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70" r:id="rId5"/>
    <p:sldId id="271" r:id="rId6"/>
    <p:sldId id="272" r:id="rId7"/>
    <p:sldId id="259" r:id="rId8"/>
    <p:sldId id="260" r:id="rId9"/>
    <p:sldId id="261" r:id="rId10"/>
    <p:sldId id="262" r:id="rId11"/>
    <p:sldId id="263" r:id="rId12"/>
    <p:sldId id="264" r:id="rId13"/>
    <p:sldId id="265" r:id="rId14"/>
    <p:sldId id="266" r:id="rId15"/>
    <p:sldId id="267" r:id="rId16"/>
    <p:sldId id="268" r:id="rId17"/>
    <p:sldId id="269" r:id="rId18"/>
  </p:sldIdLst>
  <p:sldSz cx="18288000" cy="10287000"/>
  <p:notesSz cx="6858000" cy="9144000"/>
  <p:embeddedFontLst>
    <p:embeddedFont>
      <p:font typeface="Arial" panose="020B0604020202020204" pitchFamily="34" charset="0"/>
      <p:regular r:id="rId20"/>
    </p:embeddedFont>
    <p:embeddedFont>
      <p:font typeface="Arimo" panose="020B0604020202020204" charset="0"/>
      <p:regular r:id="rId21"/>
    </p:embeddedFont>
    <p:embeddedFont>
      <p:font typeface="Calibri" panose="020F0502020204030204" pitchFamily="34" charset="0"/>
      <p:regular r:id="rId22"/>
      <p:bold r:id="rId23"/>
      <p:italic r:id="rId24"/>
      <p:boldItalic r:id="rId25"/>
    </p:embeddedFont>
    <p:embeddedFont>
      <p:font typeface="Lato" panose="020F0502020204030203" pitchFamily="34" charset="0"/>
      <p:regular r:id="rId26"/>
    </p:embeddedFont>
    <p:embeddedFont>
      <p:font typeface="Lato Bold" panose="020F0502020204030203"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B6B63E-EE7C-40A6-AABC-2EA86DBA1D6D}" v="3" dt="2023-05-21T12:28:41.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378" y="2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hee Vyas" userId="c34cd52d-3e0b-460f-8a3d-cd23f3a4b698" providerId="ADAL" clId="{F4B6B63E-EE7C-40A6-AABC-2EA86DBA1D6D}"/>
    <pc:docChg chg="addSld modSld">
      <pc:chgData name="Rakhee Vyas" userId="c34cd52d-3e0b-460f-8a3d-cd23f3a4b698" providerId="ADAL" clId="{F4B6B63E-EE7C-40A6-AABC-2EA86DBA1D6D}" dt="2023-05-21T12:29:11.475" v="60" actId="1076"/>
      <pc:docMkLst>
        <pc:docMk/>
      </pc:docMkLst>
      <pc:sldChg chg="modSp add mod">
        <pc:chgData name="Rakhee Vyas" userId="c34cd52d-3e0b-460f-8a3d-cd23f3a4b698" providerId="ADAL" clId="{F4B6B63E-EE7C-40A6-AABC-2EA86DBA1D6D}" dt="2023-05-21T12:27:27.520" v="38" actId="20577"/>
        <pc:sldMkLst>
          <pc:docMk/>
          <pc:sldMk cId="2967778598" sldId="270"/>
        </pc:sldMkLst>
        <pc:spChg chg="mod">
          <ac:chgData name="Rakhee Vyas" userId="c34cd52d-3e0b-460f-8a3d-cd23f3a4b698" providerId="ADAL" clId="{F4B6B63E-EE7C-40A6-AABC-2EA86DBA1D6D}" dt="2023-05-21T12:27:27.520" v="38" actId="20577"/>
          <ac:spMkLst>
            <pc:docMk/>
            <pc:sldMk cId="2967778598" sldId="270"/>
            <ac:spMk id="5" creationId="{00000000-0000-0000-0000-000000000000}"/>
          </ac:spMkLst>
        </pc:spChg>
        <pc:spChg chg="mod">
          <ac:chgData name="Rakhee Vyas" userId="c34cd52d-3e0b-460f-8a3d-cd23f3a4b698" providerId="ADAL" clId="{F4B6B63E-EE7C-40A6-AABC-2EA86DBA1D6D}" dt="2023-05-21T12:27:09.700" v="28" actId="20577"/>
          <ac:spMkLst>
            <pc:docMk/>
            <pc:sldMk cId="2967778598" sldId="270"/>
            <ac:spMk id="6" creationId="{00000000-0000-0000-0000-000000000000}"/>
          </ac:spMkLst>
        </pc:spChg>
      </pc:sldChg>
      <pc:sldChg chg="modSp add mod">
        <pc:chgData name="Rakhee Vyas" userId="c34cd52d-3e0b-460f-8a3d-cd23f3a4b698" providerId="ADAL" clId="{F4B6B63E-EE7C-40A6-AABC-2EA86DBA1D6D}" dt="2023-05-21T12:28:33.970" v="53" actId="20577"/>
        <pc:sldMkLst>
          <pc:docMk/>
          <pc:sldMk cId="2487651852" sldId="271"/>
        </pc:sldMkLst>
        <pc:spChg chg="mod">
          <ac:chgData name="Rakhee Vyas" userId="c34cd52d-3e0b-460f-8a3d-cd23f3a4b698" providerId="ADAL" clId="{F4B6B63E-EE7C-40A6-AABC-2EA86DBA1D6D}" dt="2023-05-21T12:27:33.889" v="45" actId="20577"/>
          <ac:spMkLst>
            <pc:docMk/>
            <pc:sldMk cId="2487651852" sldId="271"/>
            <ac:spMk id="5" creationId="{00000000-0000-0000-0000-000000000000}"/>
          </ac:spMkLst>
        </pc:spChg>
        <pc:spChg chg="mod">
          <ac:chgData name="Rakhee Vyas" userId="c34cd52d-3e0b-460f-8a3d-cd23f3a4b698" providerId="ADAL" clId="{F4B6B63E-EE7C-40A6-AABC-2EA86DBA1D6D}" dt="2023-05-21T12:28:33.970" v="53" actId="20577"/>
          <ac:spMkLst>
            <pc:docMk/>
            <pc:sldMk cId="2487651852" sldId="271"/>
            <ac:spMk id="6" creationId="{00000000-0000-0000-0000-000000000000}"/>
          </ac:spMkLst>
        </pc:spChg>
      </pc:sldChg>
      <pc:sldChg chg="modSp add mod">
        <pc:chgData name="Rakhee Vyas" userId="c34cd52d-3e0b-460f-8a3d-cd23f3a4b698" providerId="ADAL" clId="{F4B6B63E-EE7C-40A6-AABC-2EA86DBA1D6D}" dt="2023-05-21T12:29:11.475" v="60" actId="1076"/>
        <pc:sldMkLst>
          <pc:docMk/>
          <pc:sldMk cId="4220708166" sldId="272"/>
        </pc:sldMkLst>
        <pc:spChg chg="mod">
          <ac:chgData name="Rakhee Vyas" userId="c34cd52d-3e0b-460f-8a3d-cd23f3a4b698" providerId="ADAL" clId="{F4B6B63E-EE7C-40A6-AABC-2EA86DBA1D6D}" dt="2023-05-21T12:28:46.167" v="56" actId="20577"/>
          <ac:spMkLst>
            <pc:docMk/>
            <pc:sldMk cId="4220708166" sldId="272"/>
            <ac:spMk id="5" creationId="{00000000-0000-0000-0000-000000000000}"/>
          </ac:spMkLst>
        </pc:spChg>
        <pc:spChg chg="mod">
          <ac:chgData name="Rakhee Vyas" userId="c34cd52d-3e0b-460f-8a3d-cd23f3a4b698" providerId="ADAL" clId="{F4B6B63E-EE7C-40A6-AABC-2EA86DBA1D6D}" dt="2023-05-21T12:29:11.475" v="60" actId="1076"/>
          <ac:spMkLst>
            <pc:docMk/>
            <pc:sldMk cId="4220708166" sldId="272"/>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21.05.2023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149001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581854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049364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b="6"/>
          <a:stretch>
            <a:fillRect/>
          </a:stretch>
        </p:blipFill>
        <p:spPr>
          <a:xfrm>
            <a:off x="106250" y="9978400"/>
            <a:ext cx="1893000" cy="219550"/>
          </a:xfrm>
          <a:prstGeom prst="rect">
            <a:avLst/>
          </a:prstGeom>
        </p:spPr>
      </p:pic>
      <p:sp>
        <p:nvSpPr>
          <p:cNvPr id="3" name="TextBox 3"/>
          <p:cNvSpPr txBox="1"/>
          <p:nvPr/>
        </p:nvSpPr>
        <p:spPr>
          <a:xfrm>
            <a:off x="8768625" y="9882050"/>
            <a:ext cx="750750" cy="224475"/>
          </a:xfrm>
          <a:prstGeom prst="rect">
            <a:avLst/>
          </a:prstGeom>
        </p:spPr>
        <p:txBody>
          <a:bodyPr lIns="0" tIns="0" rIns="0" bIns="0" rtlCol="0" anchor="t">
            <a:spAutoFit/>
          </a:bodyPr>
          <a:lstStyle/>
          <a:p>
            <a:pPr algn="l">
              <a:lnSpc>
                <a:spcPts val="2160"/>
              </a:lnSpc>
            </a:pPr>
            <a:r>
              <a:rPr lang="en-US" sz="1800">
                <a:solidFill>
                  <a:srgbClr val="FFFFFF"/>
                </a:solidFill>
                <a:latin typeface="Lato"/>
              </a:rPr>
              <a:t>//01</a:t>
            </a:r>
          </a:p>
        </p:txBody>
      </p:sp>
      <p:sp>
        <p:nvSpPr>
          <p:cNvPr id="4" name="TextBox 4"/>
          <p:cNvSpPr txBox="1"/>
          <p:nvPr/>
        </p:nvSpPr>
        <p:spPr>
          <a:xfrm>
            <a:off x="8629215" y="9800784"/>
            <a:ext cx="914550" cy="613875"/>
          </a:xfrm>
          <a:prstGeom prst="rect">
            <a:avLst/>
          </a:prstGeom>
        </p:spPr>
        <p:txBody>
          <a:bodyPr lIns="0" tIns="0" rIns="0" bIns="0" rtlCol="0" anchor="t">
            <a:spAutoFit/>
          </a:bodyPr>
          <a:lstStyle/>
          <a:p>
            <a:pPr algn="ctr">
              <a:lnSpc>
                <a:spcPts val="2160"/>
              </a:lnSpc>
            </a:pPr>
            <a:r>
              <a:rPr lang="en-US" sz="1800">
                <a:solidFill>
                  <a:srgbClr val="FFFFFF"/>
                </a:solidFill>
                <a:latin typeface="Lato"/>
              </a:rPr>
              <a:t>// ‹#›</a:t>
            </a:r>
          </a:p>
        </p:txBody>
      </p:sp>
      <p:sp>
        <p:nvSpPr>
          <p:cNvPr id="5" name="TextBox 5"/>
          <p:cNvSpPr txBox="1"/>
          <p:nvPr/>
        </p:nvSpPr>
        <p:spPr>
          <a:xfrm>
            <a:off x="4035231" y="282208"/>
            <a:ext cx="16377150" cy="978675"/>
          </a:xfrm>
          <a:prstGeom prst="rect">
            <a:avLst/>
          </a:prstGeom>
        </p:spPr>
        <p:txBody>
          <a:bodyPr lIns="0" tIns="0" rIns="0" bIns="0" rtlCol="0" anchor="t">
            <a:spAutoFit/>
          </a:bodyPr>
          <a:lstStyle/>
          <a:p>
            <a:pPr algn="l">
              <a:lnSpc>
                <a:spcPts val="9600"/>
              </a:lnSpc>
            </a:pPr>
            <a:r>
              <a:rPr lang="en-US" sz="8000">
                <a:solidFill>
                  <a:srgbClr val="1F1F50"/>
                </a:solidFill>
                <a:latin typeface="Lato"/>
              </a:rPr>
              <a:t>PLEDGE TO PROGRESS</a:t>
            </a:r>
          </a:p>
          <a:p>
            <a:pPr algn="l">
              <a:lnSpc>
                <a:spcPts val="9600"/>
              </a:lnSpc>
            </a:pPr>
            <a:r>
              <a:rPr lang="en-US" sz="8000">
                <a:solidFill>
                  <a:srgbClr val="1F1F50"/>
                </a:solidFill>
                <a:latin typeface="Lato Bold"/>
              </a:rPr>
              <a:t>Sustainability Hackathon </a:t>
            </a:r>
          </a:p>
        </p:txBody>
      </p:sp>
      <p:sp>
        <p:nvSpPr>
          <p:cNvPr id="6" name="TextBox 6"/>
          <p:cNvSpPr txBox="1"/>
          <p:nvPr/>
        </p:nvSpPr>
        <p:spPr>
          <a:xfrm>
            <a:off x="482915" y="4948472"/>
            <a:ext cx="10910688" cy="4842510"/>
          </a:xfrm>
          <a:prstGeom prst="rect">
            <a:avLst/>
          </a:prstGeom>
        </p:spPr>
        <p:txBody>
          <a:bodyPr lIns="0" tIns="0" rIns="0" bIns="0" rtlCol="0" anchor="t">
            <a:spAutoFit/>
          </a:bodyPr>
          <a:lstStyle/>
          <a:p>
            <a:pPr>
              <a:lnSpc>
                <a:spcPts val="1679"/>
              </a:lnSpc>
            </a:pPr>
            <a:endParaRPr/>
          </a:p>
          <a:p>
            <a:pPr algn="l">
              <a:lnSpc>
                <a:spcPts val="3359"/>
              </a:lnSpc>
            </a:pPr>
            <a:r>
              <a:rPr lang="en-US" sz="2799">
                <a:solidFill>
                  <a:srgbClr val="000000"/>
                </a:solidFill>
                <a:latin typeface="Arial"/>
              </a:rPr>
              <a:t>Your Team Name : Mother_Nature_Earth</a:t>
            </a:r>
          </a:p>
          <a:p>
            <a:pPr algn="l">
              <a:lnSpc>
                <a:spcPts val="3359"/>
              </a:lnSpc>
            </a:pPr>
            <a:endParaRPr lang="en-US" sz="2799">
              <a:solidFill>
                <a:srgbClr val="000000"/>
              </a:solidFill>
              <a:latin typeface="Arial"/>
            </a:endParaRPr>
          </a:p>
          <a:p>
            <a:pPr algn="l">
              <a:lnSpc>
                <a:spcPts val="3359"/>
              </a:lnSpc>
            </a:pPr>
            <a:r>
              <a:rPr lang="en-US" sz="2799">
                <a:solidFill>
                  <a:srgbClr val="000000"/>
                </a:solidFill>
                <a:latin typeface="Arial"/>
              </a:rPr>
              <a:t>Your team bio : </a:t>
            </a:r>
          </a:p>
          <a:p>
            <a:pPr algn="l">
              <a:lnSpc>
                <a:spcPts val="3359"/>
              </a:lnSpc>
            </a:pPr>
            <a:r>
              <a:rPr lang="en-US" sz="2799">
                <a:solidFill>
                  <a:srgbClr val="000000"/>
                </a:solidFill>
                <a:latin typeface="Arial"/>
              </a:rPr>
              <a:t>Rakhee Vyas, IT professional, </a:t>
            </a:r>
          </a:p>
          <a:p>
            <a:pPr algn="l">
              <a:lnSpc>
                <a:spcPts val="3359"/>
              </a:lnSpc>
            </a:pPr>
            <a:r>
              <a:rPr lang="en-US" sz="2799">
                <a:solidFill>
                  <a:srgbClr val="000000"/>
                </a:solidFill>
                <a:latin typeface="Arial"/>
              </a:rPr>
              <a:t>Rishika Agrawal, BTECH IT student</a:t>
            </a:r>
          </a:p>
          <a:p>
            <a:pPr algn="l">
              <a:lnSpc>
                <a:spcPts val="3359"/>
              </a:lnSpc>
            </a:pPr>
            <a:r>
              <a:rPr lang="en-US" sz="2799">
                <a:solidFill>
                  <a:srgbClr val="000000"/>
                </a:solidFill>
                <a:latin typeface="Arial"/>
              </a:rPr>
              <a:t>Vishwaraj Khanderao, IT professional </a:t>
            </a:r>
          </a:p>
          <a:p>
            <a:pPr algn="l">
              <a:lnSpc>
                <a:spcPts val="3359"/>
              </a:lnSpc>
            </a:pPr>
            <a:endParaRPr lang="en-US" sz="2799">
              <a:solidFill>
                <a:srgbClr val="000000"/>
              </a:solidFill>
              <a:latin typeface="Arial"/>
            </a:endParaRPr>
          </a:p>
          <a:p>
            <a:pPr algn="l">
              <a:lnSpc>
                <a:spcPts val="3359"/>
              </a:lnSpc>
            </a:pPr>
            <a:endParaRPr lang="en-US" sz="2799">
              <a:solidFill>
                <a:srgbClr val="000000"/>
              </a:solidFill>
              <a:latin typeface="Arial"/>
            </a:endParaRPr>
          </a:p>
          <a:p>
            <a:pPr algn="l">
              <a:lnSpc>
                <a:spcPts val="3359"/>
              </a:lnSpc>
            </a:pPr>
            <a:endParaRPr lang="en-US" sz="2799">
              <a:solidFill>
                <a:srgbClr val="000000"/>
              </a:solidFill>
              <a:latin typeface="Arial"/>
            </a:endParaRPr>
          </a:p>
          <a:p>
            <a:pPr algn="l">
              <a:lnSpc>
                <a:spcPts val="3359"/>
              </a:lnSpc>
            </a:pPr>
            <a:endParaRPr lang="en-US" sz="2799">
              <a:solidFill>
                <a:srgbClr val="000000"/>
              </a:solidFill>
              <a:latin typeface="Arial"/>
            </a:endParaRPr>
          </a:p>
          <a:p>
            <a:pPr algn="l">
              <a:lnSpc>
                <a:spcPts val="3359"/>
              </a:lnSpc>
            </a:pPr>
            <a:r>
              <a:rPr lang="en-US" sz="2799">
                <a:solidFill>
                  <a:srgbClr val="000000"/>
                </a:solidFill>
                <a:latin typeface="Arial"/>
              </a:rPr>
              <a:t>Date :30/04/2023</a:t>
            </a:r>
          </a:p>
        </p:txBody>
      </p:sp>
      <p:pic>
        <p:nvPicPr>
          <p:cNvPr id="7" name="Picture 7"/>
          <p:cNvPicPr>
            <a:picLocks noChangeAspect="1"/>
          </p:cNvPicPr>
          <p:nvPr/>
        </p:nvPicPr>
        <p:blipFill>
          <a:blip r:embed="rId4"/>
          <a:srcRect t="704" b="704"/>
          <a:stretch>
            <a:fillRect/>
          </a:stretch>
        </p:blipFill>
        <p:spPr>
          <a:xfrm>
            <a:off x="15578586" y="9488518"/>
            <a:ext cx="2550544" cy="604928"/>
          </a:xfrm>
          <a:prstGeom prst="rect">
            <a:avLst/>
          </a:prstGeom>
        </p:spPr>
      </p:pic>
      <p:pic>
        <p:nvPicPr>
          <p:cNvPr id="8" name="Picture 8"/>
          <p:cNvPicPr>
            <a:picLocks noChangeAspect="1"/>
          </p:cNvPicPr>
          <p:nvPr/>
        </p:nvPicPr>
        <p:blipFill>
          <a:blip r:embed="rId5"/>
          <a:srcRect/>
          <a:stretch>
            <a:fillRect/>
          </a:stretch>
        </p:blipFill>
        <p:spPr>
          <a:xfrm>
            <a:off x="8121770" y="3821142"/>
            <a:ext cx="4114800" cy="876300"/>
          </a:xfrm>
          <a:prstGeom prst="rect">
            <a:avLst/>
          </a:prstGeom>
        </p:spPr>
      </p:pic>
      <p:sp>
        <p:nvSpPr>
          <p:cNvPr id="9" name="TextBox 9"/>
          <p:cNvSpPr txBox="1"/>
          <p:nvPr/>
        </p:nvSpPr>
        <p:spPr>
          <a:xfrm>
            <a:off x="8858383" y="3026985"/>
            <a:ext cx="2535220" cy="642846"/>
          </a:xfrm>
          <a:prstGeom prst="rect">
            <a:avLst/>
          </a:prstGeom>
        </p:spPr>
        <p:txBody>
          <a:bodyPr lIns="0" tIns="0" rIns="0" bIns="0" rtlCol="0" anchor="t">
            <a:spAutoFit/>
          </a:bodyPr>
          <a:lstStyle/>
          <a:p>
            <a:pPr algn="l">
              <a:lnSpc>
                <a:spcPts val="3359"/>
              </a:lnSpc>
            </a:pPr>
            <a:r>
              <a:rPr lang="en-US" sz="2799">
                <a:solidFill>
                  <a:srgbClr val="000000"/>
                </a:solidFill>
                <a:latin typeface="Arial"/>
              </a:rPr>
              <a:t>Sponsored By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b="6"/>
          <a:stretch>
            <a:fillRect/>
          </a:stretch>
        </p:blipFill>
        <p:spPr>
          <a:xfrm>
            <a:off x="106250" y="9978400"/>
            <a:ext cx="1893000" cy="219550"/>
          </a:xfrm>
          <a:prstGeom prst="rect">
            <a:avLst/>
          </a:prstGeom>
        </p:spPr>
      </p:pic>
      <p:sp>
        <p:nvSpPr>
          <p:cNvPr id="3" name="TextBox 3"/>
          <p:cNvSpPr txBox="1"/>
          <p:nvPr/>
        </p:nvSpPr>
        <p:spPr>
          <a:xfrm>
            <a:off x="8768625" y="9882050"/>
            <a:ext cx="750750" cy="224475"/>
          </a:xfrm>
          <a:prstGeom prst="rect">
            <a:avLst/>
          </a:prstGeom>
        </p:spPr>
        <p:txBody>
          <a:bodyPr lIns="0" tIns="0" rIns="0" bIns="0" rtlCol="0" anchor="t">
            <a:spAutoFit/>
          </a:bodyPr>
          <a:lstStyle/>
          <a:p>
            <a:pPr algn="l">
              <a:lnSpc>
                <a:spcPts val="2160"/>
              </a:lnSpc>
            </a:pPr>
            <a:r>
              <a:rPr lang="en-US" sz="1800">
                <a:solidFill>
                  <a:srgbClr val="FFFFFF"/>
                </a:solidFill>
                <a:latin typeface="Lato"/>
              </a:rPr>
              <a:t>//01</a:t>
            </a:r>
          </a:p>
        </p:txBody>
      </p:sp>
      <p:sp>
        <p:nvSpPr>
          <p:cNvPr id="4" name="TextBox 4"/>
          <p:cNvSpPr txBox="1"/>
          <p:nvPr/>
        </p:nvSpPr>
        <p:spPr>
          <a:xfrm>
            <a:off x="8629215" y="9800784"/>
            <a:ext cx="914550" cy="613875"/>
          </a:xfrm>
          <a:prstGeom prst="rect">
            <a:avLst/>
          </a:prstGeom>
        </p:spPr>
        <p:txBody>
          <a:bodyPr lIns="0" tIns="0" rIns="0" bIns="0" rtlCol="0" anchor="t">
            <a:spAutoFit/>
          </a:bodyPr>
          <a:lstStyle/>
          <a:p>
            <a:pPr algn="ctr">
              <a:lnSpc>
                <a:spcPts val="2160"/>
              </a:lnSpc>
            </a:pPr>
            <a:r>
              <a:rPr lang="en-US" sz="1800">
                <a:solidFill>
                  <a:srgbClr val="FFFFFF"/>
                </a:solidFill>
                <a:latin typeface="Lato"/>
              </a:rPr>
              <a:t>// ‹#›</a:t>
            </a:r>
          </a:p>
        </p:txBody>
      </p:sp>
      <p:sp>
        <p:nvSpPr>
          <p:cNvPr id="5" name="TextBox 5"/>
          <p:cNvSpPr txBox="1"/>
          <p:nvPr/>
        </p:nvSpPr>
        <p:spPr>
          <a:xfrm>
            <a:off x="1080683" y="541000"/>
            <a:ext cx="16377150" cy="978675"/>
          </a:xfrm>
          <a:prstGeom prst="rect">
            <a:avLst/>
          </a:prstGeom>
        </p:spPr>
        <p:txBody>
          <a:bodyPr lIns="0" tIns="0" rIns="0" bIns="0" rtlCol="0" anchor="t">
            <a:spAutoFit/>
          </a:bodyPr>
          <a:lstStyle/>
          <a:p>
            <a:pPr algn="l">
              <a:lnSpc>
                <a:spcPts val="4800"/>
              </a:lnSpc>
            </a:pPr>
            <a:r>
              <a:rPr lang="en-US" sz="4000">
                <a:solidFill>
                  <a:srgbClr val="1F1F50"/>
                </a:solidFill>
                <a:latin typeface="Lato Bold"/>
              </a:rPr>
              <a:t>Any Supporting Functional Documents</a:t>
            </a:r>
          </a:p>
        </p:txBody>
      </p:sp>
      <p:sp>
        <p:nvSpPr>
          <p:cNvPr id="6" name="TextBox 6"/>
          <p:cNvSpPr txBox="1"/>
          <p:nvPr/>
        </p:nvSpPr>
        <p:spPr>
          <a:xfrm>
            <a:off x="1116175" y="2384500"/>
            <a:ext cx="16294350" cy="2105025"/>
          </a:xfrm>
          <a:prstGeom prst="rect">
            <a:avLst/>
          </a:prstGeom>
        </p:spPr>
        <p:txBody>
          <a:bodyPr lIns="0" tIns="0" rIns="0" bIns="0" rtlCol="0" anchor="t">
            <a:spAutoFit/>
          </a:bodyPr>
          <a:lstStyle/>
          <a:p>
            <a:pPr>
              <a:lnSpc>
                <a:spcPts val="3359"/>
              </a:lnSpc>
            </a:pPr>
            <a:r>
              <a:rPr lang="en-US" sz="2799">
                <a:solidFill>
                  <a:srgbClr val="222222"/>
                </a:solidFill>
                <a:latin typeface="Lato"/>
              </a:rPr>
              <a:t>https://m.engineeringnews.co.za/article/dutch-solar-road-proves-successful-moves-on-to-heavy-traffic-road-trial-2018-10-19/rep_id:4433</a:t>
            </a:r>
          </a:p>
          <a:p>
            <a:pPr>
              <a:lnSpc>
                <a:spcPts val="3359"/>
              </a:lnSpc>
            </a:pPr>
            <a:endParaRPr lang="en-US" sz="2799">
              <a:solidFill>
                <a:srgbClr val="222222"/>
              </a:solidFill>
              <a:latin typeface="Lato"/>
            </a:endParaRPr>
          </a:p>
          <a:p>
            <a:pPr algn="l">
              <a:lnSpc>
                <a:spcPts val="3359"/>
              </a:lnSpc>
            </a:pPr>
            <a:r>
              <a:rPr lang="en-US" sz="2799">
                <a:solidFill>
                  <a:srgbClr val="222222"/>
                </a:solidFill>
                <a:latin typeface="Lato"/>
              </a:rPr>
              <a:t>there has already been an example or solar roads in Dutch which is successful i had this idea since my college days.</a:t>
            </a:r>
          </a:p>
        </p:txBody>
      </p:sp>
      <p:pic>
        <p:nvPicPr>
          <p:cNvPr id="7" name="Picture 7"/>
          <p:cNvPicPr>
            <a:picLocks noChangeAspect="1"/>
          </p:cNvPicPr>
          <p:nvPr/>
        </p:nvPicPr>
        <p:blipFill>
          <a:blip r:embed="rId4"/>
          <a:srcRect t="704" b="704"/>
          <a:stretch>
            <a:fillRect/>
          </a:stretch>
        </p:blipFill>
        <p:spPr>
          <a:xfrm>
            <a:off x="15578586" y="9488518"/>
            <a:ext cx="2550544" cy="6049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b="6"/>
          <a:stretch>
            <a:fillRect/>
          </a:stretch>
        </p:blipFill>
        <p:spPr>
          <a:xfrm>
            <a:off x="106250" y="9978400"/>
            <a:ext cx="1893000" cy="219550"/>
          </a:xfrm>
          <a:prstGeom prst="rect">
            <a:avLst/>
          </a:prstGeom>
        </p:spPr>
      </p:pic>
      <p:sp>
        <p:nvSpPr>
          <p:cNvPr id="3" name="TextBox 3"/>
          <p:cNvSpPr txBox="1"/>
          <p:nvPr/>
        </p:nvSpPr>
        <p:spPr>
          <a:xfrm>
            <a:off x="8768625" y="9882050"/>
            <a:ext cx="750750" cy="224475"/>
          </a:xfrm>
          <a:prstGeom prst="rect">
            <a:avLst/>
          </a:prstGeom>
        </p:spPr>
        <p:txBody>
          <a:bodyPr lIns="0" tIns="0" rIns="0" bIns="0" rtlCol="0" anchor="t">
            <a:spAutoFit/>
          </a:bodyPr>
          <a:lstStyle/>
          <a:p>
            <a:pPr algn="l">
              <a:lnSpc>
                <a:spcPts val="2160"/>
              </a:lnSpc>
            </a:pPr>
            <a:r>
              <a:rPr lang="en-US" sz="1800">
                <a:solidFill>
                  <a:srgbClr val="FFFFFF"/>
                </a:solidFill>
                <a:latin typeface="Lato"/>
              </a:rPr>
              <a:t>//01</a:t>
            </a:r>
          </a:p>
        </p:txBody>
      </p:sp>
      <p:sp>
        <p:nvSpPr>
          <p:cNvPr id="4" name="TextBox 4"/>
          <p:cNvSpPr txBox="1"/>
          <p:nvPr/>
        </p:nvSpPr>
        <p:spPr>
          <a:xfrm>
            <a:off x="8629215" y="9800784"/>
            <a:ext cx="914550" cy="613875"/>
          </a:xfrm>
          <a:prstGeom prst="rect">
            <a:avLst/>
          </a:prstGeom>
        </p:spPr>
        <p:txBody>
          <a:bodyPr lIns="0" tIns="0" rIns="0" bIns="0" rtlCol="0" anchor="t">
            <a:spAutoFit/>
          </a:bodyPr>
          <a:lstStyle/>
          <a:p>
            <a:pPr algn="ctr">
              <a:lnSpc>
                <a:spcPts val="2160"/>
              </a:lnSpc>
            </a:pPr>
            <a:r>
              <a:rPr lang="en-US" sz="1800">
                <a:solidFill>
                  <a:srgbClr val="FFFFFF"/>
                </a:solidFill>
                <a:latin typeface="Lato"/>
              </a:rPr>
              <a:t>// ‹#›</a:t>
            </a:r>
          </a:p>
        </p:txBody>
      </p:sp>
      <p:sp>
        <p:nvSpPr>
          <p:cNvPr id="5" name="TextBox 5"/>
          <p:cNvSpPr txBox="1"/>
          <p:nvPr/>
        </p:nvSpPr>
        <p:spPr>
          <a:xfrm>
            <a:off x="1080683" y="541000"/>
            <a:ext cx="16377150" cy="609600"/>
          </a:xfrm>
          <a:prstGeom prst="rect">
            <a:avLst/>
          </a:prstGeom>
        </p:spPr>
        <p:txBody>
          <a:bodyPr lIns="0" tIns="0" rIns="0" bIns="0" rtlCol="0" anchor="t">
            <a:spAutoFit/>
          </a:bodyPr>
          <a:lstStyle/>
          <a:p>
            <a:pPr algn="l">
              <a:lnSpc>
                <a:spcPts val="4800"/>
              </a:lnSpc>
            </a:pPr>
            <a:r>
              <a:rPr lang="en-US" sz="4000">
                <a:solidFill>
                  <a:srgbClr val="222222"/>
                </a:solidFill>
                <a:latin typeface="Lato Bold"/>
              </a:rPr>
              <a:t>Implementation requirements </a:t>
            </a:r>
          </a:p>
        </p:txBody>
      </p:sp>
      <p:sp>
        <p:nvSpPr>
          <p:cNvPr id="6" name="TextBox 6"/>
          <p:cNvSpPr txBox="1"/>
          <p:nvPr/>
        </p:nvSpPr>
        <p:spPr>
          <a:xfrm>
            <a:off x="1028700" y="2619375"/>
            <a:ext cx="16294350" cy="2943225"/>
          </a:xfrm>
          <a:prstGeom prst="rect">
            <a:avLst/>
          </a:prstGeom>
        </p:spPr>
        <p:txBody>
          <a:bodyPr lIns="0" tIns="0" rIns="0" bIns="0" rtlCol="0" anchor="t">
            <a:spAutoFit/>
          </a:bodyPr>
          <a:lstStyle/>
          <a:p>
            <a:pPr>
              <a:lnSpc>
                <a:spcPts val="3359"/>
              </a:lnSpc>
            </a:pPr>
            <a:r>
              <a:rPr lang="en-US" sz="2799">
                <a:solidFill>
                  <a:srgbClr val="222222"/>
                </a:solidFill>
                <a:latin typeface="Lato"/>
              </a:rPr>
              <a:t>a large-scale implementation of an electric road system can be done by identifying: </a:t>
            </a:r>
          </a:p>
          <a:p>
            <a:pPr>
              <a:lnSpc>
                <a:spcPts val="3359"/>
              </a:lnSpc>
            </a:pPr>
            <a:endParaRPr lang="en-US" sz="2799">
              <a:solidFill>
                <a:srgbClr val="222222"/>
              </a:solidFill>
              <a:latin typeface="Lato"/>
            </a:endParaRPr>
          </a:p>
          <a:p>
            <a:pPr>
              <a:lnSpc>
                <a:spcPts val="3359"/>
              </a:lnSpc>
            </a:pPr>
            <a:r>
              <a:rPr lang="en-US" sz="2799">
                <a:solidFill>
                  <a:srgbClr val="222222"/>
                </a:solidFill>
                <a:latin typeface="Lato"/>
              </a:rPr>
              <a:t>(i) which roads; </a:t>
            </a:r>
          </a:p>
          <a:p>
            <a:pPr>
              <a:lnSpc>
                <a:spcPts val="3359"/>
              </a:lnSpc>
            </a:pPr>
            <a:r>
              <a:rPr lang="en-US" sz="2799">
                <a:solidFill>
                  <a:srgbClr val="222222"/>
                </a:solidFill>
                <a:latin typeface="Lato"/>
              </a:rPr>
              <a:t>(ii) how much of the road network; and </a:t>
            </a:r>
          </a:p>
          <a:p>
            <a:pPr algn="l">
              <a:lnSpc>
                <a:spcPts val="3359"/>
              </a:lnSpc>
            </a:pPr>
            <a:r>
              <a:rPr lang="en-US" sz="2799">
                <a:solidFill>
                  <a:srgbClr val="222222"/>
                </a:solidFill>
                <a:latin typeface="Lato"/>
              </a:rPr>
              <a:t>(iii) which vehicle types are beneficial to electrify based on an analysis of current road traffic volumes, CO2 emissions mitigation potential, and infrastructure investment costs, prioritizing roads with high-traffic loads, how much solar energy can be accumulated and other parameters if any.</a:t>
            </a:r>
          </a:p>
        </p:txBody>
      </p:sp>
      <p:pic>
        <p:nvPicPr>
          <p:cNvPr id="7" name="Picture 7"/>
          <p:cNvPicPr>
            <a:picLocks noChangeAspect="1"/>
          </p:cNvPicPr>
          <p:nvPr/>
        </p:nvPicPr>
        <p:blipFill>
          <a:blip r:embed="rId4"/>
          <a:srcRect t="704" b="704"/>
          <a:stretch>
            <a:fillRect/>
          </a:stretch>
        </p:blipFill>
        <p:spPr>
          <a:xfrm>
            <a:off x="15578586" y="9488518"/>
            <a:ext cx="2550544" cy="6049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b="6"/>
          <a:stretch>
            <a:fillRect/>
          </a:stretch>
        </p:blipFill>
        <p:spPr>
          <a:xfrm>
            <a:off x="106250" y="9978400"/>
            <a:ext cx="1893000" cy="219550"/>
          </a:xfrm>
          <a:prstGeom prst="rect">
            <a:avLst/>
          </a:prstGeom>
        </p:spPr>
      </p:pic>
      <p:sp>
        <p:nvSpPr>
          <p:cNvPr id="3" name="TextBox 3"/>
          <p:cNvSpPr txBox="1"/>
          <p:nvPr/>
        </p:nvSpPr>
        <p:spPr>
          <a:xfrm>
            <a:off x="8768625" y="9882050"/>
            <a:ext cx="750750" cy="224475"/>
          </a:xfrm>
          <a:prstGeom prst="rect">
            <a:avLst/>
          </a:prstGeom>
        </p:spPr>
        <p:txBody>
          <a:bodyPr lIns="0" tIns="0" rIns="0" bIns="0" rtlCol="0" anchor="t">
            <a:spAutoFit/>
          </a:bodyPr>
          <a:lstStyle/>
          <a:p>
            <a:pPr algn="l">
              <a:lnSpc>
                <a:spcPts val="2160"/>
              </a:lnSpc>
            </a:pPr>
            <a:r>
              <a:rPr lang="en-US" sz="1800">
                <a:solidFill>
                  <a:srgbClr val="FFFFFF"/>
                </a:solidFill>
                <a:latin typeface="Lato"/>
              </a:rPr>
              <a:t>//01</a:t>
            </a:r>
          </a:p>
        </p:txBody>
      </p:sp>
      <p:sp>
        <p:nvSpPr>
          <p:cNvPr id="4" name="TextBox 4"/>
          <p:cNvSpPr txBox="1"/>
          <p:nvPr/>
        </p:nvSpPr>
        <p:spPr>
          <a:xfrm>
            <a:off x="8629215" y="9800784"/>
            <a:ext cx="914550" cy="613875"/>
          </a:xfrm>
          <a:prstGeom prst="rect">
            <a:avLst/>
          </a:prstGeom>
        </p:spPr>
        <p:txBody>
          <a:bodyPr lIns="0" tIns="0" rIns="0" bIns="0" rtlCol="0" anchor="t">
            <a:spAutoFit/>
          </a:bodyPr>
          <a:lstStyle/>
          <a:p>
            <a:pPr algn="ctr">
              <a:lnSpc>
                <a:spcPts val="2160"/>
              </a:lnSpc>
            </a:pPr>
            <a:r>
              <a:rPr lang="en-US" sz="1800">
                <a:solidFill>
                  <a:srgbClr val="FFFFFF"/>
                </a:solidFill>
                <a:latin typeface="Lato"/>
              </a:rPr>
              <a:t>// ‹#›</a:t>
            </a:r>
          </a:p>
        </p:txBody>
      </p:sp>
      <p:sp>
        <p:nvSpPr>
          <p:cNvPr id="5" name="TextBox 5"/>
          <p:cNvSpPr txBox="1"/>
          <p:nvPr/>
        </p:nvSpPr>
        <p:spPr>
          <a:xfrm>
            <a:off x="1080683" y="541000"/>
            <a:ext cx="16377150" cy="609600"/>
          </a:xfrm>
          <a:prstGeom prst="rect">
            <a:avLst/>
          </a:prstGeom>
        </p:spPr>
        <p:txBody>
          <a:bodyPr lIns="0" tIns="0" rIns="0" bIns="0" rtlCol="0" anchor="t">
            <a:spAutoFit/>
          </a:bodyPr>
          <a:lstStyle/>
          <a:p>
            <a:pPr algn="l">
              <a:lnSpc>
                <a:spcPts val="4800"/>
              </a:lnSpc>
            </a:pPr>
            <a:r>
              <a:rPr lang="en-US" sz="4000">
                <a:solidFill>
                  <a:srgbClr val="222222"/>
                </a:solidFill>
                <a:latin typeface="Lato Bold"/>
              </a:rPr>
              <a:t>Challenge/Opportunity/Use Cases</a:t>
            </a:r>
          </a:p>
        </p:txBody>
      </p:sp>
      <p:sp>
        <p:nvSpPr>
          <p:cNvPr id="6" name="TextBox 6"/>
          <p:cNvSpPr txBox="1"/>
          <p:nvPr/>
        </p:nvSpPr>
        <p:spPr>
          <a:xfrm>
            <a:off x="964950" y="1990725"/>
            <a:ext cx="16294350" cy="7134225"/>
          </a:xfrm>
          <a:prstGeom prst="rect">
            <a:avLst/>
          </a:prstGeom>
        </p:spPr>
        <p:txBody>
          <a:bodyPr lIns="0" tIns="0" rIns="0" bIns="0" rtlCol="0" anchor="t">
            <a:spAutoFit/>
          </a:bodyPr>
          <a:lstStyle/>
          <a:p>
            <a:pPr>
              <a:lnSpc>
                <a:spcPts val="3359"/>
              </a:lnSpc>
            </a:pPr>
            <a:r>
              <a:rPr lang="en-US" sz="2799">
                <a:solidFill>
                  <a:srgbClr val="222222"/>
                </a:solidFill>
                <a:latin typeface="Lato"/>
              </a:rPr>
              <a:t>Challenges: </a:t>
            </a:r>
          </a:p>
          <a:p>
            <a:pPr>
              <a:lnSpc>
                <a:spcPts val="3359"/>
              </a:lnSpc>
            </a:pPr>
            <a:endParaRPr lang="en-US" sz="2799">
              <a:solidFill>
                <a:srgbClr val="222222"/>
              </a:solidFill>
              <a:latin typeface="Lato"/>
            </a:endParaRPr>
          </a:p>
          <a:p>
            <a:pPr>
              <a:lnSpc>
                <a:spcPts val="3359"/>
              </a:lnSpc>
            </a:pPr>
            <a:r>
              <a:rPr lang="en-US" sz="2799">
                <a:solidFill>
                  <a:srgbClr val="222222"/>
                </a:solidFill>
                <a:latin typeface="Lato"/>
              </a:rPr>
              <a:t>1. Interoperability which means that an electric road system would have to be able to provide power to any kind of vehicle. Today no standards and system architecture exists for the transfer of power from the grid to the ERS to multiple vehicles. </a:t>
            </a:r>
          </a:p>
          <a:p>
            <a:pPr>
              <a:lnSpc>
                <a:spcPts val="3359"/>
              </a:lnSpc>
            </a:pPr>
            <a:r>
              <a:rPr lang="en-US" sz="2799">
                <a:solidFill>
                  <a:srgbClr val="222222"/>
                </a:solidFill>
                <a:latin typeface="Lato"/>
              </a:rPr>
              <a:t>2. Improvements in the range of electric truck batteries which could quickly make ERS charging redundant</a:t>
            </a:r>
          </a:p>
          <a:p>
            <a:pPr>
              <a:lnSpc>
                <a:spcPts val="3359"/>
              </a:lnSpc>
            </a:pPr>
            <a:r>
              <a:rPr lang="en-US" sz="2799">
                <a:solidFill>
                  <a:srgbClr val="222222"/>
                </a:solidFill>
                <a:latin typeface="Lato"/>
              </a:rPr>
              <a:t>3. Implementing it on a large scale without planning</a:t>
            </a:r>
          </a:p>
          <a:p>
            <a:pPr>
              <a:lnSpc>
                <a:spcPts val="3359"/>
              </a:lnSpc>
            </a:pPr>
            <a:r>
              <a:rPr lang="en-US" sz="2799">
                <a:solidFill>
                  <a:srgbClr val="222222"/>
                </a:solidFill>
                <a:latin typeface="Lato"/>
              </a:rPr>
              <a:t>4. Analysis of number of vehicles and traffic congestion and other implementation parameters.</a:t>
            </a:r>
          </a:p>
          <a:p>
            <a:pPr>
              <a:lnSpc>
                <a:spcPts val="3359"/>
              </a:lnSpc>
            </a:pPr>
            <a:r>
              <a:rPr lang="en-US" sz="2799">
                <a:solidFill>
                  <a:srgbClr val="222222"/>
                </a:solidFill>
                <a:latin typeface="Lato"/>
              </a:rPr>
              <a:t>5. Usage and adoption, technical education and awareness</a:t>
            </a:r>
          </a:p>
          <a:p>
            <a:pPr>
              <a:lnSpc>
                <a:spcPts val="3359"/>
              </a:lnSpc>
            </a:pPr>
            <a:r>
              <a:rPr lang="en-US" sz="2799">
                <a:solidFill>
                  <a:srgbClr val="222222"/>
                </a:solidFill>
                <a:latin typeface="Lato"/>
              </a:rPr>
              <a:t>6. solar/electric energy charging</a:t>
            </a:r>
          </a:p>
          <a:p>
            <a:pPr>
              <a:lnSpc>
                <a:spcPts val="3359"/>
              </a:lnSpc>
            </a:pPr>
            <a:r>
              <a:rPr lang="en-US" sz="2799">
                <a:solidFill>
                  <a:srgbClr val="222222"/>
                </a:solidFill>
                <a:latin typeface="Lato"/>
              </a:rPr>
              <a:t>7. since this idea also supports vehicles just kept on the escalators and the escalators moves to the destination point it can be tried on a small scale if this happens but then it would be a big impact on the vehicle manufacturing industries and drivers loosing jobs, nevertheless it could be tried on a small scae lanes or where people can move without vehicles like a short distance roads.</a:t>
            </a:r>
          </a:p>
          <a:p>
            <a:pPr algn="l">
              <a:lnSpc>
                <a:spcPts val="3359"/>
              </a:lnSpc>
            </a:pPr>
            <a:r>
              <a:rPr lang="en-US" sz="2799">
                <a:solidFill>
                  <a:srgbClr val="222222"/>
                </a:solidFill>
                <a:latin typeface="Lato"/>
              </a:rPr>
              <a:t>8. Static or plug-in charging systems which is the only system with established global standards and proven technology. Plug-in charging stations are quickly growing in numbers</a:t>
            </a:r>
          </a:p>
        </p:txBody>
      </p:sp>
      <p:pic>
        <p:nvPicPr>
          <p:cNvPr id="7" name="Picture 7"/>
          <p:cNvPicPr>
            <a:picLocks noChangeAspect="1"/>
          </p:cNvPicPr>
          <p:nvPr/>
        </p:nvPicPr>
        <p:blipFill>
          <a:blip r:embed="rId4"/>
          <a:srcRect t="704" b="704"/>
          <a:stretch>
            <a:fillRect/>
          </a:stretch>
        </p:blipFill>
        <p:spPr>
          <a:xfrm>
            <a:off x="15578586" y="9488518"/>
            <a:ext cx="2550544" cy="6049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b="6"/>
          <a:stretch>
            <a:fillRect/>
          </a:stretch>
        </p:blipFill>
        <p:spPr>
          <a:xfrm>
            <a:off x="106250" y="9978400"/>
            <a:ext cx="1893000" cy="219550"/>
          </a:xfrm>
          <a:prstGeom prst="rect">
            <a:avLst/>
          </a:prstGeom>
        </p:spPr>
      </p:pic>
      <p:sp>
        <p:nvSpPr>
          <p:cNvPr id="3" name="TextBox 3"/>
          <p:cNvSpPr txBox="1"/>
          <p:nvPr/>
        </p:nvSpPr>
        <p:spPr>
          <a:xfrm>
            <a:off x="8768625" y="9882050"/>
            <a:ext cx="750750" cy="224475"/>
          </a:xfrm>
          <a:prstGeom prst="rect">
            <a:avLst/>
          </a:prstGeom>
        </p:spPr>
        <p:txBody>
          <a:bodyPr lIns="0" tIns="0" rIns="0" bIns="0" rtlCol="0" anchor="t">
            <a:spAutoFit/>
          </a:bodyPr>
          <a:lstStyle/>
          <a:p>
            <a:pPr algn="l">
              <a:lnSpc>
                <a:spcPts val="2160"/>
              </a:lnSpc>
            </a:pPr>
            <a:r>
              <a:rPr lang="en-US" sz="1800">
                <a:solidFill>
                  <a:srgbClr val="FFFFFF"/>
                </a:solidFill>
                <a:latin typeface="Lato"/>
              </a:rPr>
              <a:t>//01</a:t>
            </a:r>
          </a:p>
        </p:txBody>
      </p:sp>
      <p:sp>
        <p:nvSpPr>
          <p:cNvPr id="4" name="TextBox 4"/>
          <p:cNvSpPr txBox="1"/>
          <p:nvPr/>
        </p:nvSpPr>
        <p:spPr>
          <a:xfrm>
            <a:off x="8629215" y="9800784"/>
            <a:ext cx="914550" cy="613875"/>
          </a:xfrm>
          <a:prstGeom prst="rect">
            <a:avLst/>
          </a:prstGeom>
        </p:spPr>
        <p:txBody>
          <a:bodyPr lIns="0" tIns="0" rIns="0" bIns="0" rtlCol="0" anchor="t">
            <a:spAutoFit/>
          </a:bodyPr>
          <a:lstStyle/>
          <a:p>
            <a:pPr algn="ctr">
              <a:lnSpc>
                <a:spcPts val="2160"/>
              </a:lnSpc>
            </a:pPr>
            <a:r>
              <a:rPr lang="en-US" sz="1800">
                <a:solidFill>
                  <a:srgbClr val="FFFFFF"/>
                </a:solidFill>
                <a:latin typeface="Lato"/>
              </a:rPr>
              <a:t>// ‹#›</a:t>
            </a:r>
          </a:p>
        </p:txBody>
      </p:sp>
      <p:sp>
        <p:nvSpPr>
          <p:cNvPr id="5" name="TextBox 5"/>
          <p:cNvSpPr txBox="1"/>
          <p:nvPr/>
        </p:nvSpPr>
        <p:spPr>
          <a:xfrm>
            <a:off x="1080683" y="541000"/>
            <a:ext cx="16377150" cy="609600"/>
          </a:xfrm>
          <a:prstGeom prst="rect">
            <a:avLst/>
          </a:prstGeom>
        </p:spPr>
        <p:txBody>
          <a:bodyPr lIns="0" tIns="0" rIns="0" bIns="0" rtlCol="0" anchor="t">
            <a:spAutoFit/>
          </a:bodyPr>
          <a:lstStyle/>
          <a:p>
            <a:pPr algn="l">
              <a:lnSpc>
                <a:spcPts val="4800"/>
              </a:lnSpc>
            </a:pPr>
            <a:r>
              <a:rPr lang="en-US" sz="4000">
                <a:solidFill>
                  <a:srgbClr val="222222"/>
                </a:solidFill>
                <a:latin typeface="Lato Bold"/>
              </a:rPr>
              <a:t>Challenge/Opportunity/Use Cases</a:t>
            </a:r>
          </a:p>
        </p:txBody>
      </p:sp>
      <p:sp>
        <p:nvSpPr>
          <p:cNvPr id="6" name="TextBox 6"/>
          <p:cNvSpPr txBox="1"/>
          <p:nvPr/>
        </p:nvSpPr>
        <p:spPr>
          <a:xfrm>
            <a:off x="1080683" y="1990725"/>
            <a:ext cx="16178617" cy="4619625"/>
          </a:xfrm>
          <a:prstGeom prst="rect">
            <a:avLst/>
          </a:prstGeom>
        </p:spPr>
        <p:txBody>
          <a:bodyPr lIns="0" tIns="0" rIns="0" bIns="0" rtlCol="0" anchor="t">
            <a:spAutoFit/>
          </a:bodyPr>
          <a:lstStyle/>
          <a:p>
            <a:pPr>
              <a:lnSpc>
                <a:spcPts val="3359"/>
              </a:lnSpc>
            </a:pPr>
            <a:r>
              <a:rPr lang="en-US" sz="2799">
                <a:solidFill>
                  <a:srgbClr val="222222"/>
                </a:solidFill>
                <a:latin typeface="Lato"/>
              </a:rPr>
              <a:t>Opportunities:</a:t>
            </a:r>
          </a:p>
          <a:p>
            <a:pPr>
              <a:lnSpc>
                <a:spcPts val="3359"/>
              </a:lnSpc>
            </a:pPr>
            <a:endParaRPr lang="en-US" sz="2799">
              <a:solidFill>
                <a:srgbClr val="222222"/>
              </a:solidFill>
              <a:latin typeface="Lato"/>
            </a:endParaRPr>
          </a:p>
          <a:p>
            <a:pPr>
              <a:lnSpc>
                <a:spcPts val="3359"/>
              </a:lnSpc>
            </a:pPr>
            <a:r>
              <a:rPr lang="en-US" sz="2799">
                <a:solidFill>
                  <a:srgbClr val="222222"/>
                </a:solidFill>
                <a:latin typeface="Lato"/>
              </a:rPr>
              <a:t>There could be plenty of job opportunities in the technical sector with this implementation.</a:t>
            </a:r>
          </a:p>
          <a:p>
            <a:pPr>
              <a:lnSpc>
                <a:spcPts val="3359"/>
              </a:lnSpc>
            </a:pPr>
            <a:r>
              <a:rPr lang="en-US" sz="2799">
                <a:solidFill>
                  <a:srgbClr val="222222"/>
                </a:solidFill>
                <a:latin typeface="Lato"/>
              </a:rPr>
              <a:t>opportunities in the IT sector will also increase with this. </a:t>
            </a:r>
          </a:p>
          <a:p>
            <a:pPr>
              <a:lnSpc>
                <a:spcPts val="3359"/>
              </a:lnSpc>
            </a:pPr>
            <a:r>
              <a:rPr lang="en-US" sz="2799">
                <a:solidFill>
                  <a:srgbClr val="222222"/>
                </a:solidFill>
                <a:latin typeface="Lato"/>
              </a:rPr>
              <a:t>with this implementation health opportunities will improve a lot since the pollution of one kind goes down other respective parameters and other types of pollution control would fall in place automatically.</a:t>
            </a:r>
          </a:p>
          <a:p>
            <a:pPr>
              <a:lnSpc>
                <a:spcPts val="3359"/>
              </a:lnSpc>
            </a:pPr>
            <a:r>
              <a:rPr lang="en-US" sz="2799">
                <a:solidFill>
                  <a:srgbClr val="222222"/>
                </a:solidFill>
                <a:latin typeface="Lato"/>
              </a:rPr>
              <a:t>It's a complete future technology opportunity for roads systems  with the increasing use of fuel and vehicles where we dont have parking slots in some countries and fuel is also also the verge of extinction renewable sources of energy can play a very vital role to save the planet earth while saving all the living creatures.</a:t>
            </a:r>
          </a:p>
          <a:p>
            <a:pPr algn="l">
              <a:lnSpc>
                <a:spcPts val="3359"/>
              </a:lnSpc>
            </a:pPr>
            <a:endParaRPr lang="en-US" sz="2799">
              <a:solidFill>
                <a:srgbClr val="222222"/>
              </a:solidFill>
              <a:latin typeface="Lato"/>
            </a:endParaRPr>
          </a:p>
        </p:txBody>
      </p:sp>
      <p:pic>
        <p:nvPicPr>
          <p:cNvPr id="7" name="Picture 7"/>
          <p:cNvPicPr>
            <a:picLocks noChangeAspect="1"/>
          </p:cNvPicPr>
          <p:nvPr/>
        </p:nvPicPr>
        <p:blipFill>
          <a:blip r:embed="rId4"/>
          <a:srcRect t="704" b="704"/>
          <a:stretch>
            <a:fillRect/>
          </a:stretch>
        </p:blipFill>
        <p:spPr>
          <a:xfrm>
            <a:off x="15578586" y="9488518"/>
            <a:ext cx="2550544" cy="60492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b="6"/>
          <a:stretch>
            <a:fillRect/>
          </a:stretch>
        </p:blipFill>
        <p:spPr>
          <a:xfrm>
            <a:off x="106250" y="9978400"/>
            <a:ext cx="1893000" cy="219550"/>
          </a:xfrm>
          <a:prstGeom prst="rect">
            <a:avLst/>
          </a:prstGeom>
        </p:spPr>
      </p:pic>
      <p:sp>
        <p:nvSpPr>
          <p:cNvPr id="3" name="TextBox 3"/>
          <p:cNvSpPr txBox="1"/>
          <p:nvPr/>
        </p:nvSpPr>
        <p:spPr>
          <a:xfrm>
            <a:off x="8768625" y="9882050"/>
            <a:ext cx="750750" cy="224475"/>
          </a:xfrm>
          <a:prstGeom prst="rect">
            <a:avLst/>
          </a:prstGeom>
        </p:spPr>
        <p:txBody>
          <a:bodyPr lIns="0" tIns="0" rIns="0" bIns="0" rtlCol="0" anchor="t">
            <a:spAutoFit/>
          </a:bodyPr>
          <a:lstStyle/>
          <a:p>
            <a:pPr algn="l">
              <a:lnSpc>
                <a:spcPts val="2160"/>
              </a:lnSpc>
            </a:pPr>
            <a:r>
              <a:rPr lang="en-US" sz="1800">
                <a:solidFill>
                  <a:srgbClr val="FFFFFF"/>
                </a:solidFill>
                <a:latin typeface="Lato"/>
              </a:rPr>
              <a:t>//01</a:t>
            </a:r>
          </a:p>
        </p:txBody>
      </p:sp>
      <p:sp>
        <p:nvSpPr>
          <p:cNvPr id="4" name="TextBox 4"/>
          <p:cNvSpPr txBox="1"/>
          <p:nvPr/>
        </p:nvSpPr>
        <p:spPr>
          <a:xfrm>
            <a:off x="8629215" y="9800784"/>
            <a:ext cx="914550" cy="613875"/>
          </a:xfrm>
          <a:prstGeom prst="rect">
            <a:avLst/>
          </a:prstGeom>
        </p:spPr>
        <p:txBody>
          <a:bodyPr lIns="0" tIns="0" rIns="0" bIns="0" rtlCol="0" anchor="t">
            <a:spAutoFit/>
          </a:bodyPr>
          <a:lstStyle/>
          <a:p>
            <a:pPr algn="ctr">
              <a:lnSpc>
                <a:spcPts val="2160"/>
              </a:lnSpc>
            </a:pPr>
            <a:r>
              <a:rPr lang="en-US" sz="1800">
                <a:solidFill>
                  <a:srgbClr val="FFFFFF"/>
                </a:solidFill>
                <a:latin typeface="Lato"/>
              </a:rPr>
              <a:t>// ‹#›</a:t>
            </a:r>
          </a:p>
        </p:txBody>
      </p:sp>
      <p:sp>
        <p:nvSpPr>
          <p:cNvPr id="5" name="TextBox 5"/>
          <p:cNvSpPr txBox="1"/>
          <p:nvPr/>
        </p:nvSpPr>
        <p:spPr>
          <a:xfrm>
            <a:off x="1080683" y="541000"/>
            <a:ext cx="16377150" cy="609600"/>
          </a:xfrm>
          <a:prstGeom prst="rect">
            <a:avLst/>
          </a:prstGeom>
        </p:spPr>
        <p:txBody>
          <a:bodyPr lIns="0" tIns="0" rIns="0" bIns="0" rtlCol="0" anchor="t">
            <a:spAutoFit/>
          </a:bodyPr>
          <a:lstStyle/>
          <a:p>
            <a:pPr algn="l">
              <a:lnSpc>
                <a:spcPts val="4800"/>
              </a:lnSpc>
            </a:pPr>
            <a:r>
              <a:rPr lang="en-US" sz="4000">
                <a:solidFill>
                  <a:srgbClr val="222222"/>
                </a:solidFill>
                <a:latin typeface="Lato Bold"/>
              </a:rPr>
              <a:t>Challenge/Opportunity/Use Cases</a:t>
            </a:r>
          </a:p>
        </p:txBody>
      </p:sp>
      <p:sp>
        <p:nvSpPr>
          <p:cNvPr id="6" name="TextBox 6"/>
          <p:cNvSpPr txBox="1"/>
          <p:nvPr/>
        </p:nvSpPr>
        <p:spPr>
          <a:xfrm>
            <a:off x="274786" y="1362075"/>
            <a:ext cx="17988943" cy="8810625"/>
          </a:xfrm>
          <a:prstGeom prst="rect">
            <a:avLst/>
          </a:prstGeom>
        </p:spPr>
        <p:txBody>
          <a:bodyPr lIns="0" tIns="0" rIns="0" bIns="0" rtlCol="0" anchor="t">
            <a:spAutoFit/>
          </a:bodyPr>
          <a:lstStyle/>
          <a:p>
            <a:pPr>
              <a:lnSpc>
                <a:spcPts val="3359"/>
              </a:lnSpc>
            </a:pPr>
            <a:r>
              <a:rPr lang="en-US" sz="2799">
                <a:solidFill>
                  <a:srgbClr val="222222"/>
                </a:solidFill>
                <a:latin typeface="Lato"/>
              </a:rPr>
              <a:t>Use Case 1: </a:t>
            </a:r>
          </a:p>
          <a:p>
            <a:pPr>
              <a:lnSpc>
                <a:spcPts val="3359"/>
              </a:lnSpc>
            </a:pPr>
            <a:endParaRPr lang="en-US" sz="2799">
              <a:solidFill>
                <a:srgbClr val="222222"/>
              </a:solidFill>
              <a:latin typeface="Lato"/>
            </a:endParaRPr>
          </a:p>
          <a:p>
            <a:pPr>
              <a:lnSpc>
                <a:spcPts val="3359"/>
              </a:lnSpc>
            </a:pPr>
            <a:r>
              <a:rPr lang="en-US" sz="2799">
                <a:solidFill>
                  <a:srgbClr val="222222"/>
                </a:solidFill>
                <a:latin typeface="Lato"/>
              </a:rPr>
              <a:t>An Israeli firm called ElectRoad recently announced that it has been testing a similar system on an 80-foot test track. As Scientific American recently reported, it now plans to build out a system along a section of bus route in Tel Aviv, with the longer-term vision of installing a system on the entire 11-mile shuttle link between the city of Eilat and Ramon International Airport.</a:t>
            </a:r>
          </a:p>
          <a:p>
            <a:pPr>
              <a:lnSpc>
                <a:spcPts val="3359"/>
              </a:lnSpc>
            </a:pPr>
            <a:r>
              <a:rPr lang="en-US" sz="2799">
                <a:solidFill>
                  <a:srgbClr val="222222"/>
                </a:solidFill>
                <a:latin typeface="Lato"/>
              </a:rPr>
              <a:t>The benefits are fairly clear. If a vehicle can be charged as it goes, it doesn’t need to pull up at the side of the road be plugged into an electrical supply; it can, in theory, run indefinitely. It also means that vehicles can make do with far smaller batteries (they still need them for acceleration), saving a lot of weight and expense. And placing inductive charging hardware on the road is safer, prettier, and more versatile than using live overhead lines to power electric vehicles.</a:t>
            </a:r>
          </a:p>
          <a:p>
            <a:pPr>
              <a:lnSpc>
                <a:spcPts val="3359"/>
              </a:lnSpc>
            </a:pPr>
            <a:r>
              <a:rPr lang="en-US" sz="2799">
                <a:solidFill>
                  <a:srgbClr val="222222"/>
                </a:solidFill>
                <a:latin typeface="Lato"/>
              </a:rPr>
              <a:t>There are disadvantages. First, it requires tearing up sections of road to lay, which is disruptive and expensive. Second, the systems themselves aren’t exactly cheap, requiring a continuous line of electromagnets for the length of the road. As result, the infrastructure would be unlikely to extend beyond a few high-traffic routes through a city.</a:t>
            </a:r>
          </a:p>
          <a:p>
            <a:pPr>
              <a:lnSpc>
                <a:spcPts val="3359"/>
              </a:lnSpc>
            </a:pPr>
            <a:r>
              <a:rPr lang="en-US" sz="2799">
                <a:solidFill>
                  <a:srgbClr val="222222"/>
                </a:solidFill>
                <a:latin typeface="Lato"/>
              </a:rPr>
              <a:t>But it may still work for the kinds of bus routes that ElectRoad envisions, where less weight means more efficiency and routes are standardized. And it may even make sense for the robotic taxi fleets that we keep hearing about, if they broadly stick to well-defined routes and only deviate from charging strips for a mile or two at a time.</a:t>
            </a:r>
          </a:p>
          <a:p>
            <a:pPr>
              <a:lnSpc>
                <a:spcPts val="3359"/>
              </a:lnSpc>
            </a:pPr>
            <a:endParaRPr lang="en-US" sz="2799">
              <a:solidFill>
                <a:srgbClr val="222222"/>
              </a:solidFill>
              <a:latin typeface="Lato"/>
            </a:endParaRPr>
          </a:p>
          <a:p>
            <a:pPr algn="l">
              <a:lnSpc>
                <a:spcPts val="3359"/>
              </a:lnSpc>
            </a:pPr>
            <a:r>
              <a:rPr lang="en-US" sz="2799">
                <a:solidFill>
                  <a:srgbClr val="222222"/>
                </a:solidFill>
                <a:latin typeface="Lato"/>
              </a:rPr>
              <a:t>https://www.google.com/amp/s/www.technologyreview.com/2017/05/18/151622/the-case-for-building-roads-that-can-charge-electric-cars-on-the-go/amp/</a:t>
            </a:r>
          </a:p>
        </p:txBody>
      </p:sp>
      <p:pic>
        <p:nvPicPr>
          <p:cNvPr id="7" name="Picture 7"/>
          <p:cNvPicPr>
            <a:picLocks noChangeAspect="1"/>
          </p:cNvPicPr>
          <p:nvPr/>
        </p:nvPicPr>
        <p:blipFill>
          <a:blip r:embed="rId4"/>
          <a:srcRect t="704" b="704"/>
          <a:stretch>
            <a:fillRect/>
          </a:stretch>
        </p:blipFill>
        <p:spPr>
          <a:xfrm>
            <a:off x="15578586" y="9488518"/>
            <a:ext cx="2550544" cy="6049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b="6"/>
          <a:stretch>
            <a:fillRect/>
          </a:stretch>
        </p:blipFill>
        <p:spPr>
          <a:xfrm>
            <a:off x="106250" y="9978400"/>
            <a:ext cx="1893000" cy="219550"/>
          </a:xfrm>
          <a:prstGeom prst="rect">
            <a:avLst/>
          </a:prstGeom>
        </p:spPr>
      </p:pic>
      <p:sp>
        <p:nvSpPr>
          <p:cNvPr id="3" name="TextBox 3"/>
          <p:cNvSpPr txBox="1"/>
          <p:nvPr/>
        </p:nvSpPr>
        <p:spPr>
          <a:xfrm>
            <a:off x="8768625" y="9882050"/>
            <a:ext cx="750750" cy="224475"/>
          </a:xfrm>
          <a:prstGeom prst="rect">
            <a:avLst/>
          </a:prstGeom>
        </p:spPr>
        <p:txBody>
          <a:bodyPr lIns="0" tIns="0" rIns="0" bIns="0" rtlCol="0" anchor="t">
            <a:spAutoFit/>
          </a:bodyPr>
          <a:lstStyle/>
          <a:p>
            <a:pPr algn="l">
              <a:lnSpc>
                <a:spcPts val="2160"/>
              </a:lnSpc>
            </a:pPr>
            <a:r>
              <a:rPr lang="en-US" sz="1800">
                <a:solidFill>
                  <a:srgbClr val="FFFFFF"/>
                </a:solidFill>
                <a:latin typeface="Lato"/>
              </a:rPr>
              <a:t>//01</a:t>
            </a:r>
          </a:p>
        </p:txBody>
      </p:sp>
      <p:sp>
        <p:nvSpPr>
          <p:cNvPr id="4" name="TextBox 4"/>
          <p:cNvSpPr txBox="1"/>
          <p:nvPr/>
        </p:nvSpPr>
        <p:spPr>
          <a:xfrm>
            <a:off x="8629215" y="9800784"/>
            <a:ext cx="914550" cy="613875"/>
          </a:xfrm>
          <a:prstGeom prst="rect">
            <a:avLst/>
          </a:prstGeom>
        </p:spPr>
        <p:txBody>
          <a:bodyPr lIns="0" tIns="0" rIns="0" bIns="0" rtlCol="0" anchor="t">
            <a:spAutoFit/>
          </a:bodyPr>
          <a:lstStyle/>
          <a:p>
            <a:pPr algn="ctr">
              <a:lnSpc>
                <a:spcPts val="2160"/>
              </a:lnSpc>
            </a:pPr>
            <a:r>
              <a:rPr lang="en-US" sz="1800">
                <a:solidFill>
                  <a:srgbClr val="FFFFFF"/>
                </a:solidFill>
                <a:latin typeface="Lato"/>
              </a:rPr>
              <a:t>// ‹#›</a:t>
            </a:r>
          </a:p>
        </p:txBody>
      </p:sp>
      <p:sp>
        <p:nvSpPr>
          <p:cNvPr id="5" name="TextBox 5"/>
          <p:cNvSpPr txBox="1"/>
          <p:nvPr/>
        </p:nvSpPr>
        <p:spPr>
          <a:xfrm>
            <a:off x="1080683" y="541000"/>
            <a:ext cx="16377150" cy="609600"/>
          </a:xfrm>
          <a:prstGeom prst="rect">
            <a:avLst/>
          </a:prstGeom>
        </p:spPr>
        <p:txBody>
          <a:bodyPr lIns="0" tIns="0" rIns="0" bIns="0" rtlCol="0" anchor="t">
            <a:spAutoFit/>
          </a:bodyPr>
          <a:lstStyle/>
          <a:p>
            <a:pPr algn="l">
              <a:lnSpc>
                <a:spcPts val="4800"/>
              </a:lnSpc>
            </a:pPr>
            <a:r>
              <a:rPr lang="en-US" sz="4000">
                <a:solidFill>
                  <a:srgbClr val="222222"/>
                </a:solidFill>
                <a:latin typeface="Lato Bold"/>
              </a:rPr>
              <a:t>Challenge/Opportunity/Use Cases</a:t>
            </a:r>
          </a:p>
        </p:txBody>
      </p:sp>
      <p:sp>
        <p:nvSpPr>
          <p:cNvPr id="6" name="TextBox 6"/>
          <p:cNvSpPr txBox="1"/>
          <p:nvPr/>
        </p:nvSpPr>
        <p:spPr>
          <a:xfrm>
            <a:off x="1028700" y="1781175"/>
            <a:ext cx="14756217" cy="3362325"/>
          </a:xfrm>
          <a:prstGeom prst="rect">
            <a:avLst/>
          </a:prstGeom>
        </p:spPr>
        <p:txBody>
          <a:bodyPr lIns="0" tIns="0" rIns="0" bIns="0" rtlCol="0" anchor="t">
            <a:spAutoFit/>
          </a:bodyPr>
          <a:lstStyle/>
          <a:p>
            <a:pPr>
              <a:lnSpc>
                <a:spcPts val="3359"/>
              </a:lnSpc>
            </a:pPr>
            <a:r>
              <a:rPr lang="en-US" sz="2799">
                <a:solidFill>
                  <a:srgbClr val="222222"/>
                </a:solidFill>
                <a:latin typeface="Lato"/>
              </a:rPr>
              <a:t>Use Case 2: </a:t>
            </a:r>
          </a:p>
          <a:p>
            <a:pPr>
              <a:lnSpc>
                <a:spcPts val="3359"/>
              </a:lnSpc>
            </a:pPr>
            <a:endParaRPr lang="en-US" sz="2799">
              <a:solidFill>
                <a:srgbClr val="222222"/>
              </a:solidFill>
              <a:latin typeface="Lato"/>
            </a:endParaRPr>
          </a:p>
          <a:p>
            <a:pPr>
              <a:lnSpc>
                <a:spcPts val="3359"/>
              </a:lnSpc>
            </a:pPr>
            <a:r>
              <a:rPr lang="en-US" sz="2799">
                <a:solidFill>
                  <a:srgbClr val="222222"/>
                </a:solidFill>
                <a:latin typeface="Lato"/>
              </a:rPr>
              <a:t>A solar roadway in Peachtree Corners, Georgia is apparently the only one currently operational in the U.S. It was installed in late 2020 using WattWay road panels. However, the project is very limited in scope and occupies a narrow strip within an autonomous vehicle test lane</a:t>
            </a:r>
          </a:p>
          <a:p>
            <a:pPr>
              <a:lnSpc>
                <a:spcPts val="3359"/>
              </a:lnSpc>
            </a:pPr>
            <a:endParaRPr lang="en-US" sz="2799">
              <a:solidFill>
                <a:srgbClr val="222222"/>
              </a:solidFill>
              <a:latin typeface="Lato"/>
            </a:endParaRPr>
          </a:p>
          <a:p>
            <a:pPr algn="l">
              <a:lnSpc>
                <a:spcPts val="3359"/>
              </a:lnSpc>
            </a:pPr>
            <a:r>
              <a:rPr lang="en-US" sz="2799">
                <a:solidFill>
                  <a:srgbClr val="222222"/>
                </a:solidFill>
                <a:latin typeface="Lato"/>
              </a:rPr>
              <a:t>https://www.greencarreports.com/news/1130542_georgia-gets-first-solar-roadway-in-the-us</a:t>
            </a:r>
          </a:p>
        </p:txBody>
      </p:sp>
      <p:pic>
        <p:nvPicPr>
          <p:cNvPr id="7" name="Picture 7"/>
          <p:cNvPicPr>
            <a:picLocks noChangeAspect="1"/>
          </p:cNvPicPr>
          <p:nvPr/>
        </p:nvPicPr>
        <p:blipFill>
          <a:blip r:embed="rId4"/>
          <a:srcRect t="704" b="704"/>
          <a:stretch>
            <a:fillRect/>
          </a:stretch>
        </p:blipFill>
        <p:spPr>
          <a:xfrm>
            <a:off x="15578586" y="9488518"/>
            <a:ext cx="2550544" cy="604928"/>
          </a:xfrm>
          <a:prstGeom prst="rect">
            <a:avLst/>
          </a:prstGeom>
        </p:spPr>
      </p:pic>
      <p:sp>
        <p:nvSpPr>
          <p:cNvPr id="8" name="TextBox 8"/>
          <p:cNvSpPr txBox="1"/>
          <p:nvPr/>
        </p:nvSpPr>
        <p:spPr>
          <a:xfrm>
            <a:off x="1080683" y="5772150"/>
            <a:ext cx="14756217" cy="2105025"/>
          </a:xfrm>
          <a:prstGeom prst="rect">
            <a:avLst/>
          </a:prstGeom>
        </p:spPr>
        <p:txBody>
          <a:bodyPr lIns="0" tIns="0" rIns="0" bIns="0" rtlCol="0" anchor="t">
            <a:spAutoFit/>
          </a:bodyPr>
          <a:lstStyle/>
          <a:p>
            <a:pPr>
              <a:lnSpc>
                <a:spcPts val="3359"/>
              </a:lnSpc>
            </a:pPr>
            <a:r>
              <a:rPr lang="en-US" sz="2799">
                <a:solidFill>
                  <a:srgbClr val="222222"/>
                </a:solidFill>
                <a:latin typeface="Lato"/>
              </a:rPr>
              <a:t>Microsoft Cloud Technologies which can be used:</a:t>
            </a:r>
          </a:p>
          <a:p>
            <a:pPr>
              <a:lnSpc>
                <a:spcPts val="3359"/>
              </a:lnSpc>
            </a:pPr>
            <a:endParaRPr lang="en-US" sz="2799">
              <a:solidFill>
                <a:srgbClr val="222222"/>
              </a:solidFill>
              <a:latin typeface="Lato"/>
            </a:endParaRPr>
          </a:p>
          <a:p>
            <a:pPr algn="l">
              <a:lnSpc>
                <a:spcPts val="3359"/>
              </a:lnSpc>
            </a:pPr>
            <a:r>
              <a:rPr lang="en-US" sz="2799">
                <a:solidFill>
                  <a:srgbClr val="222222"/>
                </a:solidFill>
                <a:latin typeface="Lato"/>
              </a:rPr>
              <a:t>Microsoft Azure for data science and machine learning would be best suitable to be used since these technologies will help in predicting the natural disasters if any so that we can take precautionary actions to avoid and unforseen accidents or calamities.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b="6"/>
          <a:stretch>
            <a:fillRect/>
          </a:stretch>
        </p:blipFill>
        <p:spPr>
          <a:xfrm>
            <a:off x="106250" y="9978400"/>
            <a:ext cx="1893000" cy="219550"/>
          </a:xfrm>
          <a:prstGeom prst="rect">
            <a:avLst/>
          </a:prstGeom>
        </p:spPr>
      </p:pic>
      <p:pic>
        <p:nvPicPr>
          <p:cNvPr id="3" name="Picture 3"/>
          <p:cNvPicPr>
            <a:picLocks noChangeAspect="1"/>
          </p:cNvPicPr>
          <p:nvPr/>
        </p:nvPicPr>
        <p:blipFill>
          <a:blip r:embed="rId4"/>
          <a:srcRect t="704" b="704"/>
          <a:stretch>
            <a:fillRect/>
          </a:stretch>
        </p:blipFill>
        <p:spPr>
          <a:xfrm>
            <a:off x="15578586" y="9488518"/>
            <a:ext cx="2550544" cy="604928"/>
          </a:xfrm>
          <a:prstGeom prst="rect">
            <a:avLst/>
          </a:prstGeom>
        </p:spPr>
      </p:pic>
      <p:pic>
        <p:nvPicPr>
          <p:cNvPr id="4" name="Picture 4"/>
          <p:cNvPicPr>
            <a:picLocks noChangeAspect="1"/>
          </p:cNvPicPr>
          <p:nvPr/>
        </p:nvPicPr>
        <p:blipFill>
          <a:blip r:embed="rId5"/>
          <a:srcRect/>
          <a:stretch>
            <a:fillRect/>
          </a:stretch>
        </p:blipFill>
        <p:spPr>
          <a:xfrm>
            <a:off x="10244861" y="2187306"/>
            <a:ext cx="3555817" cy="7704269"/>
          </a:xfrm>
          <a:prstGeom prst="rect">
            <a:avLst/>
          </a:prstGeom>
        </p:spPr>
      </p:pic>
      <p:pic>
        <p:nvPicPr>
          <p:cNvPr id="5" name="Picture 5"/>
          <p:cNvPicPr>
            <a:picLocks noChangeAspect="1"/>
          </p:cNvPicPr>
          <p:nvPr/>
        </p:nvPicPr>
        <p:blipFill>
          <a:blip r:embed="rId6"/>
          <a:srcRect/>
          <a:stretch>
            <a:fillRect/>
          </a:stretch>
        </p:blipFill>
        <p:spPr>
          <a:xfrm>
            <a:off x="13800678" y="2106040"/>
            <a:ext cx="3555817" cy="7704269"/>
          </a:xfrm>
          <a:prstGeom prst="rect">
            <a:avLst/>
          </a:prstGeom>
        </p:spPr>
      </p:pic>
      <p:sp>
        <p:nvSpPr>
          <p:cNvPr id="6" name="TextBox 6"/>
          <p:cNvSpPr txBox="1"/>
          <p:nvPr/>
        </p:nvSpPr>
        <p:spPr>
          <a:xfrm>
            <a:off x="8768625" y="9882050"/>
            <a:ext cx="750750" cy="224475"/>
          </a:xfrm>
          <a:prstGeom prst="rect">
            <a:avLst/>
          </a:prstGeom>
        </p:spPr>
        <p:txBody>
          <a:bodyPr lIns="0" tIns="0" rIns="0" bIns="0" rtlCol="0" anchor="t">
            <a:spAutoFit/>
          </a:bodyPr>
          <a:lstStyle/>
          <a:p>
            <a:pPr algn="l">
              <a:lnSpc>
                <a:spcPts val="2160"/>
              </a:lnSpc>
            </a:pPr>
            <a:r>
              <a:rPr lang="en-US" sz="1800">
                <a:solidFill>
                  <a:srgbClr val="FFFFFF"/>
                </a:solidFill>
                <a:latin typeface="Lato"/>
              </a:rPr>
              <a:t>//01</a:t>
            </a:r>
          </a:p>
        </p:txBody>
      </p:sp>
      <p:sp>
        <p:nvSpPr>
          <p:cNvPr id="7" name="TextBox 7"/>
          <p:cNvSpPr txBox="1"/>
          <p:nvPr/>
        </p:nvSpPr>
        <p:spPr>
          <a:xfrm>
            <a:off x="8629215" y="9800784"/>
            <a:ext cx="914550" cy="613875"/>
          </a:xfrm>
          <a:prstGeom prst="rect">
            <a:avLst/>
          </a:prstGeom>
        </p:spPr>
        <p:txBody>
          <a:bodyPr lIns="0" tIns="0" rIns="0" bIns="0" rtlCol="0" anchor="t">
            <a:spAutoFit/>
          </a:bodyPr>
          <a:lstStyle/>
          <a:p>
            <a:pPr algn="ctr">
              <a:lnSpc>
                <a:spcPts val="2160"/>
              </a:lnSpc>
            </a:pPr>
            <a:r>
              <a:rPr lang="en-US" sz="1800">
                <a:solidFill>
                  <a:srgbClr val="FFFFFF"/>
                </a:solidFill>
                <a:latin typeface="Lato"/>
              </a:rPr>
              <a:t>// ‹#›</a:t>
            </a:r>
          </a:p>
        </p:txBody>
      </p:sp>
      <p:sp>
        <p:nvSpPr>
          <p:cNvPr id="8" name="TextBox 8"/>
          <p:cNvSpPr txBox="1"/>
          <p:nvPr/>
        </p:nvSpPr>
        <p:spPr>
          <a:xfrm>
            <a:off x="91425" y="81900"/>
            <a:ext cx="18235950" cy="811875"/>
          </a:xfrm>
          <a:prstGeom prst="rect">
            <a:avLst/>
          </a:prstGeom>
        </p:spPr>
        <p:txBody>
          <a:bodyPr lIns="0" tIns="0" rIns="0" bIns="0" rtlCol="0" anchor="t">
            <a:spAutoFit/>
          </a:bodyPr>
          <a:lstStyle/>
          <a:p>
            <a:pPr algn="l">
              <a:lnSpc>
                <a:spcPts val="4800"/>
              </a:lnSpc>
            </a:pPr>
            <a:r>
              <a:rPr lang="en-US" sz="4000">
                <a:solidFill>
                  <a:srgbClr val="1F1F50"/>
                </a:solidFill>
                <a:latin typeface="Lato Bold"/>
              </a:rPr>
              <a:t>GitHub Repository Link &amp; </a:t>
            </a:r>
            <a:r>
              <a:rPr lang="en-US" sz="4000">
                <a:solidFill>
                  <a:srgbClr val="4A4548"/>
                </a:solidFill>
                <a:latin typeface="Lato Bold"/>
              </a:rPr>
              <a:t>supporting diagrams, screenshots, if any</a:t>
            </a:r>
          </a:p>
        </p:txBody>
      </p:sp>
      <p:sp>
        <p:nvSpPr>
          <p:cNvPr id="9" name="TextBox 9"/>
          <p:cNvSpPr txBox="1"/>
          <p:nvPr/>
        </p:nvSpPr>
        <p:spPr>
          <a:xfrm>
            <a:off x="264308" y="1467865"/>
            <a:ext cx="16589550" cy="1266825"/>
          </a:xfrm>
          <a:prstGeom prst="rect">
            <a:avLst/>
          </a:prstGeom>
        </p:spPr>
        <p:txBody>
          <a:bodyPr lIns="0" tIns="0" rIns="0" bIns="0" rtlCol="0" anchor="t">
            <a:spAutoFit/>
          </a:bodyPr>
          <a:lstStyle/>
          <a:p>
            <a:pPr>
              <a:lnSpc>
                <a:spcPts val="3359"/>
              </a:lnSpc>
            </a:pPr>
            <a:r>
              <a:rPr lang="en-US" sz="2799">
                <a:solidFill>
                  <a:srgbClr val="222222"/>
                </a:solidFill>
                <a:latin typeface="Lato"/>
              </a:rPr>
              <a:t>https://github.com/rakheeindia09/sustainability-hack/tree/main/idea</a:t>
            </a:r>
          </a:p>
          <a:p>
            <a:pPr>
              <a:lnSpc>
                <a:spcPts val="3359"/>
              </a:lnSpc>
            </a:pPr>
            <a:endParaRPr lang="en-US" sz="2799">
              <a:solidFill>
                <a:srgbClr val="222222"/>
              </a:solidFill>
              <a:latin typeface="Lato"/>
            </a:endParaRPr>
          </a:p>
          <a:p>
            <a:pPr algn="l">
              <a:lnSpc>
                <a:spcPts val="3359"/>
              </a:lnSpc>
            </a:pPr>
            <a:endParaRPr lang="en-US" sz="2799">
              <a:solidFill>
                <a:srgbClr val="222222"/>
              </a:solidFill>
              <a:latin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0" y="0"/>
            <a:ext cx="18288000" cy="10287000"/>
          </a:xfrm>
          <a:prstGeom prst="rect">
            <a:avLst/>
          </a:prstGeom>
        </p:spPr>
      </p:pic>
      <p:pic>
        <p:nvPicPr>
          <p:cNvPr id="3" name="Picture 3"/>
          <p:cNvPicPr>
            <a:picLocks noChangeAspect="1"/>
          </p:cNvPicPr>
          <p:nvPr/>
        </p:nvPicPr>
        <p:blipFill>
          <a:blip r:embed="rId4"/>
          <a:srcRect/>
          <a:stretch>
            <a:fillRect/>
          </a:stretch>
        </p:blipFill>
        <p:spPr>
          <a:xfrm>
            <a:off x="1102876" y="1019782"/>
            <a:ext cx="2713752" cy="678438"/>
          </a:xfrm>
          <a:prstGeom prst="rect">
            <a:avLst/>
          </a:prstGeom>
        </p:spPr>
      </p:pic>
      <p:sp>
        <p:nvSpPr>
          <p:cNvPr id="4" name="TextBox 4"/>
          <p:cNvSpPr txBox="1"/>
          <p:nvPr/>
        </p:nvSpPr>
        <p:spPr>
          <a:xfrm>
            <a:off x="767975" y="3896700"/>
            <a:ext cx="17115750" cy="1500525"/>
          </a:xfrm>
          <a:prstGeom prst="rect">
            <a:avLst/>
          </a:prstGeom>
        </p:spPr>
        <p:txBody>
          <a:bodyPr lIns="0" tIns="0" rIns="0" bIns="0" rtlCol="0" anchor="t">
            <a:spAutoFit/>
          </a:bodyPr>
          <a:lstStyle/>
          <a:p>
            <a:pPr algn="l">
              <a:lnSpc>
                <a:spcPts val="8640"/>
              </a:lnSpc>
            </a:pPr>
            <a:r>
              <a:rPr lang="en-US" sz="7200">
                <a:solidFill>
                  <a:srgbClr val="FFFFFF"/>
                </a:solidFill>
                <a:latin typeface="Arimo"/>
              </a:rPr>
              <a:t>Thank You</a:t>
            </a:r>
          </a:p>
        </p:txBody>
      </p:sp>
      <p:sp>
        <p:nvSpPr>
          <p:cNvPr id="5" name="TextBox 5"/>
          <p:cNvSpPr txBox="1"/>
          <p:nvPr/>
        </p:nvSpPr>
        <p:spPr>
          <a:xfrm>
            <a:off x="770849" y="5411700"/>
            <a:ext cx="8935350" cy="638175"/>
          </a:xfrm>
          <a:prstGeom prst="rect">
            <a:avLst/>
          </a:prstGeom>
        </p:spPr>
        <p:txBody>
          <a:bodyPr lIns="0" tIns="0" rIns="0" bIns="0" rtlCol="0" anchor="t">
            <a:spAutoFit/>
          </a:bodyPr>
          <a:lstStyle/>
          <a:p>
            <a:pPr algn="l">
              <a:lnSpc>
                <a:spcPts val="5400"/>
              </a:lnSpc>
            </a:pPr>
            <a:r>
              <a:rPr lang="en-US" sz="3000">
                <a:solidFill>
                  <a:srgbClr val="FFFFFF"/>
                </a:solidFill>
                <a:latin typeface="Lato"/>
              </a:rPr>
              <a:t>Rakhee Vyas, Rishika Agrawal, Vishwaraj Khanderao</a:t>
            </a:r>
          </a:p>
        </p:txBody>
      </p:sp>
      <p:pic>
        <p:nvPicPr>
          <p:cNvPr id="6" name="Picture 6"/>
          <p:cNvPicPr>
            <a:picLocks noChangeAspect="1"/>
          </p:cNvPicPr>
          <p:nvPr/>
        </p:nvPicPr>
        <p:blipFill>
          <a:blip r:embed="rId5"/>
          <a:srcRect t="704" b="704"/>
          <a:stretch>
            <a:fillRect/>
          </a:stretch>
        </p:blipFill>
        <p:spPr>
          <a:xfrm>
            <a:off x="15578586" y="9488518"/>
            <a:ext cx="2550544" cy="6049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b="6"/>
          <a:stretch>
            <a:fillRect/>
          </a:stretch>
        </p:blipFill>
        <p:spPr>
          <a:xfrm>
            <a:off x="106250" y="9978400"/>
            <a:ext cx="1893000" cy="219550"/>
          </a:xfrm>
          <a:prstGeom prst="rect">
            <a:avLst/>
          </a:prstGeom>
        </p:spPr>
      </p:pic>
      <p:sp>
        <p:nvSpPr>
          <p:cNvPr id="3" name="TextBox 3"/>
          <p:cNvSpPr txBox="1"/>
          <p:nvPr/>
        </p:nvSpPr>
        <p:spPr>
          <a:xfrm>
            <a:off x="8768625" y="9882050"/>
            <a:ext cx="750750" cy="224475"/>
          </a:xfrm>
          <a:prstGeom prst="rect">
            <a:avLst/>
          </a:prstGeom>
        </p:spPr>
        <p:txBody>
          <a:bodyPr lIns="0" tIns="0" rIns="0" bIns="0" rtlCol="0" anchor="t">
            <a:spAutoFit/>
          </a:bodyPr>
          <a:lstStyle/>
          <a:p>
            <a:pPr algn="l">
              <a:lnSpc>
                <a:spcPts val="2160"/>
              </a:lnSpc>
            </a:pPr>
            <a:r>
              <a:rPr lang="en-US" sz="1800">
                <a:solidFill>
                  <a:srgbClr val="FFFFFF"/>
                </a:solidFill>
                <a:latin typeface="Lato"/>
              </a:rPr>
              <a:t>//01</a:t>
            </a:r>
          </a:p>
        </p:txBody>
      </p:sp>
      <p:sp>
        <p:nvSpPr>
          <p:cNvPr id="4" name="TextBox 4"/>
          <p:cNvSpPr txBox="1"/>
          <p:nvPr/>
        </p:nvSpPr>
        <p:spPr>
          <a:xfrm>
            <a:off x="8629215" y="9800784"/>
            <a:ext cx="914550" cy="613875"/>
          </a:xfrm>
          <a:prstGeom prst="rect">
            <a:avLst/>
          </a:prstGeom>
        </p:spPr>
        <p:txBody>
          <a:bodyPr lIns="0" tIns="0" rIns="0" bIns="0" rtlCol="0" anchor="t">
            <a:spAutoFit/>
          </a:bodyPr>
          <a:lstStyle/>
          <a:p>
            <a:pPr algn="ctr">
              <a:lnSpc>
                <a:spcPts val="2160"/>
              </a:lnSpc>
            </a:pPr>
            <a:r>
              <a:rPr lang="en-US" sz="1800">
                <a:solidFill>
                  <a:srgbClr val="FFFFFF"/>
                </a:solidFill>
                <a:latin typeface="Lato"/>
              </a:rPr>
              <a:t>// ‹#›</a:t>
            </a:r>
          </a:p>
        </p:txBody>
      </p:sp>
      <p:sp>
        <p:nvSpPr>
          <p:cNvPr id="5" name="TextBox 5"/>
          <p:cNvSpPr txBox="1"/>
          <p:nvPr/>
        </p:nvSpPr>
        <p:spPr>
          <a:xfrm>
            <a:off x="1080683" y="541000"/>
            <a:ext cx="16377150" cy="978675"/>
          </a:xfrm>
          <a:prstGeom prst="rect">
            <a:avLst/>
          </a:prstGeom>
        </p:spPr>
        <p:txBody>
          <a:bodyPr lIns="0" tIns="0" rIns="0" bIns="0" rtlCol="0" anchor="t">
            <a:spAutoFit/>
          </a:bodyPr>
          <a:lstStyle/>
          <a:p>
            <a:pPr algn="l">
              <a:lnSpc>
                <a:spcPts val="4800"/>
              </a:lnSpc>
            </a:pPr>
            <a:r>
              <a:rPr lang="en-US" sz="4000">
                <a:solidFill>
                  <a:srgbClr val="1F1F50"/>
                </a:solidFill>
                <a:latin typeface="Lato Bold"/>
              </a:rPr>
              <a:t>Problem Statement?</a:t>
            </a:r>
          </a:p>
        </p:txBody>
      </p:sp>
      <p:sp>
        <p:nvSpPr>
          <p:cNvPr id="6" name="TextBox 6"/>
          <p:cNvSpPr txBox="1"/>
          <p:nvPr/>
        </p:nvSpPr>
        <p:spPr>
          <a:xfrm>
            <a:off x="1052750" y="2347552"/>
            <a:ext cx="16294350" cy="3781425"/>
          </a:xfrm>
          <a:prstGeom prst="rect">
            <a:avLst/>
          </a:prstGeom>
        </p:spPr>
        <p:txBody>
          <a:bodyPr lIns="0" tIns="0" rIns="0" bIns="0" rtlCol="0" anchor="t">
            <a:spAutoFit/>
          </a:bodyPr>
          <a:lstStyle/>
          <a:p>
            <a:pPr algn="l">
              <a:lnSpc>
                <a:spcPts val="3359"/>
              </a:lnSpc>
            </a:pPr>
            <a:r>
              <a:rPr lang="en-US" sz="2799">
                <a:solidFill>
                  <a:srgbClr val="222222"/>
                </a:solidFill>
                <a:latin typeface="Lato"/>
              </a:rPr>
              <a:t>When I was a teen the weather was complete different, the climatic conditions have had been changing a lot since then had a zeal to do something for nature i had submitted a global warming project in my college days. To protect the mother nature earth  is collective responsibility.we see a lot of destructive impacts of this global warming and nature changes lots of species are on the verge of extinction. All around the world there are so many natural disasters occuring. Every year Amazon forest catches fire due to the heat produced by the environmental changes. Lots of living creatures are getting impacted due to this, it's not only the air pollution but all other forms of pollution causing this as of now to start with air pollution since this will have drastic change in global warming process if we achieve to control it. All of this is due to the change in environment.</a:t>
            </a:r>
          </a:p>
        </p:txBody>
      </p:sp>
      <p:pic>
        <p:nvPicPr>
          <p:cNvPr id="7" name="Picture 7"/>
          <p:cNvPicPr>
            <a:picLocks noChangeAspect="1"/>
          </p:cNvPicPr>
          <p:nvPr/>
        </p:nvPicPr>
        <p:blipFill>
          <a:blip r:embed="rId4"/>
          <a:srcRect t="704" b="704"/>
          <a:stretch>
            <a:fillRect/>
          </a:stretch>
        </p:blipFill>
        <p:spPr>
          <a:xfrm>
            <a:off x="15578586" y="9488518"/>
            <a:ext cx="2550544" cy="6049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b="6"/>
          <a:stretch>
            <a:fillRect/>
          </a:stretch>
        </p:blipFill>
        <p:spPr>
          <a:xfrm>
            <a:off x="106250" y="9978400"/>
            <a:ext cx="1893000" cy="219550"/>
          </a:xfrm>
          <a:prstGeom prst="rect">
            <a:avLst/>
          </a:prstGeom>
        </p:spPr>
      </p:pic>
      <p:pic>
        <p:nvPicPr>
          <p:cNvPr id="3" name="Picture 3"/>
          <p:cNvPicPr>
            <a:picLocks noChangeAspect="1"/>
          </p:cNvPicPr>
          <p:nvPr/>
        </p:nvPicPr>
        <p:blipFill>
          <a:blip r:embed="rId4"/>
          <a:srcRect t="704" b="704"/>
          <a:stretch>
            <a:fillRect/>
          </a:stretch>
        </p:blipFill>
        <p:spPr>
          <a:xfrm>
            <a:off x="15578586" y="9488518"/>
            <a:ext cx="2550544" cy="604928"/>
          </a:xfrm>
          <a:prstGeom prst="rect">
            <a:avLst/>
          </a:prstGeom>
        </p:spPr>
      </p:pic>
      <p:pic>
        <p:nvPicPr>
          <p:cNvPr id="4" name="Picture 4"/>
          <p:cNvPicPr>
            <a:picLocks noChangeAspect="1"/>
          </p:cNvPicPr>
          <p:nvPr/>
        </p:nvPicPr>
        <p:blipFill>
          <a:blip r:embed="rId5"/>
          <a:srcRect t="2724" b="9386"/>
          <a:stretch>
            <a:fillRect/>
          </a:stretch>
        </p:blipFill>
        <p:spPr>
          <a:xfrm>
            <a:off x="716636" y="1174909"/>
            <a:ext cx="15825158" cy="8937575"/>
          </a:xfrm>
          <a:prstGeom prst="rect">
            <a:avLst/>
          </a:prstGeom>
        </p:spPr>
      </p:pic>
      <p:sp>
        <p:nvSpPr>
          <p:cNvPr id="5" name="TextBox 5"/>
          <p:cNvSpPr txBox="1"/>
          <p:nvPr/>
        </p:nvSpPr>
        <p:spPr>
          <a:xfrm>
            <a:off x="8768625" y="9882050"/>
            <a:ext cx="750750" cy="224475"/>
          </a:xfrm>
          <a:prstGeom prst="rect">
            <a:avLst/>
          </a:prstGeom>
        </p:spPr>
        <p:txBody>
          <a:bodyPr lIns="0" tIns="0" rIns="0" bIns="0" rtlCol="0" anchor="t">
            <a:spAutoFit/>
          </a:bodyPr>
          <a:lstStyle/>
          <a:p>
            <a:pPr algn="l">
              <a:lnSpc>
                <a:spcPts val="2160"/>
              </a:lnSpc>
            </a:pPr>
            <a:r>
              <a:rPr lang="en-US" sz="1800">
                <a:solidFill>
                  <a:srgbClr val="FFFFFF"/>
                </a:solidFill>
                <a:latin typeface="Lato"/>
              </a:rPr>
              <a:t>//01</a:t>
            </a:r>
          </a:p>
        </p:txBody>
      </p:sp>
      <p:sp>
        <p:nvSpPr>
          <p:cNvPr id="6" name="TextBox 6"/>
          <p:cNvSpPr txBox="1"/>
          <p:nvPr/>
        </p:nvSpPr>
        <p:spPr>
          <a:xfrm>
            <a:off x="8629215" y="9800784"/>
            <a:ext cx="914550" cy="613875"/>
          </a:xfrm>
          <a:prstGeom prst="rect">
            <a:avLst/>
          </a:prstGeom>
        </p:spPr>
        <p:txBody>
          <a:bodyPr lIns="0" tIns="0" rIns="0" bIns="0" rtlCol="0" anchor="t">
            <a:spAutoFit/>
          </a:bodyPr>
          <a:lstStyle/>
          <a:p>
            <a:pPr algn="ctr">
              <a:lnSpc>
                <a:spcPts val="2160"/>
              </a:lnSpc>
            </a:pPr>
            <a:r>
              <a:rPr lang="en-US" sz="1800">
                <a:solidFill>
                  <a:srgbClr val="FFFFFF"/>
                </a:solidFill>
                <a:latin typeface="Lato"/>
              </a:rPr>
              <a:t>// ‹#›</a:t>
            </a:r>
          </a:p>
        </p:txBody>
      </p:sp>
      <p:sp>
        <p:nvSpPr>
          <p:cNvPr id="7" name="TextBox 7"/>
          <p:cNvSpPr txBox="1"/>
          <p:nvPr/>
        </p:nvSpPr>
        <p:spPr>
          <a:xfrm>
            <a:off x="1080683" y="541000"/>
            <a:ext cx="16377150" cy="609600"/>
          </a:xfrm>
          <a:prstGeom prst="rect">
            <a:avLst/>
          </a:prstGeom>
        </p:spPr>
        <p:txBody>
          <a:bodyPr lIns="0" tIns="0" rIns="0" bIns="0" rtlCol="0" anchor="t">
            <a:spAutoFit/>
          </a:bodyPr>
          <a:lstStyle/>
          <a:p>
            <a:pPr algn="l">
              <a:lnSpc>
                <a:spcPts val="4800"/>
              </a:lnSpc>
            </a:pPr>
            <a:r>
              <a:rPr lang="en-US" sz="4000">
                <a:solidFill>
                  <a:srgbClr val="1F1F50"/>
                </a:solidFill>
                <a:latin typeface="Lato Bold"/>
              </a:rPr>
              <a:t>Architecture Diagram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b="6"/>
          <a:stretch>
            <a:fillRect/>
          </a:stretch>
        </p:blipFill>
        <p:spPr>
          <a:xfrm>
            <a:off x="106250" y="9978400"/>
            <a:ext cx="1893000" cy="219550"/>
          </a:xfrm>
          <a:prstGeom prst="rect">
            <a:avLst/>
          </a:prstGeom>
        </p:spPr>
      </p:pic>
      <p:sp>
        <p:nvSpPr>
          <p:cNvPr id="3" name="TextBox 3"/>
          <p:cNvSpPr txBox="1"/>
          <p:nvPr/>
        </p:nvSpPr>
        <p:spPr>
          <a:xfrm>
            <a:off x="8768625" y="9882050"/>
            <a:ext cx="750750" cy="224475"/>
          </a:xfrm>
          <a:prstGeom prst="rect">
            <a:avLst/>
          </a:prstGeom>
        </p:spPr>
        <p:txBody>
          <a:bodyPr lIns="0" tIns="0" rIns="0" bIns="0" rtlCol="0" anchor="t">
            <a:spAutoFit/>
          </a:bodyPr>
          <a:lstStyle/>
          <a:p>
            <a:pPr algn="l">
              <a:lnSpc>
                <a:spcPts val="2160"/>
              </a:lnSpc>
            </a:pPr>
            <a:r>
              <a:rPr lang="en-US" sz="1800">
                <a:solidFill>
                  <a:srgbClr val="FFFFFF"/>
                </a:solidFill>
                <a:latin typeface="Lato"/>
              </a:rPr>
              <a:t>//01</a:t>
            </a:r>
          </a:p>
        </p:txBody>
      </p:sp>
      <p:sp>
        <p:nvSpPr>
          <p:cNvPr id="4" name="TextBox 4"/>
          <p:cNvSpPr txBox="1"/>
          <p:nvPr/>
        </p:nvSpPr>
        <p:spPr>
          <a:xfrm>
            <a:off x="8629215" y="9800784"/>
            <a:ext cx="914550" cy="613875"/>
          </a:xfrm>
          <a:prstGeom prst="rect">
            <a:avLst/>
          </a:prstGeom>
        </p:spPr>
        <p:txBody>
          <a:bodyPr lIns="0" tIns="0" rIns="0" bIns="0" rtlCol="0" anchor="t">
            <a:spAutoFit/>
          </a:bodyPr>
          <a:lstStyle/>
          <a:p>
            <a:pPr algn="ctr">
              <a:lnSpc>
                <a:spcPts val="2160"/>
              </a:lnSpc>
            </a:pPr>
            <a:r>
              <a:rPr lang="en-US" sz="1800">
                <a:solidFill>
                  <a:srgbClr val="FFFFFF"/>
                </a:solidFill>
                <a:latin typeface="Lato"/>
              </a:rPr>
              <a:t>// ‹#›</a:t>
            </a:r>
          </a:p>
        </p:txBody>
      </p:sp>
      <p:sp>
        <p:nvSpPr>
          <p:cNvPr id="5" name="TextBox 5"/>
          <p:cNvSpPr txBox="1"/>
          <p:nvPr/>
        </p:nvSpPr>
        <p:spPr>
          <a:xfrm>
            <a:off x="1080683" y="541000"/>
            <a:ext cx="16377150" cy="615553"/>
          </a:xfrm>
          <a:prstGeom prst="rect">
            <a:avLst/>
          </a:prstGeom>
        </p:spPr>
        <p:txBody>
          <a:bodyPr lIns="0" tIns="0" rIns="0" bIns="0" rtlCol="0" anchor="t">
            <a:spAutoFit/>
          </a:bodyPr>
          <a:lstStyle/>
          <a:p>
            <a:pPr algn="l">
              <a:lnSpc>
                <a:spcPts val="4800"/>
              </a:lnSpc>
            </a:pPr>
            <a:r>
              <a:rPr lang="en-US" sz="4000" dirty="0">
                <a:solidFill>
                  <a:srgbClr val="1F1F50"/>
                </a:solidFill>
                <a:latin typeface="Lato Bold"/>
              </a:rPr>
              <a:t>Project Overview Part - 1</a:t>
            </a:r>
          </a:p>
        </p:txBody>
      </p:sp>
      <p:sp>
        <p:nvSpPr>
          <p:cNvPr id="6" name="TextBox 6"/>
          <p:cNvSpPr txBox="1"/>
          <p:nvPr/>
        </p:nvSpPr>
        <p:spPr>
          <a:xfrm>
            <a:off x="914400" y="1237819"/>
            <a:ext cx="16294350" cy="9123780"/>
          </a:xfrm>
          <a:prstGeom prst="rect">
            <a:avLst/>
          </a:prstGeom>
        </p:spPr>
        <p:txBody>
          <a:bodyPr lIns="0" tIns="0" rIns="0" bIns="0" rtlCol="0" anchor="t">
            <a:spAutoFit/>
          </a:bodyPr>
          <a:lstStyle/>
          <a:p>
            <a:pPr algn="l">
              <a:lnSpc>
                <a:spcPts val="3359"/>
              </a:lnSpc>
            </a:pPr>
            <a:r>
              <a:rPr lang="en-US" sz="2799" dirty="0">
                <a:solidFill>
                  <a:srgbClr val="222222"/>
                </a:solidFill>
                <a:latin typeface="Lato"/>
              </a:rPr>
              <a:t>To have smart energy management for electric roads using solar energy to charge vehicles, while incorporating Azure and MSM (Microsoft Smart Energy Management), we follow these steps for our project:</a:t>
            </a:r>
          </a:p>
          <a:p>
            <a:pPr algn="l">
              <a:lnSpc>
                <a:spcPts val="3359"/>
              </a:lnSpc>
            </a:pPr>
            <a:r>
              <a:rPr lang="en-US" sz="2799" dirty="0">
                <a:solidFill>
                  <a:srgbClr val="222222"/>
                </a:solidFill>
                <a:latin typeface="Lato"/>
              </a:rPr>
              <a:t>1. Solar Energy Generation: Install solar panels along the electric roads to generate renewable energy. Ensure the panels are positioned optimally for maximum sunlight exposure.</a:t>
            </a:r>
          </a:p>
          <a:p>
            <a:pPr algn="l">
              <a:lnSpc>
                <a:spcPts val="3359"/>
              </a:lnSpc>
            </a:pPr>
            <a:endParaRPr lang="en-US" sz="2799" dirty="0">
              <a:solidFill>
                <a:srgbClr val="222222"/>
              </a:solidFill>
              <a:latin typeface="Lato"/>
            </a:endParaRPr>
          </a:p>
          <a:p>
            <a:pPr algn="l">
              <a:lnSpc>
                <a:spcPts val="3359"/>
              </a:lnSpc>
            </a:pPr>
            <a:r>
              <a:rPr lang="en-US" sz="2799" dirty="0">
                <a:solidFill>
                  <a:srgbClr val="222222"/>
                </a:solidFill>
                <a:latin typeface="Lato"/>
              </a:rPr>
              <a:t>2. Energy Storage: Set up energy storage systems, such as batteries, to store excess energy generated during the day. This stored energy can be used during low solar generation periods or during high demand.</a:t>
            </a:r>
          </a:p>
          <a:p>
            <a:pPr algn="l">
              <a:lnSpc>
                <a:spcPts val="3359"/>
              </a:lnSpc>
            </a:pPr>
            <a:endParaRPr lang="en-US" sz="2799" dirty="0">
              <a:solidFill>
                <a:srgbClr val="222222"/>
              </a:solidFill>
              <a:latin typeface="Lato"/>
            </a:endParaRPr>
          </a:p>
          <a:p>
            <a:pPr algn="l">
              <a:lnSpc>
                <a:spcPts val="3359"/>
              </a:lnSpc>
            </a:pPr>
            <a:r>
              <a:rPr lang="en-US" sz="2799" dirty="0">
                <a:solidFill>
                  <a:srgbClr val="222222"/>
                </a:solidFill>
                <a:latin typeface="Lato"/>
              </a:rPr>
              <a:t>3. Smart Metering: Implement smart metering infrastructure to monitor energy consumption and generation in real-time. Smart meters can provide data on individual vehicle charging, road energy usage, and overall energy flows.</a:t>
            </a:r>
          </a:p>
          <a:p>
            <a:pPr algn="l">
              <a:lnSpc>
                <a:spcPts val="3359"/>
              </a:lnSpc>
            </a:pPr>
            <a:endParaRPr lang="en-US" sz="2799" dirty="0">
              <a:solidFill>
                <a:srgbClr val="222222"/>
              </a:solidFill>
              <a:latin typeface="Lato"/>
            </a:endParaRPr>
          </a:p>
          <a:p>
            <a:pPr algn="l">
              <a:lnSpc>
                <a:spcPts val="3359"/>
              </a:lnSpc>
            </a:pPr>
            <a:r>
              <a:rPr lang="en-US" sz="2799" dirty="0">
                <a:solidFill>
                  <a:srgbClr val="222222"/>
                </a:solidFill>
                <a:latin typeface="Lato"/>
              </a:rPr>
              <a:t>4. Data Collection and Analysis: Connect the smart metering infrastructure to Azure IoT (Internet of Things) Hub. This allows for the collection and analysis of energy data from various sources, including solar generation, battery storage, and vehicle charging.</a:t>
            </a:r>
          </a:p>
          <a:p>
            <a:pPr algn="l">
              <a:lnSpc>
                <a:spcPts val="3359"/>
              </a:lnSpc>
            </a:pPr>
            <a:endParaRPr lang="en-US" sz="2799" dirty="0">
              <a:solidFill>
                <a:srgbClr val="222222"/>
              </a:solidFill>
              <a:latin typeface="Lato"/>
            </a:endParaRPr>
          </a:p>
          <a:p>
            <a:pPr algn="l">
              <a:lnSpc>
                <a:spcPts val="3359"/>
              </a:lnSpc>
            </a:pPr>
            <a:r>
              <a:rPr lang="en-US" sz="2799" dirty="0">
                <a:solidFill>
                  <a:srgbClr val="222222"/>
                </a:solidFill>
                <a:latin typeface="Lato"/>
              </a:rPr>
              <a:t>5. Azure IoT Suite: Utilize Azure IoT Suite, which offers a range of services for building and managing IoT applications. Leverage Azure IoT Hub, Azure Stream Analytics, and Azure Machine Learning to process and analyze the collected energy data.</a:t>
            </a:r>
          </a:p>
        </p:txBody>
      </p:sp>
      <p:pic>
        <p:nvPicPr>
          <p:cNvPr id="7" name="Picture 7"/>
          <p:cNvPicPr>
            <a:picLocks noChangeAspect="1"/>
          </p:cNvPicPr>
          <p:nvPr/>
        </p:nvPicPr>
        <p:blipFill>
          <a:blip r:embed="rId4"/>
          <a:srcRect t="704" b="704"/>
          <a:stretch>
            <a:fillRect/>
          </a:stretch>
        </p:blipFill>
        <p:spPr>
          <a:xfrm>
            <a:off x="15578586" y="9488518"/>
            <a:ext cx="2550544" cy="604928"/>
          </a:xfrm>
          <a:prstGeom prst="rect">
            <a:avLst/>
          </a:prstGeom>
        </p:spPr>
      </p:pic>
    </p:spTree>
    <p:extLst>
      <p:ext uri="{BB962C8B-B14F-4D97-AF65-F5344CB8AC3E}">
        <p14:creationId xmlns:p14="http://schemas.microsoft.com/office/powerpoint/2010/main" val="2967778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b="6"/>
          <a:stretch>
            <a:fillRect/>
          </a:stretch>
        </p:blipFill>
        <p:spPr>
          <a:xfrm>
            <a:off x="106250" y="9978400"/>
            <a:ext cx="1893000" cy="219550"/>
          </a:xfrm>
          <a:prstGeom prst="rect">
            <a:avLst/>
          </a:prstGeom>
        </p:spPr>
      </p:pic>
      <p:sp>
        <p:nvSpPr>
          <p:cNvPr id="3" name="TextBox 3"/>
          <p:cNvSpPr txBox="1"/>
          <p:nvPr/>
        </p:nvSpPr>
        <p:spPr>
          <a:xfrm>
            <a:off x="8768625" y="9882050"/>
            <a:ext cx="750750" cy="224475"/>
          </a:xfrm>
          <a:prstGeom prst="rect">
            <a:avLst/>
          </a:prstGeom>
        </p:spPr>
        <p:txBody>
          <a:bodyPr lIns="0" tIns="0" rIns="0" bIns="0" rtlCol="0" anchor="t">
            <a:spAutoFit/>
          </a:bodyPr>
          <a:lstStyle/>
          <a:p>
            <a:pPr algn="l">
              <a:lnSpc>
                <a:spcPts val="2160"/>
              </a:lnSpc>
            </a:pPr>
            <a:r>
              <a:rPr lang="en-US" sz="1800">
                <a:solidFill>
                  <a:srgbClr val="FFFFFF"/>
                </a:solidFill>
                <a:latin typeface="Lato"/>
              </a:rPr>
              <a:t>//01</a:t>
            </a:r>
          </a:p>
        </p:txBody>
      </p:sp>
      <p:sp>
        <p:nvSpPr>
          <p:cNvPr id="4" name="TextBox 4"/>
          <p:cNvSpPr txBox="1"/>
          <p:nvPr/>
        </p:nvSpPr>
        <p:spPr>
          <a:xfrm>
            <a:off x="8629215" y="9800784"/>
            <a:ext cx="914550" cy="613875"/>
          </a:xfrm>
          <a:prstGeom prst="rect">
            <a:avLst/>
          </a:prstGeom>
        </p:spPr>
        <p:txBody>
          <a:bodyPr lIns="0" tIns="0" rIns="0" bIns="0" rtlCol="0" anchor="t">
            <a:spAutoFit/>
          </a:bodyPr>
          <a:lstStyle/>
          <a:p>
            <a:pPr algn="ctr">
              <a:lnSpc>
                <a:spcPts val="2160"/>
              </a:lnSpc>
            </a:pPr>
            <a:r>
              <a:rPr lang="en-US" sz="1800">
                <a:solidFill>
                  <a:srgbClr val="FFFFFF"/>
                </a:solidFill>
                <a:latin typeface="Lato"/>
              </a:rPr>
              <a:t>// ‹#›</a:t>
            </a:r>
          </a:p>
        </p:txBody>
      </p:sp>
      <p:sp>
        <p:nvSpPr>
          <p:cNvPr id="5" name="TextBox 5"/>
          <p:cNvSpPr txBox="1"/>
          <p:nvPr/>
        </p:nvSpPr>
        <p:spPr>
          <a:xfrm>
            <a:off x="1080683" y="541000"/>
            <a:ext cx="16377150" cy="615553"/>
          </a:xfrm>
          <a:prstGeom prst="rect">
            <a:avLst/>
          </a:prstGeom>
        </p:spPr>
        <p:txBody>
          <a:bodyPr lIns="0" tIns="0" rIns="0" bIns="0" rtlCol="0" anchor="t">
            <a:spAutoFit/>
          </a:bodyPr>
          <a:lstStyle/>
          <a:p>
            <a:pPr algn="l">
              <a:lnSpc>
                <a:spcPts val="4800"/>
              </a:lnSpc>
            </a:pPr>
            <a:r>
              <a:rPr lang="en-US" sz="4000" dirty="0">
                <a:solidFill>
                  <a:srgbClr val="1F1F50"/>
                </a:solidFill>
                <a:latin typeface="Lato Bold"/>
              </a:rPr>
              <a:t>Project Overview Part-2</a:t>
            </a:r>
          </a:p>
        </p:txBody>
      </p:sp>
      <p:sp>
        <p:nvSpPr>
          <p:cNvPr id="6" name="TextBox 6"/>
          <p:cNvSpPr txBox="1"/>
          <p:nvPr/>
        </p:nvSpPr>
        <p:spPr>
          <a:xfrm>
            <a:off x="914400" y="1237819"/>
            <a:ext cx="16294350" cy="8251746"/>
          </a:xfrm>
          <a:prstGeom prst="rect">
            <a:avLst/>
          </a:prstGeom>
        </p:spPr>
        <p:txBody>
          <a:bodyPr lIns="0" tIns="0" rIns="0" bIns="0" rtlCol="0" anchor="t">
            <a:spAutoFit/>
          </a:bodyPr>
          <a:lstStyle/>
          <a:p>
            <a:pPr algn="l">
              <a:lnSpc>
                <a:spcPts val="3359"/>
              </a:lnSpc>
            </a:pPr>
            <a:r>
              <a:rPr lang="en-US" sz="2799" dirty="0">
                <a:solidFill>
                  <a:srgbClr val="222222"/>
                </a:solidFill>
                <a:latin typeface="Lato"/>
              </a:rPr>
              <a:t>6. Energy Demand Prediction: Used historical and real-time data to develop predictive models like LSTM, Linear regression and light GBM model that forecast energy demand for vehicle charging. Azure Machine Learning helped create accurate demand prediction models based on factors like traffic patterns, weather conditions, and historical usage.</a:t>
            </a:r>
          </a:p>
          <a:p>
            <a:pPr algn="l">
              <a:lnSpc>
                <a:spcPts val="3359"/>
              </a:lnSpc>
            </a:pPr>
            <a:endParaRPr lang="en-US" sz="2799" dirty="0">
              <a:solidFill>
                <a:srgbClr val="222222"/>
              </a:solidFill>
              <a:latin typeface="Lato"/>
            </a:endParaRPr>
          </a:p>
          <a:p>
            <a:pPr algn="l">
              <a:lnSpc>
                <a:spcPts val="3359"/>
              </a:lnSpc>
            </a:pPr>
            <a:r>
              <a:rPr lang="en-US" sz="2799" dirty="0">
                <a:solidFill>
                  <a:srgbClr val="222222"/>
                </a:solidFill>
                <a:latin typeface="Lato"/>
              </a:rPr>
              <a:t>7. Energy Management Algorithms: Develop energy management algorithms that optimize the energy distribution and charging schedules based on demand predictions and available solar energy. These algorithms can determine the most efficient use of stored energy and prioritize charging for vehicles with immediate needs. Used function app for this from Azure and set energy consumption as a threshold. Also used </a:t>
            </a:r>
            <a:r>
              <a:rPr lang="en-US" sz="2799" dirty="0" err="1">
                <a:solidFill>
                  <a:srgbClr val="222222"/>
                </a:solidFill>
                <a:latin typeface="Lato"/>
              </a:rPr>
              <a:t>gradio</a:t>
            </a:r>
            <a:r>
              <a:rPr lang="en-US" sz="2799" dirty="0">
                <a:solidFill>
                  <a:srgbClr val="222222"/>
                </a:solidFill>
                <a:latin typeface="Lato"/>
              </a:rPr>
              <a:t> library for web deployment.</a:t>
            </a:r>
          </a:p>
          <a:p>
            <a:pPr algn="l">
              <a:lnSpc>
                <a:spcPts val="3359"/>
              </a:lnSpc>
            </a:pPr>
            <a:endParaRPr lang="en-US" sz="2799" dirty="0">
              <a:solidFill>
                <a:srgbClr val="222222"/>
              </a:solidFill>
              <a:latin typeface="Lato"/>
            </a:endParaRPr>
          </a:p>
          <a:p>
            <a:pPr algn="l">
              <a:lnSpc>
                <a:spcPts val="3359"/>
              </a:lnSpc>
            </a:pPr>
            <a:r>
              <a:rPr lang="en-US" sz="2799" dirty="0">
                <a:solidFill>
                  <a:srgbClr val="222222"/>
                </a:solidFill>
                <a:latin typeface="Lato"/>
              </a:rPr>
              <a:t>8. Vehicle-to-Grid Integration: Implement Vehicle-to-Grid (V2G) technology, which allows electric vehicles to discharge excess energy back into the grid when not in use. This feature helps stabilize the grid and provide additional power during peak demand periods.</a:t>
            </a:r>
          </a:p>
          <a:p>
            <a:pPr algn="l">
              <a:lnSpc>
                <a:spcPts val="3359"/>
              </a:lnSpc>
            </a:pPr>
            <a:endParaRPr lang="en-US" sz="2799" dirty="0">
              <a:solidFill>
                <a:srgbClr val="222222"/>
              </a:solidFill>
              <a:latin typeface="Lato"/>
            </a:endParaRPr>
          </a:p>
          <a:p>
            <a:pPr algn="l">
              <a:lnSpc>
                <a:spcPts val="3359"/>
              </a:lnSpc>
            </a:pPr>
            <a:r>
              <a:rPr lang="en-US" sz="2799" dirty="0">
                <a:solidFill>
                  <a:srgbClr val="222222"/>
                </a:solidFill>
                <a:latin typeface="Lato"/>
              </a:rPr>
              <a:t>9. Integration with Microsoft Smart Energy Management: Utilize Microsoft Smart Energy Management (MSM) solutions to integrate with the energy management system. MSM offers additional features like for calculating cost of energy consumed, real-time monitoring, and energy optimization algorithms and reduction/sustainability goals.</a:t>
            </a:r>
          </a:p>
        </p:txBody>
      </p:sp>
      <p:pic>
        <p:nvPicPr>
          <p:cNvPr id="7" name="Picture 7"/>
          <p:cNvPicPr>
            <a:picLocks noChangeAspect="1"/>
          </p:cNvPicPr>
          <p:nvPr/>
        </p:nvPicPr>
        <p:blipFill>
          <a:blip r:embed="rId4"/>
          <a:srcRect t="704" b="704"/>
          <a:stretch>
            <a:fillRect/>
          </a:stretch>
        </p:blipFill>
        <p:spPr>
          <a:xfrm>
            <a:off x="15578586" y="9488518"/>
            <a:ext cx="2550544" cy="604928"/>
          </a:xfrm>
          <a:prstGeom prst="rect">
            <a:avLst/>
          </a:prstGeom>
        </p:spPr>
      </p:pic>
    </p:spTree>
    <p:extLst>
      <p:ext uri="{BB962C8B-B14F-4D97-AF65-F5344CB8AC3E}">
        <p14:creationId xmlns:p14="http://schemas.microsoft.com/office/powerpoint/2010/main" val="248765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b="6"/>
          <a:stretch>
            <a:fillRect/>
          </a:stretch>
        </p:blipFill>
        <p:spPr>
          <a:xfrm>
            <a:off x="106250" y="9978400"/>
            <a:ext cx="1893000" cy="219550"/>
          </a:xfrm>
          <a:prstGeom prst="rect">
            <a:avLst/>
          </a:prstGeom>
        </p:spPr>
      </p:pic>
      <p:sp>
        <p:nvSpPr>
          <p:cNvPr id="3" name="TextBox 3"/>
          <p:cNvSpPr txBox="1"/>
          <p:nvPr/>
        </p:nvSpPr>
        <p:spPr>
          <a:xfrm>
            <a:off x="8768625" y="9882050"/>
            <a:ext cx="750750" cy="224475"/>
          </a:xfrm>
          <a:prstGeom prst="rect">
            <a:avLst/>
          </a:prstGeom>
        </p:spPr>
        <p:txBody>
          <a:bodyPr lIns="0" tIns="0" rIns="0" bIns="0" rtlCol="0" anchor="t">
            <a:spAutoFit/>
          </a:bodyPr>
          <a:lstStyle/>
          <a:p>
            <a:pPr algn="l">
              <a:lnSpc>
                <a:spcPts val="2160"/>
              </a:lnSpc>
            </a:pPr>
            <a:r>
              <a:rPr lang="en-US" sz="1800">
                <a:solidFill>
                  <a:srgbClr val="FFFFFF"/>
                </a:solidFill>
                <a:latin typeface="Lato"/>
              </a:rPr>
              <a:t>//01</a:t>
            </a:r>
          </a:p>
        </p:txBody>
      </p:sp>
      <p:sp>
        <p:nvSpPr>
          <p:cNvPr id="4" name="TextBox 4"/>
          <p:cNvSpPr txBox="1"/>
          <p:nvPr/>
        </p:nvSpPr>
        <p:spPr>
          <a:xfrm>
            <a:off x="8629215" y="9800784"/>
            <a:ext cx="914550" cy="613875"/>
          </a:xfrm>
          <a:prstGeom prst="rect">
            <a:avLst/>
          </a:prstGeom>
        </p:spPr>
        <p:txBody>
          <a:bodyPr lIns="0" tIns="0" rIns="0" bIns="0" rtlCol="0" anchor="t">
            <a:spAutoFit/>
          </a:bodyPr>
          <a:lstStyle/>
          <a:p>
            <a:pPr algn="ctr">
              <a:lnSpc>
                <a:spcPts val="2160"/>
              </a:lnSpc>
            </a:pPr>
            <a:r>
              <a:rPr lang="en-US" sz="1800">
                <a:solidFill>
                  <a:srgbClr val="FFFFFF"/>
                </a:solidFill>
                <a:latin typeface="Lato"/>
              </a:rPr>
              <a:t>// ‹#›</a:t>
            </a:r>
          </a:p>
        </p:txBody>
      </p:sp>
      <p:sp>
        <p:nvSpPr>
          <p:cNvPr id="5" name="TextBox 5"/>
          <p:cNvSpPr txBox="1"/>
          <p:nvPr/>
        </p:nvSpPr>
        <p:spPr>
          <a:xfrm>
            <a:off x="1080683" y="541000"/>
            <a:ext cx="16377150" cy="615553"/>
          </a:xfrm>
          <a:prstGeom prst="rect">
            <a:avLst/>
          </a:prstGeom>
        </p:spPr>
        <p:txBody>
          <a:bodyPr lIns="0" tIns="0" rIns="0" bIns="0" rtlCol="0" anchor="t">
            <a:spAutoFit/>
          </a:bodyPr>
          <a:lstStyle/>
          <a:p>
            <a:pPr algn="l">
              <a:lnSpc>
                <a:spcPts val="4800"/>
              </a:lnSpc>
            </a:pPr>
            <a:r>
              <a:rPr lang="en-US" sz="4000" dirty="0">
                <a:solidFill>
                  <a:srgbClr val="1F1F50"/>
                </a:solidFill>
                <a:latin typeface="Lato Bold"/>
              </a:rPr>
              <a:t>Project Overview Part-3</a:t>
            </a:r>
          </a:p>
        </p:txBody>
      </p:sp>
      <p:sp>
        <p:nvSpPr>
          <p:cNvPr id="6" name="TextBox 6"/>
          <p:cNvSpPr txBox="1"/>
          <p:nvPr/>
        </p:nvSpPr>
        <p:spPr>
          <a:xfrm>
            <a:off x="838200" y="1934299"/>
            <a:ext cx="16294350" cy="3455561"/>
          </a:xfrm>
          <a:prstGeom prst="rect">
            <a:avLst/>
          </a:prstGeom>
        </p:spPr>
        <p:txBody>
          <a:bodyPr lIns="0" tIns="0" rIns="0" bIns="0" rtlCol="0" anchor="t">
            <a:spAutoFit/>
          </a:bodyPr>
          <a:lstStyle/>
          <a:p>
            <a:pPr algn="l">
              <a:lnSpc>
                <a:spcPts val="3359"/>
              </a:lnSpc>
            </a:pPr>
            <a:r>
              <a:rPr lang="en-US" sz="2799" dirty="0">
                <a:solidFill>
                  <a:srgbClr val="222222"/>
                </a:solidFill>
                <a:latin typeface="Lato"/>
              </a:rPr>
              <a:t>10. Feedback and Iteration: Continuously monitor the system's performance and gather feedback to refine the algorithms and improve energy management efficiency. Use the insights gained from data analysis to optimize charging schedules, maximize solar energy utilization, and enhance overall energy management.</a:t>
            </a:r>
          </a:p>
          <a:p>
            <a:pPr algn="l">
              <a:lnSpc>
                <a:spcPts val="3359"/>
              </a:lnSpc>
            </a:pPr>
            <a:endParaRPr lang="en-US" sz="2799" dirty="0">
              <a:solidFill>
                <a:srgbClr val="222222"/>
              </a:solidFill>
              <a:latin typeface="Lato"/>
            </a:endParaRPr>
          </a:p>
          <a:p>
            <a:pPr algn="l">
              <a:lnSpc>
                <a:spcPts val="3359"/>
              </a:lnSpc>
            </a:pPr>
            <a:r>
              <a:rPr lang="en-US" sz="2799" dirty="0">
                <a:solidFill>
                  <a:srgbClr val="222222"/>
                </a:solidFill>
                <a:latin typeface="Lato"/>
              </a:rPr>
              <a:t>By implementing these steps, we created a smart energy management system for electric roads that efficiently utilizes solar energy, incorporates Azure's powerful data analysis capabilities, and integrates with Microsoft Smart Energy Management for enhanced features and optimization.</a:t>
            </a:r>
          </a:p>
        </p:txBody>
      </p:sp>
      <p:pic>
        <p:nvPicPr>
          <p:cNvPr id="7" name="Picture 7"/>
          <p:cNvPicPr>
            <a:picLocks noChangeAspect="1"/>
          </p:cNvPicPr>
          <p:nvPr/>
        </p:nvPicPr>
        <p:blipFill>
          <a:blip r:embed="rId4"/>
          <a:srcRect t="704" b="704"/>
          <a:stretch>
            <a:fillRect/>
          </a:stretch>
        </p:blipFill>
        <p:spPr>
          <a:xfrm>
            <a:off x="15578586" y="9488518"/>
            <a:ext cx="2550544" cy="604928"/>
          </a:xfrm>
          <a:prstGeom prst="rect">
            <a:avLst/>
          </a:prstGeom>
        </p:spPr>
      </p:pic>
    </p:spTree>
    <p:extLst>
      <p:ext uri="{BB962C8B-B14F-4D97-AF65-F5344CB8AC3E}">
        <p14:creationId xmlns:p14="http://schemas.microsoft.com/office/powerpoint/2010/main" val="4220708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b="6"/>
          <a:stretch>
            <a:fillRect/>
          </a:stretch>
        </p:blipFill>
        <p:spPr>
          <a:xfrm>
            <a:off x="106250" y="9978400"/>
            <a:ext cx="1893000" cy="219550"/>
          </a:xfrm>
          <a:prstGeom prst="rect">
            <a:avLst/>
          </a:prstGeom>
        </p:spPr>
      </p:pic>
      <p:sp>
        <p:nvSpPr>
          <p:cNvPr id="3" name="TextBox 3"/>
          <p:cNvSpPr txBox="1"/>
          <p:nvPr/>
        </p:nvSpPr>
        <p:spPr>
          <a:xfrm>
            <a:off x="8768625" y="9882050"/>
            <a:ext cx="750750" cy="224475"/>
          </a:xfrm>
          <a:prstGeom prst="rect">
            <a:avLst/>
          </a:prstGeom>
        </p:spPr>
        <p:txBody>
          <a:bodyPr lIns="0" tIns="0" rIns="0" bIns="0" rtlCol="0" anchor="t">
            <a:spAutoFit/>
          </a:bodyPr>
          <a:lstStyle/>
          <a:p>
            <a:pPr algn="l">
              <a:lnSpc>
                <a:spcPts val="2160"/>
              </a:lnSpc>
            </a:pPr>
            <a:r>
              <a:rPr lang="en-US" sz="1800">
                <a:solidFill>
                  <a:srgbClr val="FFFFFF"/>
                </a:solidFill>
                <a:latin typeface="Lato"/>
              </a:rPr>
              <a:t>//01</a:t>
            </a:r>
          </a:p>
        </p:txBody>
      </p:sp>
      <p:sp>
        <p:nvSpPr>
          <p:cNvPr id="4" name="TextBox 4"/>
          <p:cNvSpPr txBox="1"/>
          <p:nvPr/>
        </p:nvSpPr>
        <p:spPr>
          <a:xfrm>
            <a:off x="8629215" y="9800784"/>
            <a:ext cx="914550" cy="613875"/>
          </a:xfrm>
          <a:prstGeom prst="rect">
            <a:avLst/>
          </a:prstGeom>
        </p:spPr>
        <p:txBody>
          <a:bodyPr lIns="0" tIns="0" rIns="0" bIns="0" rtlCol="0" anchor="t">
            <a:spAutoFit/>
          </a:bodyPr>
          <a:lstStyle/>
          <a:p>
            <a:pPr algn="ctr">
              <a:lnSpc>
                <a:spcPts val="2160"/>
              </a:lnSpc>
            </a:pPr>
            <a:r>
              <a:rPr lang="en-US" sz="1800">
                <a:solidFill>
                  <a:srgbClr val="FFFFFF"/>
                </a:solidFill>
                <a:latin typeface="Lato"/>
              </a:rPr>
              <a:t>// ‹#›</a:t>
            </a:r>
          </a:p>
        </p:txBody>
      </p:sp>
      <p:sp>
        <p:nvSpPr>
          <p:cNvPr id="5" name="TextBox 5"/>
          <p:cNvSpPr txBox="1"/>
          <p:nvPr/>
        </p:nvSpPr>
        <p:spPr>
          <a:xfrm>
            <a:off x="1080683" y="541000"/>
            <a:ext cx="16377150" cy="978675"/>
          </a:xfrm>
          <a:prstGeom prst="rect">
            <a:avLst/>
          </a:prstGeom>
        </p:spPr>
        <p:txBody>
          <a:bodyPr lIns="0" tIns="0" rIns="0" bIns="0" rtlCol="0" anchor="t">
            <a:spAutoFit/>
          </a:bodyPr>
          <a:lstStyle/>
          <a:p>
            <a:pPr algn="l">
              <a:lnSpc>
                <a:spcPts val="4800"/>
              </a:lnSpc>
            </a:pPr>
            <a:r>
              <a:rPr lang="en-US" sz="4000">
                <a:solidFill>
                  <a:srgbClr val="222222"/>
                </a:solidFill>
                <a:latin typeface="Lato Bold"/>
              </a:rPr>
              <a:t>User Segment &amp; Pain Points</a:t>
            </a:r>
          </a:p>
        </p:txBody>
      </p:sp>
      <p:sp>
        <p:nvSpPr>
          <p:cNvPr id="6" name="TextBox 6"/>
          <p:cNvSpPr txBox="1"/>
          <p:nvPr/>
        </p:nvSpPr>
        <p:spPr>
          <a:xfrm>
            <a:off x="1116175" y="2336875"/>
            <a:ext cx="16294350" cy="3879342"/>
          </a:xfrm>
          <a:prstGeom prst="rect">
            <a:avLst/>
          </a:prstGeom>
        </p:spPr>
        <p:txBody>
          <a:bodyPr lIns="0" tIns="0" rIns="0" bIns="0" rtlCol="0" anchor="t">
            <a:spAutoFit/>
          </a:bodyPr>
          <a:lstStyle/>
          <a:p>
            <a:pPr algn="l">
              <a:lnSpc>
                <a:spcPts val="3863"/>
              </a:lnSpc>
            </a:pPr>
            <a:r>
              <a:rPr lang="en-US" sz="2799">
                <a:solidFill>
                  <a:srgbClr val="222222"/>
                </a:solidFill>
                <a:latin typeface="Lato"/>
              </a:rPr>
              <a:t>Government sector or private big brands can start it on a small scale as a prototype, every year government build roads by investing in it this solution would result in reducing the financial cost and also during the cement roads being build upon there is a lot of traffic congestion, am a IT professional and see this as part of daily life.  Lots of species which we used to see during teenage don't exist now squirrels, birds, we are cutting down the trees and these species don't have shelters and many more such examples like water species due to water pollution and other animals including humans are all impacted due to this .natural disasters causing so much of damage every year even roads are damaged during natural disasters.</a:t>
            </a:r>
          </a:p>
        </p:txBody>
      </p:sp>
      <p:pic>
        <p:nvPicPr>
          <p:cNvPr id="7" name="Picture 7"/>
          <p:cNvPicPr>
            <a:picLocks noChangeAspect="1"/>
          </p:cNvPicPr>
          <p:nvPr/>
        </p:nvPicPr>
        <p:blipFill>
          <a:blip r:embed="rId4"/>
          <a:srcRect t="704" b="704"/>
          <a:stretch>
            <a:fillRect/>
          </a:stretch>
        </p:blipFill>
        <p:spPr>
          <a:xfrm>
            <a:off x="15578586" y="9488518"/>
            <a:ext cx="2550544" cy="6049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b="6"/>
          <a:stretch>
            <a:fillRect/>
          </a:stretch>
        </p:blipFill>
        <p:spPr>
          <a:xfrm>
            <a:off x="106250" y="9978400"/>
            <a:ext cx="1893000" cy="219550"/>
          </a:xfrm>
          <a:prstGeom prst="rect">
            <a:avLst/>
          </a:prstGeom>
        </p:spPr>
      </p:pic>
      <p:sp>
        <p:nvSpPr>
          <p:cNvPr id="3" name="TextBox 3"/>
          <p:cNvSpPr txBox="1"/>
          <p:nvPr/>
        </p:nvSpPr>
        <p:spPr>
          <a:xfrm>
            <a:off x="8768625" y="9882050"/>
            <a:ext cx="750750" cy="224475"/>
          </a:xfrm>
          <a:prstGeom prst="rect">
            <a:avLst/>
          </a:prstGeom>
        </p:spPr>
        <p:txBody>
          <a:bodyPr lIns="0" tIns="0" rIns="0" bIns="0" rtlCol="0" anchor="t">
            <a:spAutoFit/>
          </a:bodyPr>
          <a:lstStyle/>
          <a:p>
            <a:pPr algn="l">
              <a:lnSpc>
                <a:spcPts val="2160"/>
              </a:lnSpc>
            </a:pPr>
            <a:r>
              <a:rPr lang="en-US" sz="1800">
                <a:solidFill>
                  <a:srgbClr val="FFFFFF"/>
                </a:solidFill>
                <a:latin typeface="Lato"/>
              </a:rPr>
              <a:t>//01</a:t>
            </a:r>
          </a:p>
        </p:txBody>
      </p:sp>
      <p:sp>
        <p:nvSpPr>
          <p:cNvPr id="4" name="TextBox 4"/>
          <p:cNvSpPr txBox="1"/>
          <p:nvPr/>
        </p:nvSpPr>
        <p:spPr>
          <a:xfrm>
            <a:off x="8629215" y="9800784"/>
            <a:ext cx="914550" cy="613875"/>
          </a:xfrm>
          <a:prstGeom prst="rect">
            <a:avLst/>
          </a:prstGeom>
        </p:spPr>
        <p:txBody>
          <a:bodyPr lIns="0" tIns="0" rIns="0" bIns="0" rtlCol="0" anchor="t">
            <a:spAutoFit/>
          </a:bodyPr>
          <a:lstStyle/>
          <a:p>
            <a:pPr algn="ctr">
              <a:lnSpc>
                <a:spcPts val="2160"/>
              </a:lnSpc>
            </a:pPr>
            <a:r>
              <a:rPr lang="en-US" sz="1800">
                <a:solidFill>
                  <a:srgbClr val="FFFFFF"/>
                </a:solidFill>
                <a:latin typeface="Lato"/>
              </a:rPr>
              <a:t>// ‹#›</a:t>
            </a:r>
          </a:p>
        </p:txBody>
      </p:sp>
      <p:sp>
        <p:nvSpPr>
          <p:cNvPr id="5" name="TextBox 5"/>
          <p:cNvSpPr txBox="1"/>
          <p:nvPr/>
        </p:nvSpPr>
        <p:spPr>
          <a:xfrm>
            <a:off x="963775" y="2489275"/>
            <a:ext cx="16294350" cy="3393567"/>
          </a:xfrm>
          <a:prstGeom prst="rect">
            <a:avLst/>
          </a:prstGeom>
        </p:spPr>
        <p:txBody>
          <a:bodyPr lIns="0" tIns="0" rIns="0" bIns="0" rtlCol="0" anchor="t">
            <a:spAutoFit/>
          </a:bodyPr>
          <a:lstStyle/>
          <a:p>
            <a:pPr algn="l">
              <a:lnSpc>
                <a:spcPts val="3863"/>
              </a:lnSpc>
            </a:pPr>
            <a:r>
              <a:rPr lang="en-US" sz="2799">
                <a:solidFill>
                  <a:srgbClr val="222222"/>
                </a:solidFill>
                <a:latin typeface="Lato"/>
              </a:rPr>
              <a:t>Alternatives is solar vehicles which consume natural renewable resources instead of petrol, diesel, gases or even electricity because that as well generates while using water but that even would need tar/cement roads so we still will be investing in building roads every year. and competitors could be the vehicle manufacturing industries. I completely understand it would impact the industries and the people who are working in these industries and related jobs but then we need to have other job opportunities and the future is technology and most importantly we need to save our mother nature earth. If we save our nature we can live else living creatures including humans will be on the verge of extinction slowly.</a:t>
            </a:r>
          </a:p>
        </p:txBody>
      </p:sp>
      <p:sp>
        <p:nvSpPr>
          <p:cNvPr id="6" name="TextBox 6"/>
          <p:cNvSpPr txBox="1"/>
          <p:nvPr/>
        </p:nvSpPr>
        <p:spPr>
          <a:xfrm>
            <a:off x="775883" y="541000"/>
            <a:ext cx="16377150" cy="978675"/>
          </a:xfrm>
          <a:prstGeom prst="rect">
            <a:avLst/>
          </a:prstGeom>
        </p:spPr>
        <p:txBody>
          <a:bodyPr lIns="0" tIns="0" rIns="0" bIns="0" rtlCol="0" anchor="t">
            <a:spAutoFit/>
          </a:bodyPr>
          <a:lstStyle/>
          <a:p>
            <a:pPr algn="l">
              <a:lnSpc>
                <a:spcPts val="4800"/>
              </a:lnSpc>
            </a:pPr>
            <a:r>
              <a:rPr lang="en-US" sz="4000">
                <a:solidFill>
                  <a:srgbClr val="1F1F50"/>
                </a:solidFill>
                <a:latin typeface="Lato Bold"/>
              </a:rPr>
              <a:t>Pre-Requisite</a:t>
            </a:r>
          </a:p>
        </p:txBody>
      </p:sp>
      <p:pic>
        <p:nvPicPr>
          <p:cNvPr id="7" name="Picture 7"/>
          <p:cNvPicPr>
            <a:picLocks noChangeAspect="1"/>
          </p:cNvPicPr>
          <p:nvPr/>
        </p:nvPicPr>
        <p:blipFill>
          <a:blip r:embed="rId4"/>
          <a:srcRect t="704" b="704"/>
          <a:stretch>
            <a:fillRect/>
          </a:stretch>
        </p:blipFill>
        <p:spPr>
          <a:xfrm>
            <a:off x="15578586" y="9488518"/>
            <a:ext cx="2550544" cy="6049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b="6"/>
          <a:stretch>
            <a:fillRect/>
          </a:stretch>
        </p:blipFill>
        <p:spPr>
          <a:xfrm>
            <a:off x="106250" y="9978400"/>
            <a:ext cx="1893000" cy="219550"/>
          </a:xfrm>
          <a:prstGeom prst="rect">
            <a:avLst/>
          </a:prstGeom>
        </p:spPr>
      </p:pic>
      <p:sp>
        <p:nvSpPr>
          <p:cNvPr id="3" name="TextBox 3"/>
          <p:cNvSpPr txBox="1"/>
          <p:nvPr/>
        </p:nvSpPr>
        <p:spPr>
          <a:xfrm>
            <a:off x="8768625" y="9882050"/>
            <a:ext cx="750750" cy="224475"/>
          </a:xfrm>
          <a:prstGeom prst="rect">
            <a:avLst/>
          </a:prstGeom>
        </p:spPr>
        <p:txBody>
          <a:bodyPr lIns="0" tIns="0" rIns="0" bIns="0" rtlCol="0" anchor="t">
            <a:spAutoFit/>
          </a:bodyPr>
          <a:lstStyle/>
          <a:p>
            <a:pPr algn="l">
              <a:lnSpc>
                <a:spcPts val="2160"/>
              </a:lnSpc>
            </a:pPr>
            <a:r>
              <a:rPr lang="en-US" sz="1800">
                <a:solidFill>
                  <a:srgbClr val="FFFFFF"/>
                </a:solidFill>
                <a:latin typeface="Lato"/>
              </a:rPr>
              <a:t>//01</a:t>
            </a:r>
          </a:p>
        </p:txBody>
      </p:sp>
      <p:sp>
        <p:nvSpPr>
          <p:cNvPr id="4" name="TextBox 4"/>
          <p:cNvSpPr txBox="1"/>
          <p:nvPr/>
        </p:nvSpPr>
        <p:spPr>
          <a:xfrm>
            <a:off x="8629215" y="9800784"/>
            <a:ext cx="914550" cy="613875"/>
          </a:xfrm>
          <a:prstGeom prst="rect">
            <a:avLst/>
          </a:prstGeom>
        </p:spPr>
        <p:txBody>
          <a:bodyPr lIns="0" tIns="0" rIns="0" bIns="0" rtlCol="0" anchor="t">
            <a:spAutoFit/>
          </a:bodyPr>
          <a:lstStyle/>
          <a:p>
            <a:pPr algn="ctr">
              <a:lnSpc>
                <a:spcPts val="2160"/>
              </a:lnSpc>
            </a:pPr>
            <a:r>
              <a:rPr lang="en-US" sz="1800">
                <a:solidFill>
                  <a:srgbClr val="FFFFFF"/>
                </a:solidFill>
                <a:latin typeface="Lato"/>
              </a:rPr>
              <a:t>// ‹#›</a:t>
            </a:r>
          </a:p>
        </p:txBody>
      </p:sp>
      <p:sp>
        <p:nvSpPr>
          <p:cNvPr id="5" name="TextBox 5"/>
          <p:cNvSpPr txBox="1"/>
          <p:nvPr/>
        </p:nvSpPr>
        <p:spPr>
          <a:xfrm>
            <a:off x="440640" y="534600"/>
            <a:ext cx="16377150" cy="978675"/>
          </a:xfrm>
          <a:prstGeom prst="rect">
            <a:avLst/>
          </a:prstGeom>
        </p:spPr>
        <p:txBody>
          <a:bodyPr lIns="0" tIns="0" rIns="0" bIns="0" rtlCol="0" anchor="t">
            <a:spAutoFit/>
          </a:bodyPr>
          <a:lstStyle/>
          <a:p>
            <a:pPr algn="l">
              <a:lnSpc>
                <a:spcPts val="4800"/>
              </a:lnSpc>
            </a:pPr>
            <a:r>
              <a:rPr lang="en-US" sz="4000">
                <a:solidFill>
                  <a:srgbClr val="4A4548"/>
                </a:solidFill>
                <a:latin typeface="Lato Bold"/>
              </a:rPr>
              <a:t>Tools or resources</a:t>
            </a:r>
          </a:p>
        </p:txBody>
      </p:sp>
      <p:sp>
        <p:nvSpPr>
          <p:cNvPr id="6" name="TextBox 6"/>
          <p:cNvSpPr txBox="1"/>
          <p:nvPr/>
        </p:nvSpPr>
        <p:spPr>
          <a:xfrm>
            <a:off x="580050" y="2183534"/>
            <a:ext cx="16377150" cy="2524125"/>
          </a:xfrm>
          <a:prstGeom prst="rect">
            <a:avLst/>
          </a:prstGeom>
        </p:spPr>
        <p:txBody>
          <a:bodyPr lIns="0" tIns="0" rIns="0" bIns="0" rtlCol="0" anchor="t">
            <a:spAutoFit/>
          </a:bodyPr>
          <a:lstStyle/>
          <a:p>
            <a:pPr algn="l">
              <a:lnSpc>
                <a:spcPts val="3359"/>
              </a:lnSpc>
            </a:pPr>
            <a:r>
              <a:rPr lang="en-US" sz="2799">
                <a:solidFill>
                  <a:srgbClr val="4A4548"/>
                </a:solidFill>
                <a:latin typeface="Lato"/>
              </a:rPr>
              <a:t>Metal escalators can be used to build these roads and these roads can be operated using technology where we have the age of identifying the natural disasters before they occur using data science and machine learning so in such cases these roads can be hidden just like when a ship goes below the bridge and bridge is opened the similar way these roads can be opened and closed to avoid the roads getting impacted and many accidents will not occur since the disasters would be known well in advance, it could start with a small prototype.</a:t>
            </a:r>
          </a:p>
        </p:txBody>
      </p:sp>
      <p:pic>
        <p:nvPicPr>
          <p:cNvPr id="7" name="Picture 7"/>
          <p:cNvPicPr>
            <a:picLocks noChangeAspect="1"/>
          </p:cNvPicPr>
          <p:nvPr/>
        </p:nvPicPr>
        <p:blipFill>
          <a:blip r:embed="rId4"/>
          <a:srcRect t="704" b="704"/>
          <a:stretch>
            <a:fillRect/>
          </a:stretch>
        </p:blipFill>
        <p:spPr>
          <a:xfrm>
            <a:off x="15578586" y="9488518"/>
            <a:ext cx="2550544" cy="60492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2182</Words>
  <Application>Microsoft Office PowerPoint</Application>
  <PresentationFormat>Custom</PresentationFormat>
  <Paragraphs>163</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Lato</vt:lpstr>
      <vt:lpstr>Arial</vt:lpstr>
      <vt:lpstr>Lato Bold</vt:lpstr>
      <vt:lpstr>Calibri</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PLEDGE_TO_PROGRES_Microsoft_Sustainability (1).pptx</dc:title>
  <cp:lastModifiedBy>Rakhee Vyas</cp:lastModifiedBy>
  <cp:revision>1</cp:revision>
  <dcterms:created xsi:type="dcterms:W3CDTF">2006-08-16T00:00:00Z</dcterms:created>
  <dcterms:modified xsi:type="dcterms:W3CDTF">2023-05-21T12:29:15Z</dcterms:modified>
  <dc:identifier>DAFhkucTXJo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2023-05-21T12:25:42Z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7f201785-77d2-4fd7-a1f7-b3f73074be7f</vt:lpwstr>
  </property>
  <property fmtid="{D5CDD505-2E9C-101B-9397-08002B2CF9AE}" pid="7" name="MSIP_Label_defa4170-0d19-0005-0004-bc88714345d2_ActionId">
    <vt:lpwstr>54d33962-a3f6-4018-be55-126a5791a5ec</vt:lpwstr>
  </property>
  <property fmtid="{D5CDD505-2E9C-101B-9397-08002B2CF9AE}" pid="8" name="MSIP_Label_defa4170-0d19-0005-0004-bc88714345d2_ContentBits">
    <vt:lpwstr>0</vt:lpwstr>
  </property>
</Properties>
</file>