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DM Sans" pitchFamily="2" charset="0"/>
      <p:regular r:id="rId21"/>
    </p:embeddedFont>
    <p:embeddedFont>
      <p:font typeface="Montserrat Classic Bold" panose="020B0604020202020204" charset="0"/>
      <p:regular r:id="rId22"/>
    </p:embeddedFont>
    <p:embeddedFont>
      <p:font typeface="Oswald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100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45872" y="4186239"/>
            <a:ext cx="9815307" cy="3439133"/>
          </a:xfrm>
          <a:prstGeom prst="rect">
            <a:avLst/>
          </a:prstGeom>
        </p:spPr>
        <p:txBody>
          <a:bodyPr lIns="0" tIns="0" rIns="0" bIns="0" rtlCol="0" anchor="t">
            <a:spAutoFit/>
          </a:bodyPr>
          <a:lstStyle/>
          <a:p>
            <a:pPr algn="ctr">
              <a:lnSpc>
                <a:spcPts val="9163"/>
              </a:lnSpc>
            </a:pPr>
            <a:r>
              <a:rPr lang="en-US" sz="6640" spc="650" dirty="0">
                <a:solidFill>
                  <a:srgbClr val="231F20"/>
                </a:solidFill>
                <a:latin typeface="Oswald Bold"/>
              </a:rPr>
              <a:t>PRESENTASI TUGAS </a:t>
            </a:r>
          </a:p>
          <a:p>
            <a:pPr algn="ctr">
              <a:lnSpc>
                <a:spcPts val="9163"/>
              </a:lnSpc>
            </a:pPr>
            <a:r>
              <a:rPr lang="en-US" sz="6640" spc="650" dirty="0">
                <a:solidFill>
                  <a:srgbClr val="231F20"/>
                </a:solidFill>
                <a:latin typeface="Oswald Bold"/>
              </a:rPr>
              <a:t>AKHIR</a:t>
            </a:r>
          </a:p>
          <a:p>
            <a:pPr algn="ctr">
              <a:lnSpc>
                <a:spcPts val="9163"/>
              </a:lnSpc>
            </a:pPr>
            <a:endParaRPr lang="en-US" sz="6640" spc="650" dirty="0">
              <a:solidFill>
                <a:srgbClr val="231F20"/>
              </a:solidFill>
              <a:latin typeface="Oswald Bold"/>
            </a:endParaRPr>
          </a:p>
        </p:txBody>
      </p:sp>
      <p:sp>
        <p:nvSpPr>
          <p:cNvPr id="9" name="TextBox 9"/>
          <p:cNvSpPr txBox="1"/>
          <p:nvPr/>
        </p:nvSpPr>
        <p:spPr>
          <a:xfrm>
            <a:off x="2719596" y="8330303"/>
            <a:ext cx="12848809" cy="537522"/>
          </a:xfrm>
          <a:prstGeom prst="rect">
            <a:avLst/>
          </a:prstGeom>
        </p:spPr>
        <p:txBody>
          <a:bodyPr lIns="0" tIns="0" rIns="0" bIns="0" rtlCol="0" anchor="t">
            <a:spAutoFit/>
          </a:bodyPr>
          <a:lstStyle/>
          <a:p>
            <a:pPr algn="ctr">
              <a:lnSpc>
                <a:spcPts val="4351"/>
              </a:lnSpc>
            </a:pPr>
            <a:r>
              <a:rPr lang="en-US" sz="3153" spc="167">
                <a:solidFill>
                  <a:srgbClr val="231F20"/>
                </a:solidFill>
                <a:latin typeface="Montserrat Classic Bold"/>
              </a:rPr>
              <a:t>4522210072 - FIRJA RAKHA ADWITTYA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887923">
            <a:off x="-6624967" y="498262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3792307" y="3911761"/>
            <a:ext cx="10703387" cy="3190433"/>
          </a:xfrm>
          <a:custGeom>
            <a:avLst/>
            <a:gdLst/>
            <a:ahLst/>
            <a:cxnLst/>
            <a:rect l="l" t="t" r="r" b="b"/>
            <a:pathLst>
              <a:path w="10703387" h="3190433">
                <a:moveTo>
                  <a:pt x="0" y="0"/>
                </a:moveTo>
                <a:lnTo>
                  <a:pt x="10703386" y="0"/>
                </a:lnTo>
                <a:lnTo>
                  <a:pt x="10703386" y="3190432"/>
                </a:lnTo>
                <a:lnTo>
                  <a:pt x="0" y="3190432"/>
                </a:lnTo>
                <a:lnTo>
                  <a:pt x="0" y="0"/>
                </a:lnTo>
                <a:close/>
              </a:path>
            </a:pathLst>
          </a:custGeom>
          <a:blipFill>
            <a:blip r:embed="rId5"/>
            <a:stretch>
              <a:fillRect/>
            </a:stretch>
          </a:blipFill>
        </p:spPr>
      </p:sp>
      <p:sp>
        <p:nvSpPr>
          <p:cNvPr id="6" name="TextBox 6"/>
          <p:cNvSpPr txBox="1"/>
          <p:nvPr/>
        </p:nvSpPr>
        <p:spPr>
          <a:xfrm>
            <a:off x="1538888" y="1195362"/>
            <a:ext cx="10914443"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PENGGUNAAN KEY</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639362" y="560146"/>
            <a:ext cx="11009275" cy="3247339"/>
          </a:xfrm>
          <a:prstGeom prst="rect">
            <a:avLst/>
          </a:prstGeom>
        </p:spPr>
        <p:txBody>
          <a:bodyPr lIns="0" tIns="0" rIns="0" bIns="0" rtlCol="0" anchor="t">
            <a:spAutoFit/>
          </a:bodyPr>
          <a:lstStyle/>
          <a:p>
            <a:pPr algn="ctr">
              <a:lnSpc>
                <a:spcPts val="8666"/>
              </a:lnSpc>
            </a:pPr>
            <a:r>
              <a:rPr lang="en-US" sz="6279" spc="615">
                <a:solidFill>
                  <a:srgbClr val="231F20"/>
                </a:solidFill>
                <a:latin typeface="Oswald Bold"/>
              </a:rPr>
              <a:t>PENGERTIAN TABEL MASTER </a:t>
            </a:r>
          </a:p>
          <a:p>
            <a:pPr algn="ctr">
              <a:lnSpc>
                <a:spcPts val="8666"/>
              </a:lnSpc>
            </a:pPr>
            <a:r>
              <a:rPr lang="en-US" sz="6279" spc="615">
                <a:solidFill>
                  <a:srgbClr val="231F20"/>
                </a:solidFill>
                <a:latin typeface="Oswald Bold"/>
              </a:rPr>
              <a:t>&amp; </a:t>
            </a:r>
          </a:p>
          <a:p>
            <a:pPr algn="ctr">
              <a:lnSpc>
                <a:spcPts val="8666"/>
              </a:lnSpc>
            </a:pPr>
            <a:r>
              <a:rPr lang="en-US" sz="6279" spc="615">
                <a:solidFill>
                  <a:srgbClr val="231F20"/>
                </a:solidFill>
                <a:latin typeface="Oswald Bold"/>
              </a:rPr>
              <a:t>TABEL TRANSAKSI</a:t>
            </a:r>
          </a:p>
        </p:txBody>
      </p:sp>
      <p:sp>
        <p:nvSpPr>
          <p:cNvPr id="4" name="Freeform 4"/>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42609" y="4401819"/>
            <a:ext cx="14002781" cy="1178562"/>
          </a:xfrm>
          <a:prstGeom prst="rect">
            <a:avLst/>
          </a:prstGeom>
        </p:spPr>
        <p:txBody>
          <a:bodyPr lIns="0" tIns="0" rIns="0" bIns="0" rtlCol="0" anchor="t">
            <a:spAutoFit/>
          </a:bodyPr>
          <a:lstStyle/>
          <a:p>
            <a:pPr algn="ctr">
              <a:lnSpc>
                <a:spcPts val="4753"/>
              </a:lnSpc>
            </a:pPr>
            <a:r>
              <a:rPr lang="en-US" sz="3444" spc="337">
                <a:solidFill>
                  <a:srgbClr val="231F20"/>
                </a:solidFill>
                <a:latin typeface="DM Sans"/>
              </a:rPr>
              <a:t>Tabel Master merupakan tabel yang berisi suatu data, dimana data yang diinput bersifat tetap.</a:t>
            </a:r>
          </a:p>
        </p:txBody>
      </p:sp>
      <p:sp>
        <p:nvSpPr>
          <p:cNvPr id="6" name="TextBox 6"/>
          <p:cNvSpPr txBox="1"/>
          <p:nvPr/>
        </p:nvSpPr>
        <p:spPr>
          <a:xfrm>
            <a:off x="2142609" y="6477041"/>
            <a:ext cx="14002781" cy="1178562"/>
          </a:xfrm>
          <a:prstGeom prst="rect">
            <a:avLst/>
          </a:prstGeom>
        </p:spPr>
        <p:txBody>
          <a:bodyPr lIns="0" tIns="0" rIns="0" bIns="0" rtlCol="0" anchor="t">
            <a:spAutoFit/>
          </a:bodyPr>
          <a:lstStyle/>
          <a:p>
            <a:pPr algn="ctr">
              <a:lnSpc>
                <a:spcPts val="4753"/>
              </a:lnSpc>
            </a:pPr>
            <a:r>
              <a:rPr lang="en-US" sz="3444" spc="337">
                <a:solidFill>
                  <a:srgbClr val="231F20"/>
                </a:solidFill>
                <a:latin typeface="DM Sans"/>
              </a:rPr>
              <a:t>Tabel Transaksi merupakan tabel yang bersifat continue atau berubah-ubah.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136116" y="709853"/>
            <a:ext cx="8015769" cy="3247285"/>
          </a:xfrm>
          <a:prstGeom prst="rect">
            <a:avLst/>
          </a:prstGeom>
        </p:spPr>
        <p:txBody>
          <a:bodyPr lIns="0" tIns="0" rIns="0" bIns="0" rtlCol="0" anchor="t">
            <a:spAutoFit/>
          </a:bodyPr>
          <a:lstStyle/>
          <a:p>
            <a:pPr algn="ctr">
              <a:lnSpc>
                <a:spcPts val="8669"/>
              </a:lnSpc>
            </a:pPr>
            <a:r>
              <a:rPr lang="en-US" sz="6282" spc="615">
                <a:solidFill>
                  <a:srgbClr val="231F20"/>
                </a:solidFill>
                <a:latin typeface="Oswald Bold"/>
              </a:rPr>
              <a:t>TABEL MASTER </a:t>
            </a:r>
          </a:p>
          <a:p>
            <a:pPr algn="ctr">
              <a:lnSpc>
                <a:spcPts val="8669"/>
              </a:lnSpc>
            </a:pPr>
            <a:r>
              <a:rPr lang="en-US" sz="6282" spc="615">
                <a:solidFill>
                  <a:srgbClr val="231F20"/>
                </a:solidFill>
                <a:latin typeface="Oswald Bold"/>
              </a:rPr>
              <a:t>&amp; </a:t>
            </a:r>
          </a:p>
          <a:p>
            <a:pPr algn="ctr">
              <a:lnSpc>
                <a:spcPts val="8669"/>
              </a:lnSpc>
            </a:pPr>
            <a:r>
              <a:rPr lang="en-US" sz="6282" spc="615">
                <a:solidFill>
                  <a:srgbClr val="231F20"/>
                </a:solidFill>
                <a:latin typeface="Oswald Bold"/>
              </a:rPr>
              <a:t>TABEL TRANSAKSI</a:t>
            </a:r>
          </a:p>
        </p:txBody>
      </p:sp>
      <p:sp>
        <p:nvSpPr>
          <p:cNvPr id="4" name="Freeform 4"/>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42609" y="5086350"/>
            <a:ext cx="14002781" cy="1778637"/>
          </a:xfrm>
          <a:prstGeom prst="rect">
            <a:avLst/>
          </a:prstGeom>
        </p:spPr>
        <p:txBody>
          <a:bodyPr lIns="0" tIns="0" rIns="0" bIns="0" rtlCol="0" anchor="t">
            <a:spAutoFit/>
          </a:bodyPr>
          <a:lstStyle/>
          <a:p>
            <a:pPr algn="ctr">
              <a:lnSpc>
                <a:spcPts val="4753"/>
              </a:lnSpc>
            </a:pPr>
            <a:r>
              <a:rPr lang="en-US" sz="3444" spc="337">
                <a:solidFill>
                  <a:srgbClr val="231F20"/>
                </a:solidFill>
                <a:latin typeface="DM Sans"/>
              </a:rPr>
              <a:t>Pada database yang saya miliki, terdapat Tabel Produk yang merupakan tabel master, sedangkan Tabel Tagihan dan Pembayaran merupakan tabel transaksi.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9324248" y="-10264537"/>
            <a:ext cx="15841853" cy="16255633"/>
          </a:xfrm>
          <a:custGeom>
            <a:avLst/>
            <a:gdLst/>
            <a:ahLst/>
            <a:cxnLst/>
            <a:rect l="l" t="t" r="r" b="b"/>
            <a:pathLst>
              <a:path w="15841853" h="16255633">
                <a:moveTo>
                  <a:pt x="0" y="0"/>
                </a:moveTo>
                <a:lnTo>
                  <a:pt x="15841852" y="0"/>
                </a:lnTo>
                <a:lnTo>
                  <a:pt x="15841852"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115324" y="933450"/>
            <a:ext cx="12057353" cy="1005652"/>
          </a:xfrm>
          <a:prstGeom prst="rect">
            <a:avLst/>
          </a:prstGeom>
        </p:spPr>
        <p:txBody>
          <a:bodyPr lIns="0" tIns="0" rIns="0" bIns="0" rtlCol="0" anchor="t">
            <a:spAutoFit/>
          </a:bodyPr>
          <a:lstStyle/>
          <a:p>
            <a:pPr>
              <a:lnSpc>
                <a:spcPts val="8291"/>
              </a:lnSpc>
            </a:pPr>
            <a:r>
              <a:rPr lang="en-US" sz="6008" spc="588">
                <a:solidFill>
                  <a:srgbClr val="FFFFFF"/>
                </a:solidFill>
                <a:latin typeface="Oswald Bold"/>
              </a:rPr>
              <a:t>ENTITY RELATIONSHIP DIAGRAM</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4021833"/>
            <a:ext cx="16230600" cy="2895022"/>
          </a:xfrm>
          <a:custGeom>
            <a:avLst/>
            <a:gdLst/>
            <a:ahLst/>
            <a:cxnLst/>
            <a:rect l="l" t="t" r="r" b="b"/>
            <a:pathLst>
              <a:path w="16230600" h="2895022">
                <a:moveTo>
                  <a:pt x="0" y="0"/>
                </a:moveTo>
                <a:lnTo>
                  <a:pt x="16230600" y="0"/>
                </a:lnTo>
                <a:lnTo>
                  <a:pt x="16230600" y="2895022"/>
                </a:lnTo>
                <a:lnTo>
                  <a:pt x="0" y="2895022"/>
                </a:lnTo>
                <a:lnTo>
                  <a:pt x="0" y="0"/>
                </a:lnTo>
                <a:close/>
              </a:path>
            </a:pathLst>
          </a:custGeom>
          <a:blipFill>
            <a:blip r:embed="rId4"/>
            <a:stretch>
              <a:fillRect/>
            </a:stretch>
          </a:blipFill>
        </p:spPr>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87923">
            <a:off x="12172190" y="-345003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4232931" y="1064998"/>
            <a:ext cx="4095122" cy="1349909"/>
          </a:xfrm>
          <a:prstGeom prst="rect">
            <a:avLst/>
          </a:prstGeom>
        </p:spPr>
        <p:txBody>
          <a:bodyPr lIns="0" tIns="0" rIns="0" bIns="0" rtlCol="0" anchor="t">
            <a:spAutoFit/>
          </a:bodyPr>
          <a:lstStyle/>
          <a:p>
            <a:pPr marL="0" lvl="0" indent="0">
              <a:lnSpc>
                <a:spcPts val="11084"/>
              </a:lnSpc>
              <a:spcBef>
                <a:spcPct val="0"/>
              </a:spcBef>
            </a:pPr>
            <a:r>
              <a:rPr lang="en-US" sz="8032" spc="787">
                <a:solidFill>
                  <a:srgbClr val="231F20"/>
                </a:solidFill>
                <a:latin typeface="Oswald Bold"/>
              </a:rPr>
              <a:t>RELASI </a:t>
            </a:r>
          </a:p>
        </p:txBody>
      </p:sp>
      <p:sp>
        <p:nvSpPr>
          <p:cNvPr id="11" name="TextBox 11"/>
          <p:cNvSpPr txBox="1"/>
          <p:nvPr/>
        </p:nvSpPr>
        <p:spPr>
          <a:xfrm>
            <a:off x="1326662" y="3966207"/>
            <a:ext cx="14002781" cy="578487"/>
          </a:xfrm>
          <a:prstGeom prst="rect">
            <a:avLst/>
          </a:prstGeom>
        </p:spPr>
        <p:txBody>
          <a:bodyPr lIns="0" tIns="0" rIns="0" bIns="0" rtlCol="0" anchor="t">
            <a:spAutoFit/>
          </a:bodyPr>
          <a:lstStyle/>
          <a:p>
            <a:pPr algn="ctr">
              <a:lnSpc>
                <a:spcPts val="4753"/>
              </a:lnSpc>
            </a:pPr>
            <a:r>
              <a:rPr lang="en-US" sz="3444" spc="337">
                <a:solidFill>
                  <a:srgbClr val="231F20"/>
                </a:solidFill>
                <a:latin typeface="DM Sans"/>
              </a:rPr>
              <a:t>Produk -&gt; MEMILIKI -&gt; Tagihan (One to Many)</a:t>
            </a:r>
          </a:p>
        </p:txBody>
      </p:sp>
      <p:sp>
        <p:nvSpPr>
          <p:cNvPr id="12" name="TextBox 12"/>
          <p:cNvSpPr txBox="1"/>
          <p:nvPr/>
        </p:nvSpPr>
        <p:spPr>
          <a:xfrm>
            <a:off x="1326662" y="5378759"/>
            <a:ext cx="15006508" cy="1178562"/>
          </a:xfrm>
          <a:prstGeom prst="rect">
            <a:avLst/>
          </a:prstGeom>
        </p:spPr>
        <p:txBody>
          <a:bodyPr lIns="0" tIns="0" rIns="0" bIns="0" rtlCol="0" anchor="t">
            <a:spAutoFit/>
          </a:bodyPr>
          <a:lstStyle/>
          <a:p>
            <a:pPr algn="ctr">
              <a:lnSpc>
                <a:spcPts val="4753"/>
              </a:lnSpc>
            </a:pPr>
            <a:r>
              <a:rPr lang="en-US" sz="3444" spc="337">
                <a:solidFill>
                  <a:srgbClr val="231F20"/>
                </a:solidFill>
                <a:latin typeface="DM Sans"/>
              </a:rPr>
              <a:t>Tagihan -&gt; SALING BERHUBUNGAN -&gt; Pembayaran </a:t>
            </a:r>
          </a:p>
          <a:p>
            <a:pPr algn="ctr">
              <a:lnSpc>
                <a:spcPts val="4753"/>
              </a:lnSpc>
            </a:pPr>
            <a:r>
              <a:rPr lang="en-US" sz="3444" spc="337">
                <a:solidFill>
                  <a:srgbClr val="231F20"/>
                </a:solidFill>
                <a:latin typeface="DM Sans"/>
              </a:rPr>
              <a:t>(One to One)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61733" y="2105045"/>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 YOU!!</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720496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168540" y="1036994"/>
            <a:ext cx="11950920"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RUANG LINGKUP</a:t>
            </a:r>
          </a:p>
        </p:txBody>
      </p:sp>
      <p:sp>
        <p:nvSpPr>
          <p:cNvPr id="4" name="Freeform 4"/>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107467" y="3285554"/>
            <a:ext cx="9151833" cy="5680008"/>
          </a:xfrm>
          <a:custGeom>
            <a:avLst/>
            <a:gdLst/>
            <a:ahLst/>
            <a:cxnLst/>
            <a:rect l="l" t="t" r="r" b="b"/>
            <a:pathLst>
              <a:path w="9151833" h="5680008">
                <a:moveTo>
                  <a:pt x="0" y="0"/>
                </a:moveTo>
                <a:lnTo>
                  <a:pt x="9151833" y="0"/>
                </a:lnTo>
                <a:lnTo>
                  <a:pt x="9151833" y="5680008"/>
                </a:lnTo>
                <a:lnTo>
                  <a:pt x="0" y="5680008"/>
                </a:lnTo>
                <a:lnTo>
                  <a:pt x="0" y="0"/>
                </a:lnTo>
                <a:close/>
              </a:path>
            </a:pathLst>
          </a:custGeom>
          <a:blipFill>
            <a:blip r:embed="rId6"/>
            <a:stretch>
              <a:fillRect/>
            </a:stretch>
          </a:blipFill>
        </p:spPr>
      </p:sp>
      <p:sp>
        <p:nvSpPr>
          <p:cNvPr id="6" name="TextBox 6"/>
          <p:cNvSpPr txBox="1"/>
          <p:nvPr/>
        </p:nvSpPr>
        <p:spPr>
          <a:xfrm>
            <a:off x="1314450" y="3237929"/>
            <a:ext cx="6456752" cy="5926203"/>
          </a:xfrm>
          <a:prstGeom prst="rect">
            <a:avLst/>
          </a:prstGeom>
        </p:spPr>
        <p:txBody>
          <a:bodyPr lIns="0" tIns="0" rIns="0" bIns="0" rtlCol="0" anchor="t">
            <a:spAutoFit/>
          </a:bodyPr>
          <a:lstStyle/>
          <a:p>
            <a:pPr algn="r">
              <a:lnSpc>
                <a:spcPts val="3925"/>
              </a:lnSpc>
            </a:pPr>
            <a:r>
              <a:rPr lang="en-US" sz="2844" spc="278">
                <a:solidFill>
                  <a:srgbClr val="231F20"/>
                </a:solidFill>
                <a:latin typeface="DM Sans"/>
              </a:rPr>
              <a:t>Data pelanggan WiFi merupakan informasi yang terkait penggunaan layanan WiFi oleh pelanggan. Data pelanggan WiFi mencakup informasi tentang penggunaan layanan, seperti periode tagihan, jumlah tagihan, status pembayaran, atau riwayat pembayaran. Data-data tersebut dapat digunakan untuk administrasi pelanggan, penagihan, atau analisis bisnis. </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142609" y="3925569"/>
            <a:ext cx="14002781" cy="2378712"/>
          </a:xfrm>
          <a:prstGeom prst="rect">
            <a:avLst/>
          </a:prstGeom>
        </p:spPr>
        <p:txBody>
          <a:bodyPr lIns="0" tIns="0" rIns="0" bIns="0" rtlCol="0" anchor="t">
            <a:spAutoFit/>
          </a:bodyPr>
          <a:lstStyle/>
          <a:p>
            <a:pPr algn="ctr">
              <a:lnSpc>
                <a:spcPts val="4753"/>
              </a:lnSpc>
            </a:pPr>
            <a:r>
              <a:rPr lang="en-US" sz="3444" spc="337">
                <a:solidFill>
                  <a:srgbClr val="231F20"/>
                </a:solidFill>
                <a:latin typeface="DM Sans"/>
              </a:rPr>
              <a:t>Normalisasi adalah memecah tabel dalam suatu database dari record-record data yang kompleks atau rumit menjadi lebih sederhana, teknik memecah tabel menjadi lebih sederhana dapat disebut juga dekomposisi.</a:t>
            </a:r>
          </a:p>
        </p:txBody>
      </p:sp>
      <p:sp>
        <p:nvSpPr>
          <p:cNvPr id="5" name="Freeform 5"/>
          <p:cNvSpPr/>
          <p:nvPr/>
        </p:nvSpPr>
        <p:spPr>
          <a:xfrm rot="-10799999">
            <a:off x="-2729621" y="-6590908"/>
            <a:ext cx="7835077" cy="10939025"/>
          </a:xfrm>
          <a:custGeom>
            <a:avLst/>
            <a:gdLst/>
            <a:ahLst/>
            <a:cxnLst/>
            <a:rect l="l" t="t" r="r" b="b"/>
            <a:pathLst>
              <a:path w="7835077" h="10939025">
                <a:moveTo>
                  <a:pt x="0" y="0"/>
                </a:moveTo>
                <a:lnTo>
                  <a:pt x="7835076" y="0"/>
                </a:lnTo>
                <a:lnTo>
                  <a:pt x="7835076"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168540" y="1036994"/>
            <a:ext cx="11950920"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NORMALISASI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UNNORMAL</a:t>
            </a:r>
          </a:p>
        </p:txBody>
      </p:sp>
      <p:sp>
        <p:nvSpPr>
          <p:cNvPr id="9" name="Freeform 9"/>
          <p:cNvSpPr/>
          <p:nvPr/>
        </p:nvSpPr>
        <p:spPr>
          <a:xfrm>
            <a:off x="1028700" y="4370620"/>
            <a:ext cx="16230600" cy="3191351"/>
          </a:xfrm>
          <a:custGeom>
            <a:avLst/>
            <a:gdLst/>
            <a:ahLst/>
            <a:cxnLst/>
            <a:rect l="l" t="t" r="r" b="b"/>
            <a:pathLst>
              <a:path w="16230600" h="3191351">
                <a:moveTo>
                  <a:pt x="0" y="0"/>
                </a:moveTo>
                <a:lnTo>
                  <a:pt x="16230600" y="0"/>
                </a:lnTo>
                <a:lnTo>
                  <a:pt x="16230600" y="3191351"/>
                </a:lnTo>
                <a:lnTo>
                  <a:pt x="0" y="3191351"/>
                </a:lnTo>
                <a:lnTo>
                  <a:pt x="0" y="0"/>
                </a:lnTo>
                <a:close/>
              </a:path>
            </a:pathLst>
          </a:custGeom>
          <a:blipFill>
            <a:blip r:embed="rId5"/>
            <a:stretch>
              <a:fillRect/>
            </a:stretch>
          </a:blipFill>
        </p:spPr>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3836737" y="3339031"/>
            <a:ext cx="10614526" cy="1804469"/>
          </a:xfrm>
          <a:custGeom>
            <a:avLst/>
            <a:gdLst/>
            <a:ahLst/>
            <a:cxnLst/>
            <a:rect l="l" t="t" r="r" b="b"/>
            <a:pathLst>
              <a:path w="10614526" h="1804469">
                <a:moveTo>
                  <a:pt x="0" y="0"/>
                </a:moveTo>
                <a:lnTo>
                  <a:pt x="10614526" y="0"/>
                </a:lnTo>
                <a:lnTo>
                  <a:pt x="10614526" y="1804469"/>
                </a:lnTo>
                <a:lnTo>
                  <a:pt x="0" y="1804469"/>
                </a:lnTo>
                <a:lnTo>
                  <a:pt x="0" y="0"/>
                </a:lnTo>
                <a:close/>
              </a:path>
            </a:pathLst>
          </a:custGeom>
          <a:blipFill>
            <a:blip r:embed="rId5"/>
            <a:stretch>
              <a:fillRect/>
            </a:stretch>
          </a:blipFill>
        </p:spPr>
      </p:sp>
      <p:sp>
        <p:nvSpPr>
          <p:cNvPr id="9" name="Freeform 9"/>
          <p:cNvSpPr/>
          <p:nvPr/>
        </p:nvSpPr>
        <p:spPr>
          <a:xfrm>
            <a:off x="1840369" y="5400675"/>
            <a:ext cx="14607263" cy="3668491"/>
          </a:xfrm>
          <a:custGeom>
            <a:avLst/>
            <a:gdLst/>
            <a:ahLst/>
            <a:cxnLst/>
            <a:rect l="l" t="t" r="r" b="b"/>
            <a:pathLst>
              <a:path w="14607263" h="3668491">
                <a:moveTo>
                  <a:pt x="0" y="0"/>
                </a:moveTo>
                <a:lnTo>
                  <a:pt x="14607262" y="0"/>
                </a:lnTo>
                <a:lnTo>
                  <a:pt x="14607262" y="3668491"/>
                </a:lnTo>
                <a:lnTo>
                  <a:pt x="0" y="3668491"/>
                </a:lnTo>
                <a:lnTo>
                  <a:pt x="0" y="0"/>
                </a:lnTo>
                <a:close/>
              </a:path>
            </a:pathLst>
          </a:custGeom>
          <a:blipFill>
            <a:blip r:embed="rId6"/>
            <a:stretch>
              <a:fillRect/>
            </a:stretch>
          </a:blipFill>
        </p:spPr>
      </p:sp>
      <p:sp>
        <p:nvSpPr>
          <p:cNvPr id="10" name="TextBox 10"/>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1NF</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028700" y="3777637"/>
            <a:ext cx="16230600" cy="4508500"/>
          </a:xfrm>
          <a:custGeom>
            <a:avLst/>
            <a:gdLst/>
            <a:ahLst/>
            <a:cxnLst/>
            <a:rect l="l" t="t" r="r" b="b"/>
            <a:pathLst>
              <a:path w="16230600" h="4508500">
                <a:moveTo>
                  <a:pt x="0" y="0"/>
                </a:moveTo>
                <a:lnTo>
                  <a:pt x="16230600" y="0"/>
                </a:lnTo>
                <a:lnTo>
                  <a:pt x="16230600" y="4508500"/>
                </a:lnTo>
                <a:lnTo>
                  <a:pt x="0" y="4508500"/>
                </a:lnTo>
                <a:lnTo>
                  <a:pt x="0" y="0"/>
                </a:lnTo>
                <a:close/>
              </a:path>
            </a:pathLst>
          </a:custGeom>
          <a:blipFill>
            <a:blip r:embed="rId5"/>
            <a:stretch>
              <a:fillRect/>
            </a:stretch>
          </a:blipFill>
        </p:spPr>
      </p:sp>
      <p:sp>
        <p:nvSpPr>
          <p:cNvPr id="9" name="TextBox 9"/>
          <p:cNvSpPr txBox="1"/>
          <p:nvPr/>
        </p:nvSpPr>
        <p:spPr>
          <a:xfrm>
            <a:off x="3690980" y="1217220"/>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2NF</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2NF</a:t>
            </a:r>
          </a:p>
        </p:txBody>
      </p:sp>
      <p:sp>
        <p:nvSpPr>
          <p:cNvPr id="9" name="Freeform 9"/>
          <p:cNvSpPr/>
          <p:nvPr/>
        </p:nvSpPr>
        <p:spPr>
          <a:xfrm>
            <a:off x="1028700" y="3893366"/>
            <a:ext cx="16230600" cy="4486880"/>
          </a:xfrm>
          <a:custGeom>
            <a:avLst/>
            <a:gdLst/>
            <a:ahLst/>
            <a:cxnLst/>
            <a:rect l="l" t="t" r="r" b="b"/>
            <a:pathLst>
              <a:path w="16230600" h="4486880">
                <a:moveTo>
                  <a:pt x="0" y="0"/>
                </a:moveTo>
                <a:lnTo>
                  <a:pt x="16230600" y="0"/>
                </a:lnTo>
                <a:lnTo>
                  <a:pt x="16230600" y="4486879"/>
                </a:lnTo>
                <a:lnTo>
                  <a:pt x="0" y="4486879"/>
                </a:lnTo>
                <a:lnTo>
                  <a:pt x="0" y="0"/>
                </a:lnTo>
                <a:close/>
              </a:path>
            </a:pathLst>
          </a:custGeom>
          <a:blipFill>
            <a:blip r:embed="rId5"/>
            <a:stretch>
              <a:fillRect/>
            </a:stretch>
          </a:blipFill>
        </p:spPr>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ATRIBUT DAN TIPE DATA</a:t>
            </a:r>
          </a:p>
        </p:txBody>
      </p:sp>
      <p:sp>
        <p:nvSpPr>
          <p:cNvPr id="4" name="TextBox 4"/>
          <p:cNvSpPr txBox="1"/>
          <p:nvPr/>
        </p:nvSpPr>
        <p:spPr>
          <a:xfrm>
            <a:off x="3624434" y="2915072"/>
            <a:ext cx="3360904" cy="579264"/>
          </a:xfrm>
          <a:prstGeom prst="rect">
            <a:avLst/>
          </a:prstGeom>
        </p:spPr>
        <p:txBody>
          <a:bodyPr lIns="0" tIns="0" rIns="0" bIns="0" rtlCol="0" anchor="t">
            <a:spAutoFit/>
          </a:bodyPr>
          <a:lstStyle/>
          <a:p>
            <a:pPr marL="0" lvl="0" indent="0" algn="ctr">
              <a:lnSpc>
                <a:spcPts val="4706"/>
              </a:lnSpc>
              <a:spcBef>
                <a:spcPct val="0"/>
              </a:spcBef>
            </a:pPr>
            <a:r>
              <a:rPr lang="en-US" sz="3410" spc="334">
                <a:solidFill>
                  <a:srgbClr val="231F20"/>
                </a:solidFill>
                <a:latin typeface="DM Sans"/>
              </a:rPr>
              <a:t>Tabel Produk</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875945" y="3560515"/>
            <a:ext cx="6857882" cy="3892312"/>
          </a:xfrm>
          <a:custGeom>
            <a:avLst/>
            <a:gdLst/>
            <a:ahLst/>
            <a:cxnLst/>
            <a:rect l="l" t="t" r="r" b="b"/>
            <a:pathLst>
              <a:path w="6857882" h="3892312">
                <a:moveTo>
                  <a:pt x="0" y="0"/>
                </a:moveTo>
                <a:lnTo>
                  <a:pt x="6857882" y="0"/>
                </a:lnTo>
                <a:lnTo>
                  <a:pt x="6857882" y="3892312"/>
                </a:lnTo>
                <a:lnTo>
                  <a:pt x="0" y="3892312"/>
                </a:lnTo>
                <a:lnTo>
                  <a:pt x="0" y="0"/>
                </a:lnTo>
                <a:close/>
              </a:path>
            </a:pathLst>
          </a:custGeom>
          <a:blipFill>
            <a:blip r:embed="rId5"/>
            <a:stretch>
              <a:fillRect/>
            </a:stretch>
          </a:blipFill>
        </p:spPr>
      </p:sp>
      <p:sp>
        <p:nvSpPr>
          <p:cNvPr id="8" name="Freeform 8"/>
          <p:cNvSpPr/>
          <p:nvPr/>
        </p:nvSpPr>
        <p:spPr>
          <a:xfrm>
            <a:off x="10023891" y="3494336"/>
            <a:ext cx="5471609" cy="5362176"/>
          </a:xfrm>
          <a:custGeom>
            <a:avLst/>
            <a:gdLst/>
            <a:ahLst/>
            <a:cxnLst/>
            <a:rect l="l" t="t" r="r" b="b"/>
            <a:pathLst>
              <a:path w="5471609" h="5362176">
                <a:moveTo>
                  <a:pt x="0" y="0"/>
                </a:moveTo>
                <a:lnTo>
                  <a:pt x="5471609" y="0"/>
                </a:lnTo>
                <a:lnTo>
                  <a:pt x="5471609" y="5362176"/>
                </a:lnTo>
                <a:lnTo>
                  <a:pt x="0" y="5362176"/>
                </a:lnTo>
                <a:lnTo>
                  <a:pt x="0" y="0"/>
                </a:lnTo>
                <a:close/>
              </a:path>
            </a:pathLst>
          </a:custGeom>
          <a:blipFill>
            <a:blip r:embed="rId6"/>
            <a:stretch>
              <a:fillRect/>
            </a:stretch>
          </a:blipFill>
        </p:spPr>
      </p:sp>
      <p:sp>
        <p:nvSpPr>
          <p:cNvPr id="9" name="TextBox 9"/>
          <p:cNvSpPr txBox="1"/>
          <p:nvPr/>
        </p:nvSpPr>
        <p:spPr>
          <a:xfrm>
            <a:off x="11118818" y="2915072"/>
            <a:ext cx="3360904" cy="579264"/>
          </a:xfrm>
          <a:prstGeom prst="rect">
            <a:avLst/>
          </a:prstGeom>
        </p:spPr>
        <p:txBody>
          <a:bodyPr lIns="0" tIns="0" rIns="0" bIns="0" rtlCol="0" anchor="t">
            <a:spAutoFit/>
          </a:bodyPr>
          <a:lstStyle/>
          <a:p>
            <a:pPr marL="0" lvl="0" indent="0" algn="ctr">
              <a:lnSpc>
                <a:spcPts val="4706"/>
              </a:lnSpc>
              <a:spcBef>
                <a:spcPct val="0"/>
              </a:spcBef>
            </a:pPr>
            <a:r>
              <a:rPr lang="en-US" sz="3410" spc="334">
                <a:solidFill>
                  <a:srgbClr val="231F20"/>
                </a:solidFill>
                <a:latin typeface="DM Sans"/>
              </a:rPr>
              <a:t>Tabel Tagihan</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ATRIBUT DAN TIPE DATA</a:t>
            </a:r>
          </a:p>
        </p:txBody>
      </p:sp>
      <p:sp>
        <p:nvSpPr>
          <p:cNvPr id="4" name="TextBox 4"/>
          <p:cNvSpPr txBox="1"/>
          <p:nvPr/>
        </p:nvSpPr>
        <p:spPr>
          <a:xfrm>
            <a:off x="6672240" y="3064779"/>
            <a:ext cx="4943519" cy="579264"/>
          </a:xfrm>
          <a:prstGeom prst="rect">
            <a:avLst/>
          </a:prstGeom>
        </p:spPr>
        <p:txBody>
          <a:bodyPr lIns="0" tIns="0" rIns="0" bIns="0" rtlCol="0" anchor="t">
            <a:spAutoFit/>
          </a:bodyPr>
          <a:lstStyle/>
          <a:p>
            <a:pPr marL="0" lvl="0" indent="0" algn="ctr">
              <a:lnSpc>
                <a:spcPts val="4706"/>
              </a:lnSpc>
              <a:spcBef>
                <a:spcPct val="0"/>
              </a:spcBef>
            </a:pPr>
            <a:r>
              <a:rPr lang="en-US" sz="3410" spc="334">
                <a:solidFill>
                  <a:srgbClr val="231F20"/>
                </a:solidFill>
                <a:latin typeface="DM Sans"/>
              </a:rPr>
              <a:t>Tabel Pembayaran</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6614426" y="3776382"/>
            <a:ext cx="5059148" cy="5481918"/>
          </a:xfrm>
          <a:custGeom>
            <a:avLst/>
            <a:gdLst/>
            <a:ahLst/>
            <a:cxnLst/>
            <a:rect l="l" t="t" r="r" b="b"/>
            <a:pathLst>
              <a:path w="5059148" h="5481918">
                <a:moveTo>
                  <a:pt x="0" y="0"/>
                </a:moveTo>
                <a:lnTo>
                  <a:pt x="5059148" y="0"/>
                </a:lnTo>
                <a:lnTo>
                  <a:pt x="5059148" y="5481918"/>
                </a:lnTo>
                <a:lnTo>
                  <a:pt x="0" y="5481918"/>
                </a:lnTo>
                <a:lnTo>
                  <a:pt x="0" y="0"/>
                </a:lnTo>
                <a:close/>
              </a:path>
            </a:pathLst>
          </a:custGeom>
          <a:blipFill>
            <a:blip r:embed="rId5"/>
            <a:stretch>
              <a:fillRect/>
            </a:stretch>
          </a:blipFill>
        </p:spPr>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Words>
  <Application>Microsoft Office PowerPoint</Application>
  <PresentationFormat>Custom</PresentationFormat>
  <Paragraphs>32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Arial</vt:lpstr>
      <vt:lpstr>Oswald Bold</vt:lpstr>
      <vt:lpstr>DM Sans</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 318_Basdat-G_4522210072_Firja Rakha Adwittya_PPT TuBes</dc:title>
  <cp:lastModifiedBy>Firja Rakha</cp:lastModifiedBy>
  <cp:revision>2</cp:revision>
  <dcterms:created xsi:type="dcterms:W3CDTF">2006-08-16T00:00:00Z</dcterms:created>
  <dcterms:modified xsi:type="dcterms:W3CDTF">2023-12-15T08:25:13Z</dcterms:modified>
  <dc:identifier>DAF2XjJGQ7c</dc:identifier>
</cp:coreProperties>
</file>