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DM Sans" pitchFamily="2" charset="0"/>
      <p:regular r:id="rId23"/>
    </p:embeddedFont>
    <p:embeddedFont>
      <p:font typeface="Montserrat Classic Bold" panose="020B0604020202020204" charset="0"/>
      <p:regular r:id="rId24"/>
    </p:embeddedFont>
    <p:embeddedFont>
      <p:font typeface="Oswald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00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45872" y="4186239"/>
            <a:ext cx="9815307" cy="3439133"/>
          </a:xfrm>
          <a:prstGeom prst="rect">
            <a:avLst/>
          </a:prstGeom>
        </p:spPr>
        <p:txBody>
          <a:bodyPr lIns="0" tIns="0" rIns="0" bIns="0" rtlCol="0" anchor="t">
            <a:spAutoFit/>
          </a:bodyPr>
          <a:lstStyle/>
          <a:p>
            <a:pPr algn="ctr">
              <a:lnSpc>
                <a:spcPts val="9163"/>
              </a:lnSpc>
            </a:pPr>
            <a:r>
              <a:rPr lang="en-US" sz="6640" spc="650">
                <a:solidFill>
                  <a:srgbClr val="231F20"/>
                </a:solidFill>
                <a:latin typeface="Oswald Bold"/>
              </a:rPr>
              <a:t>PRESENTASI TUGAS </a:t>
            </a:r>
            <a:endParaRPr lang="en-US" sz="6640" spc="650" dirty="0">
              <a:solidFill>
                <a:srgbClr val="231F20"/>
              </a:solidFill>
              <a:latin typeface="Oswald Bold"/>
            </a:endParaRPr>
          </a:p>
          <a:p>
            <a:pPr algn="ctr">
              <a:lnSpc>
                <a:spcPts val="9163"/>
              </a:lnSpc>
            </a:pPr>
            <a:r>
              <a:rPr lang="en-US" sz="6640" spc="650" dirty="0">
                <a:solidFill>
                  <a:srgbClr val="231F20"/>
                </a:solidFill>
                <a:latin typeface="Oswald Bold"/>
              </a:rPr>
              <a:t>AKHIR</a:t>
            </a:r>
          </a:p>
          <a:p>
            <a:pPr algn="ctr">
              <a:lnSpc>
                <a:spcPts val="9163"/>
              </a:lnSpc>
            </a:pPr>
            <a:endParaRPr lang="en-US" sz="6640" spc="650" dirty="0">
              <a:solidFill>
                <a:srgbClr val="231F20"/>
              </a:solidFill>
              <a:latin typeface="Oswald Bold"/>
            </a:endParaRPr>
          </a:p>
        </p:txBody>
      </p:sp>
      <p:sp>
        <p:nvSpPr>
          <p:cNvPr id="9" name="TextBox 9"/>
          <p:cNvSpPr txBox="1"/>
          <p:nvPr/>
        </p:nvSpPr>
        <p:spPr>
          <a:xfrm>
            <a:off x="2719596" y="8330303"/>
            <a:ext cx="12848809" cy="537522"/>
          </a:xfrm>
          <a:prstGeom prst="rect">
            <a:avLst/>
          </a:prstGeom>
        </p:spPr>
        <p:txBody>
          <a:bodyPr lIns="0" tIns="0" rIns="0" bIns="0" rtlCol="0" anchor="t">
            <a:spAutoFit/>
          </a:bodyPr>
          <a:lstStyle/>
          <a:p>
            <a:pPr algn="ctr">
              <a:lnSpc>
                <a:spcPts val="4351"/>
              </a:lnSpc>
            </a:pPr>
            <a:r>
              <a:rPr lang="en-US" sz="3153" spc="167">
                <a:solidFill>
                  <a:srgbClr val="231F20"/>
                </a:solidFill>
                <a:latin typeface="Montserrat Classic Bold"/>
              </a:rPr>
              <a:t>4522210072 - FIRJA RAKHA ADWITTYA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6624967" y="498262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792307" y="3911761"/>
            <a:ext cx="10703387" cy="3190433"/>
          </a:xfrm>
          <a:custGeom>
            <a:avLst/>
            <a:gdLst/>
            <a:ahLst/>
            <a:cxnLst/>
            <a:rect l="l" t="t" r="r" b="b"/>
            <a:pathLst>
              <a:path w="10703387" h="3190433">
                <a:moveTo>
                  <a:pt x="0" y="0"/>
                </a:moveTo>
                <a:lnTo>
                  <a:pt x="10703386" y="0"/>
                </a:lnTo>
                <a:lnTo>
                  <a:pt x="10703386" y="3190432"/>
                </a:lnTo>
                <a:lnTo>
                  <a:pt x="0" y="3190432"/>
                </a:lnTo>
                <a:lnTo>
                  <a:pt x="0" y="0"/>
                </a:lnTo>
                <a:close/>
              </a:path>
            </a:pathLst>
          </a:custGeom>
          <a:blipFill>
            <a:blip r:embed="rId5"/>
            <a:stretch>
              <a:fillRect/>
            </a:stretch>
          </a:blipFill>
        </p:spPr>
      </p:sp>
      <p:sp>
        <p:nvSpPr>
          <p:cNvPr id="6" name="TextBox 6"/>
          <p:cNvSpPr txBox="1"/>
          <p:nvPr/>
        </p:nvSpPr>
        <p:spPr>
          <a:xfrm>
            <a:off x="1538888" y="1195362"/>
            <a:ext cx="10914443"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PENGGUNAAN KEY</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39362" y="560146"/>
            <a:ext cx="11009275" cy="3247339"/>
          </a:xfrm>
          <a:prstGeom prst="rect">
            <a:avLst/>
          </a:prstGeom>
        </p:spPr>
        <p:txBody>
          <a:bodyPr lIns="0" tIns="0" rIns="0" bIns="0" rtlCol="0" anchor="t">
            <a:spAutoFit/>
          </a:bodyPr>
          <a:lstStyle/>
          <a:p>
            <a:pPr algn="ctr">
              <a:lnSpc>
                <a:spcPts val="8666"/>
              </a:lnSpc>
            </a:pPr>
            <a:r>
              <a:rPr lang="en-US" sz="6279" spc="615">
                <a:solidFill>
                  <a:srgbClr val="231F20"/>
                </a:solidFill>
                <a:latin typeface="Oswald Bold"/>
              </a:rPr>
              <a:t>PENGERTIAN TABEL MASTER </a:t>
            </a:r>
          </a:p>
          <a:p>
            <a:pPr algn="ctr">
              <a:lnSpc>
                <a:spcPts val="8666"/>
              </a:lnSpc>
            </a:pPr>
            <a:r>
              <a:rPr lang="en-US" sz="6279" spc="615">
                <a:solidFill>
                  <a:srgbClr val="231F20"/>
                </a:solidFill>
                <a:latin typeface="Oswald Bold"/>
              </a:rPr>
              <a:t>&amp; </a:t>
            </a:r>
          </a:p>
          <a:p>
            <a:pPr algn="ctr">
              <a:lnSpc>
                <a:spcPts val="8666"/>
              </a:lnSpc>
            </a:pPr>
            <a:r>
              <a:rPr lang="en-US" sz="6279" spc="615">
                <a:solidFill>
                  <a:srgbClr val="231F20"/>
                </a:solidFill>
                <a:latin typeface="Oswald Bold"/>
              </a:rPr>
              <a:t>TABEL TRANSAKSI</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42609" y="4401819"/>
            <a:ext cx="14002781"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Tabel Master merupakan tabel yang berisi suatu data, dimana data yang diinput bersifat tetap.</a:t>
            </a:r>
          </a:p>
        </p:txBody>
      </p:sp>
      <p:sp>
        <p:nvSpPr>
          <p:cNvPr id="6" name="TextBox 6"/>
          <p:cNvSpPr txBox="1"/>
          <p:nvPr/>
        </p:nvSpPr>
        <p:spPr>
          <a:xfrm>
            <a:off x="2142609" y="6477041"/>
            <a:ext cx="14002781"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Tabel Transaksi merupakan tabel yang bersifat continue atau berubah-ubah.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36116" y="709853"/>
            <a:ext cx="8015769" cy="3247285"/>
          </a:xfrm>
          <a:prstGeom prst="rect">
            <a:avLst/>
          </a:prstGeom>
        </p:spPr>
        <p:txBody>
          <a:bodyPr lIns="0" tIns="0" rIns="0" bIns="0" rtlCol="0" anchor="t">
            <a:spAutoFit/>
          </a:bodyPr>
          <a:lstStyle/>
          <a:p>
            <a:pPr algn="ctr">
              <a:lnSpc>
                <a:spcPts val="8669"/>
              </a:lnSpc>
            </a:pPr>
            <a:r>
              <a:rPr lang="en-US" sz="6282" spc="615">
                <a:solidFill>
                  <a:srgbClr val="231F20"/>
                </a:solidFill>
                <a:latin typeface="Oswald Bold"/>
              </a:rPr>
              <a:t>TABEL MASTER </a:t>
            </a:r>
          </a:p>
          <a:p>
            <a:pPr algn="ctr">
              <a:lnSpc>
                <a:spcPts val="8669"/>
              </a:lnSpc>
            </a:pPr>
            <a:r>
              <a:rPr lang="en-US" sz="6282" spc="615">
                <a:solidFill>
                  <a:srgbClr val="231F20"/>
                </a:solidFill>
                <a:latin typeface="Oswald Bold"/>
              </a:rPr>
              <a:t>&amp; </a:t>
            </a:r>
          </a:p>
          <a:p>
            <a:pPr algn="ctr">
              <a:lnSpc>
                <a:spcPts val="8669"/>
              </a:lnSpc>
            </a:pPr>
            <a:r>
              <a:rPr lang="en-US" sz="6282" spc="615">
                <a:solidFill>
                  <a:srgbClr val="231F20"/>
                </a:solidFill>
                <a:latin typeface="Oswald Bold"/>
              </a:rPr>
              <a:t>TABEL TRANSAKSI</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42609" y="5086350"/>
            <a:ext cx="14002781" cy="1778637"/>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Pada database yang saya miliki, terdapat Tabel Produk yang merupakan tabel master, sedangkan Tabel Tagihan dan Pembayaran merupakan tabel transaksi.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9324248" y="-10264537"/>
            <a:ext cx="15841853" cy="16255633"/>
          </a:xfrm>
          <a:custGeom>
            <a:avLst/>
            <a:gdLst/>
            <a:ahLst/>
            <a:cxnLst/>
            <a:rect l="l" t="t" r="r" b="b"/>
            <a:pathLst>
              <a:path w="15841853" h="16255633">
                <a:moveTo>
                  <a:pt x="0" y="0"/>
                </a:moveTo>
                <a:lnTo>
                  <a:pt x="15841852" y="0"/>
                </a:lnTo>
                <a:lnTo>
                  <a:pt x="15841852"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15324" y="933450"/>
            <a:ext cx="12057353" cy="1005652"/>
          </a:xfrm>
          <a:prstGeom prst="rect">
            <a:avLst/>
          </a:prstGeom>
        </p:spPr>
        <p:txBody>
          <a:bodyPr lIns="0" tIns="0" rIns="0" bIns="0" rtlCol="0" anchor="t">
            <a:spAutoFit/>
          </a:bodyPr>
          <a:lstStyle/>
          <a:p>
            <a:pPr>
              <a:lnSpc>
                <a:spcPts val="8291"/>
              </a:lnSpc>
            </a:pPr>
            <a:r>
              <a:rPr lang="en-US" sz="6008" spc="588">
                <a:solidFill>
                  <a:srgbClr val="FFFFFF"/>
                </a:solidFill>
                <a:latin typeface="Oswald Bold"/>
              </a:rPr>
              <a:t>ENTITY RELATIONSHIP DIAGRAM</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4021833"/>
            <a:ext cx="16230600" cy="2895022"/>
          </a:xfrm>
          <a:custGeom>
            <a:avLst/>
            <a:gdLst/>
            <a:ahLst/>
            <a:cxnLst/>
            <a:rect l="l" t="t" r="r" b="b"/>
            <a:pathLst>
              <a:path w="16230600" h="2895022">
                <a:moveTo>
                  <a:pt x="0" y="0"/>
                </a:moveTo>
                <a:lnTo>
                  <a:pt x="16230600" y="0"/>
                </a:lnTo>
                <a:lnTo>
                  <a:pt x="16230600" y="2895022"/>
                </a:lnTo>
                <a:lnTo>
                  <a:pt x="0" y="2895022"/>
                </a:lnTo>
                <a:lnTo>
                  <a:pt x="0" y="0"/>
                </a:lnTo>
                <a:close/>
              </a:path>
            </a:pathLst>
          </a:custGeom>
          <a:blipFill>
            <a:blip r:embed="rId4"/>
            <a:stretch>
              <a:fillRect/>
            </a:stretch>
          </a:blipFill>
        </p:spPr>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4111964" y="878205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172190" y="-345003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2563492" y="1248819"/>
            <a:ext cx="10330392" cy="1349909"/>
          </a:xfrm>
          <a:prstGeom prst="rect">
            <a:avLst/>
          </a:prstGeom>
        </p:spPr>
        <p:txBody>
          <a:bodyPr lIns="0" tIns="0" rIns="0" bIns="0" rtlCol="0" anchor="t">
            <a:spAutoFit/>
          </a:bodyPr>
          <a:lstStyle/>
          <a:p>
            <a:pPr marL="0" lvl="0" indent="0">
              <a:lnSpc>
                <a:spcPts val="11084"/>
              </a:lnSpc>
              <a:spcBef>
                <a:spcPct val="0"/>
              </a:spcBef>
            </a:pPr>
            <a:r>
              <a:rPr lang="en-US" sz="8032" spc="787">
                <a:solidFill>
                  <a:srgbClr val="231F20"/>
                </a:solidFill>
                <a:latin typeface="Oswald Bold"/>
              </a:rPr>
              <a:t>PENJELASAN RELASI </a:t>
            </a:r>
          </a:p>
        </p:txBody>
      </p:sp>
      <p:sp>
        <p:nvSpPr>
          <p:cNvPr id="11" name="TextBox 11"/>
          <p:cNvSpPr txBox="1"/>
          <p:nvPr/>
        </p:nvSpPr>
        <p:spPr>
          <a:xfrm>
            <a:off x="2142609" y="4856153"/>
            <a:ext cx="14002781" cy="2378712"/>
          </a:xfrm>
          <a:prstGeom prst="rect">
            <a:avLst/>
          </a:prstGeom>
        </p:spPr>
        <p:txBody>
          <a:bodyPr lIns="0" tIns="0" rIns="0" bIns="0" rtlCol="0" anchor="t">
            <a:spAutoFit/>
          </a:bodyPr>
          <a:lstStyle/>
          <a:p>
            <a:pPr algn="just">
              <a:lnSpc>
                <a:spcPts val="4753"/>
              </a:lnSpc>
            </a:pPr>
            <a:r>
              <a:rPr lang="en-US" sz="3444" spc="337">
                <a:solidFill>
                  <a:srgbClr val="231F20"/>
                </a:solidFill>
                <a:latin typeface="DM Sans"/>
              </a:rPr>
              <a:t>Tabel Produk dan Tabel Tagihan memiliki hubungan One-to-Many, artinya satu produk dapat memiliki banyak tagihan. Relasi tersebut bisa disebut “memiliki” karena satu jenis produk bisa terkait dengan beberapa tagihan.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4111964" y="878205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172190" y="-345003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2563492" y="1248819"/>
            <a:ext cx="10330392" cy="1349909"/>
          </a:xfrm>
          <a:prstGeom prst="rect">
            <a:avLst/>
          </a:prstGeom>
        </p:spPr>
        <p:txBody>
          <a:bodyPr lIns="0" tIns="0" rIns="0" bIns="0" rtlCol="0" anchor="t">
            <a:spAutoFit/>
          </a:bodyPr>
          <a:lstStyle/>
          <a:p>
            <a:pPr marL="0" lvl="0" indent="0">
              <a:lnSpc>
                <a:spcPts val="11084"/>
              </a:lnSpc>
              <a:spcBef>
                <a:spcPct val="0"/>
              </a:spcBef>
            </a:pPr>
            <a:r>
              <a:rPr lang="en-US" sz="8032" spc="787">
                <a:solidFill>
                  <a:srgbClr val="231F20"/>
                </a:solidFill>
                <a:latin typeface="Oswald Bold"/>
              </a:rPr>
              <a:t>PENJELASAN RELASI </a:t>
            </a:r>
          </a:p>
        </p:txBody>
      </p:sp>
      <p:sp>
        <p:nvSpPr>
          <p:cNvPr id="11" name="TextBox 11"/>
          <p:cNvSpPr txBox="1"/>
          <p:nvPr/>
        </p:nvSpPr>
        <p:spPr>
          <a:xfrm>
            <a:off x="1640746" y="3890502"/>
            <a:ext cx="15006508" cy="4178937"/>
          </a:xfrm>
          <a:prstGeom prst="rect">
            <a:avLst/>
          </a:prstGeom>
        </p:spPr>
        <p:txBody>
          <a:bodyPr lIns="0" tIns="0" rIns="0" bIns="0" rtlCol="0" anchor="t">
            <a:spAutoFit/>
          </a:bodyPr>
          <a:lstStyle/>
          <a:p>
            <a:pPr algn="just">
              <a:lnSpc>
                <a:spcPts val="4753"/>
              </a:lnSpc>
            </a:pPr>
            <a:r>
              <a:rPr lang="en-US" sz="3444" spc="337">
                <a:solidFill>
                  <a:srgbClr val="231F20"/>
                </a:solidFill>
                <a:latin typeface="DM Sans"/>
              </a:rPr>
              <a:t>Tabel Tagihan dan Tabel Pembayaran memiliki hubungan One-to-One, artinya satu id tagihan berkaitan dengan satu pelanggan. Relasi tersebut disebut “saling berhubungan” karena informasi pembayaran dalam Tabel Pembayaran dan tagihan dalam Tabel Tagihan saling terkait, setiap pembayaran dapat dihubungkan dengan satu tagihan, dan sebaliknya.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172190" y="-345003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232931" y="1064998"/>
            <a:ext cx="4095122" cy="1349909"/>
          </a:xfrm>
          <a:prstGeom prst="rect">
            <a:avLst/>
          </a:prstGeom>
        </p:spPr>
        <p:txBody>
          <a:bodyPr lIns="0" tIns="0" rIns="0" bIns="0" rtlCol="0" anchor="t">
            <a:spAutoFit/>
          </a:bodyPr>
          <a:lstStyle/>
          <a:p>
            <a:pPr marL="0" lvl="0" indent="0">
              <a:lnSpc>
                <a:spcPts val="11084"/>
              </a:lnSpc>
              <a:spcBef>
                <a:spcPct val="0"/>
              </a:spcBef>
            </a:pPr>
            <a:r>
              <a:rPr lang="en-US" sz="8032" spc="787">
                <a:solidFill>
                  <a:srgbClr val="231F20"/>
                </a:solidFill>
                <a:latin typeface="Oswald Bold"/>
              </a:rPr>
              <a:t>RELASI </a:t>
            </a:r>
          </a:p>
        </p:txBody>
      </p:sp>
      <p:sp>
        <p:nvSpPr>
          <p:cNvPr id="11" name="TextBox 11"/>
          <p:cNvSpPr txBox="1"/>
          <p:nvPr/>
        </p:nvSpPr>
        <p:spPr>
          <a:xfrm>
            <a:off x="1326662" y="3966207"/>
            <a:ext cx="14002781" cy="578487"/>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Produk -&gt; MEMILIKI -&gt; Tagihan (One to Many)</a:t>
            </a:r>
          </a:p>
        </p:txBody>
      </p:sp>
      <p:sp>
        <p:nvSpPr>
          <p:cNvPr id="12" name="TextBox 12"/>
          <p:cNvSpPr txBox="1"/>
          <p:nvPr/>
        </p:nvSpPr>
        <p:spPr>
          <a:xfrm>
            <a:off x="1326662" y="5378759"/>
            <a:ext cx="15006508"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Tagihan -&gt; SALING BERHUBUNGAN -&gt; Pembayaran </a:t>
            </a:r>
          </a:p>
          <a:p>
            <a:pPr algn="ctr">
              <a:lnSpc>
                <a:spcPts val="4753"/>
              </a:lnSpc>
            </a:pPr>
            <a:r>
              <a:rPr lang="en-US" sz="3444" spc="337">
                <a:solidFill>
                  <a:srgbClr val="231F20"/>
                </a:solidFill>
                <a:latin typeface="DM Sans"/>
              </a:rPr>
              <a:t>(One to 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720496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68540" y="1036994"/>
            <a:ext cx="11950920"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RUANG LINGKUP</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107467" y="3285554"/>
            <a:ext cx="9151833" cy="5680008"/>
          </a:xfrm>
          <a:custGeom>
            <a:avLst/>
            <a:gdLst/>
            <a:ahLst/>
            <a:cxnLst/>
            <a:rect l="l" t="t" r="r" b="b"/>
            <a:pathLst>
              <a:path w="9151833" h="5680008">
                <a:moveTo>
                  <a:pt x="0" y="0"/>
                </a:moveTo>
                <a:lnTo>
                  <a:pt x="9151833" y="0"/>
                </a:lnTo>
                <a:lnTo>
                  <a:pt x="9151833" y="5680008"/>
                </a:lnTo>
                <a:lnTo>
                  <a:pt x="0" y="5680008"/>
                </a:lnTo>
                <a:lnTo>
                  <a:pt x="0" y="0"/>
                </a:lnTo>
                <a:close/>
              </a:path>
            </a:pathLst>
          </a:custGeom>
          <a:blipFill>
            <a:blip r:embed="rId6"/>
            <a:stretch>
              <a:fillRect/>
            </a:stretch>
          </a:blipFill>
        </p:spPr>
      </p:sp>
      <p:sp>
        <p:nvSpPr>
          <p:cNvPr id="6" name="TextBox 6"/>
          <p:cNvSpPr txBox="1"/>
          <p:nvPr/>
        </p:nvSpPr>
        <p:spPr>
          <a:xfrm>
            <a:off x="1314450" y="3237929"/>
            <a:ext cx="6456752" cy="5926203"/>
          </a:xfrm>
          <a:prstGeom prst="rect">
            <a:avLst/>
          </a:prstGeom>
        </p:spPr>
        <p:txBody>
          <a:bodyPr lIns="0" tIns="0" rIns="0" bIns="0" rtlCol="0" anchor="t">
            <a:spAutoFit/>
          </a:bodyPr>
          <a:lstStyle/>
          <a:p>
            <a:pPr algn="r">
              <a:lnSpc>
                <a:spcPts val="3925"/>
              </a:lnSpc>
            </a:pPr>
            <a:r>
              <a:rPr lang="en-US" sz="2844" spc="278">
                <a:solidFill>
                  <a:srgbClr val="231F20"/>
                </a:solidFill>
                <a:latin typeface="DM Sans"/>
              </a:rPr>
              <a:t>Data pelanggan WiFi merupakan informasi yang terkait penggunaan layanan WiFi oleh pelanggan. Data pelanggan WiFi mencakup informasi tentang penggunaan layanan, seperti periode tagihan, jumlah tagihan, status pembayaran, atau riwayat pembayaran. Data-data tersebut dapat digunakan untuk administrasi pelanggan, penagihan, atau analisis bisnis. </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142609" y="3925569"/>
            <a:ext cx="14002781" cy="237871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Normalisasi adalah memecah tabel dalam suatu database dari record-record data yang kompleks atau rumit menjadi lebih sederhana, teknik memecah tabel menjadi lebih sederhana dapat disebut juga dekomposisi.</a:t>
            </a:r>
          </a:p>
        </p:txBody>
      </p:sp>
      <p:sp>
        <p:nvSpPr>
          <p:cNvPr id="5" name="Freeform 5"/>
          <p:cNvSpPr/>
          <p:nvPr/>
        </p:nvSpPr>
        <p:spPr>
          <a:xfrm rot="-10799999">
            <a:off x="-2729621" y="-6590908"/>
            <a:ext cx="7835077" cy="10939025"/>
          </a:xfrm>
          <a:custGeom>
            <a:avLst/>
            <a:gdLst/>
            <a:ahLst/>
            <a:cxnLst/>
            <a:rect l="l" t="t" r="r" b="b"/>
            <a:pathLst>
              <a:path w="7835077" h="10939025">
                <a:moveTo>
                  <a:pt x="0" y="0"/>
                </a:moveTo>
                <a:lnTo>
                  <a:pt x="7835076" y="0"/>
                </a:lnTo>
                <a:lnTo>
                  <a:pt x="7835076"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168540" y="1036994"/>
            <a:ext cx="11950920"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NORMALISASI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UNNORMAL</a:t>
            </a:r>
          </a:p>
        </p:txBody>
      </p:sp>
      <p:sp>
        <p:nvSpPr>
          <p:cNvPr id="9" name="Freeform 9"/>
          <p:cNvSpPr/>
          <p:nvPr/>
        </p:nvSpPr>
        <p:spPr>
          <a:xfrm>
            <a:off x="1028700" y="4370620"/>
            <a:ext cx="16230600" cy="3191351"/>
          </a:xfrm>
          <a:custGeom>
            <a:avLst/>
            <a:gdLst/>
            <a:ahLst/>
            <a:cxnLst/>
            <a:rect l="l" t="t" r="r" b="b"/>
            <a:pathLst>
              <a:path w="16230600" h="3191351">
                <a:moveTo>
                  <a:pt x="0" y="0"/>
                </a:moveTo>
                <a:lnTo>
                  <a:pt x="16230600" y="0"/>
                </a:lnTo>
                <a:lnTo>
                  <a:pt x="16230600" y="3191351"/>
                </a:lnTo>
                <a:lnTo>
                  <a:pt x="0" y="3191351"/>
                </a:lnTo>
                <a:lnTo>
                  <a:pt x="0" y="0"/>
                </a:lnTo>
                <a:close/>
              </a:path>
            </a:pathLst>
          </a:custGeom>
          <a:blipFill>
            <a:blip r:embed="rId5"/>
            <a:stretch>
              <a:fillRect/>
            </a:stretch>
          </a:blipFill>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3836737" y="3339031"/>
            <a:ext cx="10614526" cy="1804469"/>
          </a:xfrm>
          <a:custGeom>
            <a:avLst/>
            <a:gdLst/>
            <a:ahLst/>
            <a:cxnLst/>
            <a:rect l="l" t="t" r="r" b="b"/>
            <a:pathLst>
              <a:path w="10614526" h="1804469">
                <a:moveTo>
                  <a:pt x="0" y="0"/>
                </a:moveTo>
                <a:lnTo>
                  <a:pt x="10614526" y="0"/>
                </a:lnTo>
                <a:lnTo>
                  <a:pt x="10614526" y="1804469"/>
                </a:lnTo>
                <a:lnTo>
                  <a:pt x="0" y="1804469"/>
                </a:lnTo>
                <a:lnTo>
                  <a:pt x="0" y="0"/>
                </a:lnTo>
                <a:close/>
              </a:path>
            </a:pathLst>
          </a:custGeom>
          <a:blipFill>
            <a:blip r:embed="rId5"/>
            <a:stretch>
              <a:fillRect/>
            </a:stretch>
          </a:blipFill>
        </p:spPr>
      </p:sp>
      <p:sp>
        <p:nvSpPr>
          <p:cNvPr id="9" name="Freeform 9"/>
          <p:cNvSpPr/>
          <p:nvPr/>
        </p:nvSpPr>
        <p:spPr>
          <a:xfrm>
            <a:off x="1840369" y="5400675"/>
            <a:ext cx="14607263" cy="3668491"/>
          </a:xfrm>
          <a:custGeom>
            <a:avLst/>
            <a:gdLst/>
            <a:ahLst/>
            <a:cxnLst/>
            <a:rect l="l" t="t" r="r" b="b"/>
            <a:pathLst>
              <a:path w="14607263" h="3668491">
                <a:moveTo>
                  <a:pt x="0" y="0"/>
                </a:moveTo>
                <a:lnTo>
                  <a:pt x="14607262" y="0"/>
                </a:lnTo>
                <a:lnTo>
                  <a:pt x="14607262" y="3668491"/>
                </a:lnTo>
                <a:lnTo>
                  <a:pt x="0" y="3668491"/>
                </a:lnTo>
                <a:lnTo>
                  <a:pt x="0" y="0"/>
                </a:lnTo>
                <a:close/>
              </a:path>
            </a:pathLst>
          </a:custGeom>
          <a:blipFill>
            <a:blip r:embed="rId6"/>
            <a:stretch>
              <a:fillRect/>
            </a:stretch>
          </a:blipFill>
        </p:spPr>
      </p:sp>
      <p:sp>
        <p:nvSpPr>
          <p:cNvPr id="10" name="TextBox 10"/>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1NF</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028700" y="3777637"/>
            <a:ext cx="16230600" cy="4508500"/>
          </a:xfrm>
          <a:custGeom>
            <a:avLst/>
            <a:gdLst/>
            <a:ahLst/>
            <a:cxnLst/>
            <a:rect l="l" t="t" r="r" b="b"/>
            <a:pathLst>
              <a:path w="16230600" h="4508500">
                <a:moveTo>
                  <a:pt x="0" y="0"/>
                </a:moveTo>
                <a:lnTo>
                  <a:pt x="16230600" y="0"/>
                </a:lnTo>
                <a:lnTo>
                  <a:pt x="16230600" y="4508500"/>
                </a:lnTo>
                <a:lnTo>
                  <a:pt x="0" y="4508500"/>
                </a:lnTo>
                <a:lnTo>
                  <a:pt x="0" y="0"/>
                </a:lnTo>
                <a:close/>
              </a:path>
            </a:pathLst>
          </a:custGeom>
          <a:blipFill>
            <a:blip r:embed="rId5"/>
            <a:stretch>
              <a:fillRect/>
            </a:stretch>
          </a:blipFill>
        </p:spPr>
      </p:sp>
      <p:sp>
        <p:nvSpPr>
          <p:cNvPr id="9" name="TextBox 9"/>
          <p:cNvSpPr txBox="1"/>
          <p:nvPr/>
        </p:nvSpPr>
        <p:spPr>
          <a:xfrm>
            <a:off x="3690980" y="1217220"/>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2NF</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2NF</a:t>
            </a:r>
          </a:p>
        </p:txBody>
      </p:sp>
      <p:sp>
        <p:nvSpPr>
          <p:cNvPr id="9" name="Freeform 9"/>
          <p:cNvSpPr/>
          <p:nvPr/>
        </p:nvSpPr>
        <p:spPr>
          <a:xfrm>
            <a:off x="1028700" y="3893366"/>
            <a:ext cx="16230600" cy="4486880"/>
          </a:xfrm>
          <a:custGeom>
            <a:avLst/>
            <a:gdLst/>
            <a:ahLst/>
            <a:cxnLst/>
            <a:rect l="l" t="t" r="r" b="b"/>
            <a:pathLst>
              <a:path w="16230600" h="4486880">
                <a:moveTo>
                  <a:pt x="0" y="0"/>
                </a:moveTo>
                <a:lnTo>
                  <a:pt x="16230600" y="0"/>
                </a:lnTo>
                <a:lnTo>
                  <a:pt x="16230600" y="4486879"/>
                </a:lnTo>
                <a:lnTo>
                  <a:pt x="0" y="4486879"/>
                </a:lnTo>
                <a:lnTo>
                  <a:pt x="0" y="0"/>
                </a:lnTo>
                <a:close/>
              </a:path>
            </a:pathLst>
          </a:custGeom>
          <a:blipFill>
            <a:blip r:embed="rId5"/>
            <a:stretch>
              <a:fillRect/>
            </a:stretch>
          </a:blipFill>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ATRIBUT DAN TIPE DATA</a:t>
            </a:r>
          </a:p>
        </p:txBody>
      </p:sp>
      <p:sp>
        <p:nvSpPr>
          <p:cNvPr id="4" name="TextBox 4"/>
          <p:cNvSpPr txBox="1"/>
          <p:nvPr/>
        </p:nvSpPr>
        <p:spPr>
          <a:xfrm>
            <a:off x="3624434" y="2915072"/>
            <a:ext cx="3360904"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Produk</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875945" y="3560515"/>
            <a:ext cx="6857882" cy="3892312"/>
          </a:xfrm>
          <a:custGeom>
            <a:avLst/>
            <a:gdLst/>
            <a:ahLst/>
            <a:cxnLst/>
            <a:rect l="l" t="t" r="r" b="b"/>
            <a:pathLst>
              <a:path w="6857882" h="3892312">
                <a:moveTo>
                  <a:pt x="0" y="0"/>
                </a:moveTo>
                <a:lnTo>
                  <a:pt x="6857882" y="0"/>
                </a:lnTo>
                <a:lnTo>
                  <a:pt x="6857882" y="3892312"/>
                </a:lnTo>
                <a:lnTo>
                  <a:pt x="0" y="3892312"/>
                </a:lnTo>
                <a:lnTo>
                  <a:pt x="0" y="0"/>
                </a:lnTo>
                <a:close/>
              </a:path>
            </a:pathLst>
          </a:custGeom>
          <a:blipFill>
            <a:blip r:embed="rId5"/>
            <a:stretch>
              <a:fillRect/>
            </a:stretch>
          </a:blipFill>
        </p:spPr>
      </p:sp>
      <p:sp>
        <p:nvSpPr>
          <p:cNvPr id="8" name="Freeform 8"/>
          <p:cNvSpPr/>
          <p:nvPr/>
        </p:nvSpPr>
        <p:spPr>
          <a:xfrm>
            <a:off x="10023891" y="3494336"/>
            <a:ext cx="5471609" cy="5362176"/>
          </a:xfrm>
          <a:custGeom>
            <a:avLst/>
            <a:gdLst/>
            <a:ahLst/>
            <a:cxnLst/>
            <a:rect l="l" t="t" r="r" b="b"/>
            <a:pathLst>
              <a:path w="5471609" h="5362176">
                <a:moveTo>
                  <a:pt x="0" y="0"/>
                </a:moveTo>
                <a:lnTo>
                  <a:pt x="5471609" y="0"/>
                </a:lnTo>
                <a:lnTo>
                  <a:pt x="5471609" y="5362176"/>
                </a:lnTo>
                <a:lnTo>
                  <a:pt x="0" y="5362176"/>
                </a:lnTo>
                <a:lnTo>
                  <a:pt x="0" y="0"/>
                </a:lnTo>
                <a:close/>
              </a:path>
            </a:pathLst>
          </a:custGeom>
          <a:blipFill>
            <a:blip r:embed="rId6"/>
            <a:stretch>
              <a:fillRect/>
            </a:stretch>
          </a:blipFill>
        </p:spPr>
      </p:sp>
      <p:sp>
        <p:nvSpPr>
          <p:cNvPr id="9" name="TextBox 9"/>
          <p:cNvSpPr txBox="1"/>
          <p:nvPr/>
        </p:nvSpPr>
        <p:spPr>
          <a:xfrm>
            <a:off x="11118818" y="2915072"/>
            <a:ext cx="3360904"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Tagihan</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ATRIBUT DAN TIPE DATA</a:t>
            </a:r>
          </a:p>
        </p:txBody>
      </p:sp>
      <p:sp>
        <p:nvSpPr>
          <p:cNvPr id="4" name="TextBox 4"/>
          <p:cNvSpPr txBox="1"/>
          <p:nvPr/>
        </p:nvSpPr>
        <p:spPr>
          <a:xfrm>
            <a:off x="6672240" y="3064779"/>
            <a:ext cx="4943519"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Pembayaran</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6614426" y="3776382"/>
            <a:ext cx="5059148" cy="5481918"/>
          </a:xfrm>
          <a:custGeom>
            <a:avLst/>
            <a:gdLst/>
            <a:ahLst/>
            <a:cxnLst/>
            <a:rect l="l" t="t" r="r" b="b"/>
            <a:pathLst>
              <a:path w="5059148" h="5481918">
                <a:moveTo>
                  <a:pt x="0" y="0"/>
                </a:moveTo>
                <a:lnTo>
                  <a:pt x="5059148" y="0"/>
                </a:lnTo>
                <a:lnTo>
                  <a:pt x="5059148" y="5481918"/>
                </a:lnTo>
                <a:lnTo>
                  <a:pt x="0" y="5481918"/>
                </a:lnTo>
                <a:lnTo>
                  <a:pt x="0" y="0"/>
                </a:lnTo>
                <a:close/>
              </a:path>
            </a:pathLst>
          </a:custGeom>
          <a:blipFill>
            <a:blip r:embed="rId5"/>
            <a:stretch>
              <a:fillRect/>
            </a:stretch>
          </a:blipFill>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Custom</PresentationFormat>
  <Paragraphs>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Oswald Bold</vt:lpstr>
      <vt:lpstr>Montserrat Classic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318_Basdat-G_4522210072_Firja Rakha Adwittya_PPT TuBes</dc:title>
  <cp:lastModifiedBy>Firja Rakha</cp:lastModifiedBy>
  <cp:revision>2</cp:revision>
  <dcterms:created xsi:type="dcterms:W3CDTF">2006-08-16T00:00:00Z</dcterms:created>
  <dcterms:modified xsi:type="dcterms:W3CDTF">2023-12-15T08:26:00Z</dcterms:modified>
  <dc:identifier>DAF2XjJGQ7c</dc:identifier>
</cp:coreProperties>
</file>