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layfair Display" panose="020B0604020202020204" charset="-52"/>
      <p:regular r:id="rId19"/>
    </p:embeddedFont>
    <p:embeddedFont>
      <p:font typeface="Playfair Display Bold" panose="020B0604020202020204" charset="-52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6664"/>
    <a:srgbClr val="5F8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7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01.06.2021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81200" y="3619500"/>
            <a:ext cx="13888293" cy="3811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9"/>
              </a:lnSpc>
              <a:spcBef>
                <a:spcPct val="0"/>
              </a:spcBef>
            </a:pPr>
            <a:r>
              <a:rPr lang="ru-RU" sz="5400" dirty="0">
                <a:solidFill>
                  <a:schemeClr val="bg1">
                    <a:lumMod val="85000"/>
                  </a:schemeClr>
                </a:solidFill>
                <a:latin typeface="Playfair Display Bold"/>
              </a:rPr>
              <a:t>ДИПЛОМНЫЙ ПРОЕКТ</a:t>
            </a:r>
          </a:p>
          <a:p>
            <a:pPr>
              <a:lnSpc>
                <a:spcPts val="7559"/>
              </a:lnSpc>
              <a:spcBef>
                <a:spcPct val="0"/>
              </a:spcBef>
            </a:pPr>
            <a:endParaRPr lang="en-US" sz="5400" dirty="0">
              <a:solidFill>
                <a:schemeClr val="bg1">
                  <a:lumMod val="85000"/>
                </a:schemeClr>
              </a:solidFill>
              <a:latin typeface="Playfair Display Bold"/>
            </a:endParaRPr>
          </a:p>
          <a:p>
            <a:pPr>
              <a:lnSpc>
                <a:spcPts val="7560"/>
              </a:lnSpc>
              <a:spcBef>
                <a:spcPct val="0"/>
              </a:spcBef>
            </a:pPr>
            <a:r>
              <a:rPr lang="en-US" sz="5400" dirty="0">
                <a:solidFill>
                  <a:schemeClr val="bg1">
                    <a:lumMod val="85000"/>
                  </a:schemeClr>
                </a:solidFill>
                <a:latin typeface="Playfair Display Bold"/>
              </a:rPr>
              <a:t>Н</a:t>
            </a:r>
            <a:r>
              <a:rPr lang="ru-RU" sz="5400" dirty="0">
                <a:solidFill>
                  <a:schemeClr val="bg1">
                    <a:lumMod val="85000"/>
                  </a:schemeClr>
                </a:solidFill>
                <a:latin typeface="Playfair Display Bold"/>
              </a:rPr>
              <a:t>а тему</a:t>
            </a:r>
            <a:r>
              <a:rPr lang="en-US" sz="5400" dirty="0">
                <a:solidFill>
                  <a:schemeClr val="bg1">
                    <a:lumMod val="85000"/>
                  </a:schemeClr>
                </a:solidFill>
                <a:latin typeface="Playfair Display Bold"/>
              </a:rPr>
              <a:t>:</a:t>
            </a:r>
            <a:r>
              <a:rPr lang="ru-RU" sz="5400" dirty="0">
                <a:solidFill>
                  <a:schemeClr val="bg1">
                    <a:lumMod val="85000"/>
                  </a:schemeClr>
                </a:solidFill>
                <a:latin typeface="Playfair Display Bold"/>
              </a:rPr>
              <a:t> «Веб-ориентированное приложение по подбору курса диеты»</a:t>
            </a:r>
            <a:endParaRPr lang="en-US" sz="5400" dirty="0">
              <a:solidFill>
                <a:schemeClr val="bg1">
                  <a:lumMod val="85000"/>
                </a:schemeClr>
              </a:solidFill>
              <a:latin typeface="Playfair Display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-1508546" y="265735"/>
            <a:ext cx="21305092" cy="2306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5"/>
              </a:lnSpc>
              <a:spcBef>
                <a:spcPct val="0"/>
              </a:spcBef>
            </a:pPr>
            <a:r>
              <a:rPr lang="en-US" sz="3289" dirty="0" err="1">
                <a:solidFill>
                  <a:srgbClr val="FFFFFF"/>
                </a:solidFill>
                <a:latin typeface="Playfair Display"/>
              </a:rPr>
              <a:t>Министерство</a:t>
            </a:r>
            <a:r>
              <a:rPr lang="en-US" sz="3289" dirty="0">
                <a:solidFill>
                  <a:srgbClr val="FFFFFF"/>
                </a:solidFill>
                <a:latin typeface="Playfair Display"/>
              </a:rPr>
              <a:t> </a:t>
            </a:r>
            <a:r>
              <a:rPr lang="en-US" sz="3289" dirty="0" err="1">
                <a:solidFill>
                  <a:srgbClr val="FFFFFF"/>
                </a:solidFill>
                <a:latin typeface="Playfair Display"/>
              </a:rPr>
              <a:t>науки</a:t>
            </a:r>
            <a:r>
              <a:rPr lang="en-US" sz="3289" dirty="0">
                <a:solidFill>
                  <a:srgbClr val="FFFFFF"/>
                </a:solidFill>
                <a:latin typeface="Playfair Display"/>
              </a:rPr>
              <a:t> и </a:t>
            </a:r>
            <a:r>
              <a:rPr lang="en-US" sz="3289" dirty="0" err="1">
                <a:solidFill>
                  <a:srgbClr val="FFFFFF"/>
                </a:solidFill>
                <a:latin typeface="Playfair Display"/>
              </a:rPr>
              <a:t>высшего</a:t>
            </a:r>
            <a:r>
              <a:rPr lang="en-US" sz="3289" dirty="0">
                <a:solidFill>
                  <a:srgbClr val="FFFFFF"/>
                </a:solidFill>
                <a:latin typeface="Playfair Display"/>
              </a:rPr>
              <a:t> </a:t>
            </a:r>
            <a:r>
              <a:rPr lang="en-US" sz="3289" dirty="0" err="1">
                <a:solidFill>
                  <a:srgbClr val="FFFFFF"/>
                </a:solidFill>
                <a:latin typeface="Playfair Display"/>
              </a:rPr>
              <a:t>образования</a:t>
            </a:r>
            <a:r>
              <a:rPr lang="en-US" sz="3289" dirty="0">
                <a:solidFill>
                  <a:srgbClr val="FFFFFF"/>
                </a:solidFill>
                <a:latin typeface="Playfair Display"/>
              </a:rPr>
              <a:t> </a:t>
            </a:r>
            <a:r>
              <a:rPr lang="en-US" sz="3289" dirty="0" err="1">
                <a:solidFill>
                  <a:srgbClr val="FFFFFF"/>
                </a:solidFill>
                <a:latin typeface="Playfair Display"/>
              </a:rPr>
              <a:t>Российской</a:t>
            </a:r>
            <a:r>
              <a:rPr lang="en-US" sz="3289" dirty="0">
                <a:solidFill>
                  <a:srgbClr val="FFFFFF"/>
                </a:solidFill>
                <a:latin typeface="Playfair Display"/>
              </a:rPr>
              <a:t> </a:t>
            </a:r>
            <a:r>
              <a:rPr lang="en-US" sz="3289" dirty="0" err="1">
                <a:solidFill>
                  <a:srgbClr val="FFFFFF"/>
                </a:solidFill>
                <a:latin typeface="Playfair Display"/>
              </a:rPr>
              <a:t>Федерации</a:t>
            </a:r>
            <a:endParaRPr lang="en-US" sz="3289" dirty="0">
              <a:solidFill>
                <a:srgbClr val="FFFFFF"/>
              </a:solidFill>
              <a:latin typeface="Playfair Display"/>
            </a:endParaRPr>
          </a:p>
          <a:p>
            <a:pPr algn="ctr">
              <a:lnSpc>
                <a:spcPts val="4605"/>
              </a:lnSpc>
              <a:spcBef>
                <a:spcPct val="0"/>
              </a:spcBef>
            </a:pPr>
            <a:r>
              <a:rPr lang="en-US" sz="3289" dirty="0" err="1">
                <a:solidFill>
                  <a:srgbClr val="FFFFFF"/>
                </a:solidFill>
                <a:latin typeface="Playfair Display"/>
              </a:rPr>
              <a:t>Федеральное</a:t>
            </a:r>
            <a:r>
              <a:rPr lang="en-US" sz="3289" dirty="0">
                <a:solidFill>
                  <a:srgbClr val="FFFFFF"/>
                </a:solidFill>
                <a:latin typeface="Playfair Display"/>
              </a:rPr>
              <a:t> </a:t>
            </a:r>
            <a:r>
              <a:rPr lang="en-US" sz="3289" dirty="0" err="1">
                <a:solidFill>
                  <a:srgbClr val="FFFFFF"/>
                </a:solidFill>
                <a:latin typeface="Playfair Display"/>
              </a:rPr>
              <a:t>государственное</a:t>
            </a:r>
            <a:r>
              <a:rPr lang="en-US" sz="3289" dirty="0">
                <a:solidFill>
                  <a:srgbClr val="FFFFFF"/>
                </a:solidFill>
                <a:latin typeface="Playfair Display"/>
              </a:rPr>
              <a:t> </a:t>
            </a:r>
            <a:r>
              <a:rPr lang="en-US" sz="3289" dirty="0" err="1">
                <a:solidFill>
                  <a:srgbClr val="FFFFFF"/>
                </a:solidFill>
                <a:latin typeface="Playfair Display"/>
              </a:rPr>
              <a:t>бюджетное</a:t>
            </a:r>
            <a:r>
              <a:rPr lang="en-US" sz="3289" dirty="0">
                <a:solidFill>
                  <a:srgbClr val="FFFFFF"/>
                </a:solidFill>
                <a:latin typeface="Playfair Display"/>
              </a:rPr>
              <a:t> </a:t>
            </a:r>
            <a:r>
              <a:rPr lang="en-US" sz="3289" dirty="0" err="1">
                <a:solidFill>
                  <a:srgbClr val="FFFFFF"/>
                </a:solidFill>
                <a:latin typeface="Playfair Display"/>
              </a:rPr>
              <a:t>образовательное</a:t>
            </a:r>
            <a:r>
              <a:rPr lang="en-US" sz="3289" dirty="0">
                <a:solidFill>
                  <a:srgbClr val="FFFFFF"/>
                </a:solidFill>
                <a:latin typeface="Playfair Display"/>
              </a:rPr>
              <a:t> </a:t>
            </a:r>
            <a:r>
              <a:rPr lang="en-US" sz="3289" dirty="0" err="1">
                <a:solidFill>
                  <a:srgbClr val="FFFFFF"/>
                </a:solidFill>
                <a:latin typeface="Playfair Display"/>
              </a:rPr>
              <a:t>учреждение</a:t>
            </a:r>
            <a:r>
              <a:rPr lang="en-US" sz="3289" dirty="0">
                <a:solidFill>
                  <a:srgbClr val="FFFFFF"/>
                </a:solidFill>
                <a:latin typeface="Playfair Display"/>
              </a:rPr>
              <a:t> </a:t>
            </a:r>
            <a:r>
              <a:rPr lang="en-US" sz="3289" dirty="0" err="1">
                <a:solidFill>
                  <a:srgbClr val="FFFFFF"/>
                </a:solidFill>
                <a:latin typeface="Playfair Display"/>
              </a:rPr>
              <a:t>высшего</a:t>
            </a:r>
            <a:endParaRPr lang="en-US" sz="3289" dirty="0">
              <a:solidFill>
                <a:srgbClr val="FFFFFF"/>
              </a:solidFill>
              <a:latin typeface="Playfair Display"/>
            </a:endParaRPr>
          </a:p>
          <a:p>
            <a:pPr algn="ctr">
              <a:lnSpc>
                <a:spcPts val="4605"/>
              </a:lnSpc>
              <a:spcBef>
                <a:spcPct val="0"/>
              </a:spcBef>
            </a:pPr>
            <a:r>
              <a:rPr lang="en-US" sz="3289" dirty="0" err="1">
                <a:solidFill>
                  <a:srgbClr val="FFFFFF"/>
                </a:solidFill>
                <a:latin typeface="Playfair Display"/>
              </a:rPr>
              <a:t>образования</a:t>
            </a:r>
            <a:r>
              <a:rPr lang="en-US" sz="3289" dirty="0">
                <a:solidFill>
                  <a:srgbClr val="FFFFFF"/>
                </a:solidFill>
                <a:latin typeface="Playfair Display"/>
              </a:rPr>
              <a:t> «</a:t>
            </a:r>
            <a:r>
              <a:rPr lang="en-US" sz="3289" dirty="0" err="1">
                <a:solidFill>
                  <a:srgbClr val="FFFFFF"/>
                </a:solidFill>
                <a:latin typeface="Playfair Display"/>
              </a:rPr>
              <a:t>Казанский</a:t>
            </a:r>
            <a:r>
              <a:rPr lang="en-US" sz="3289" dirty="0">
                <a:solidFill>
                  <a:srgbClr val="FFFFFF"/>
                </a:solidFill>
                <a:latin typeface="Playfair Display"/>
              </a:rPr>
              <a:t> </a:t>
            </a:r>
            <a:r>
              <a:rPr lang="en-US" sz="3289" dirty="0" err="1">
                <a:solidFill>
                  <a:srgbClr val="FFFFFF"/>
                </a:solidFill>
                <a:latin typeface="Playfair Display"/>
              </a:rPr>
              <a:t>национальный</a:t>
            </a:r>
            <a:r>
              <a:rPr lang="en-US" sz="3289" dirty="0">
                <a:solidFill>
                  <a:srgbClr val="FFFFFF"/>
                </a:solidFill>
                <a:latin typeface="Playfair Display"/>
              </a:rPr>
              <a:t> </a:t>
            </a:r>
            <a:r>
              <a:rPr lang="en-US" sz="3289" dirty="0" err="1">
                <a:solidFill>
                  <a:srgbClr val="FFFFFF"/>
                </a:solidFill>
                <a:latin typeface="Playfair Display"/>
              </a:rPr>
              <a:t>исследовательский</a:t>
            </a:r>
            <a:r>
              <a:rPr lang="en-US" sz="3289" dirty="0">
                <a:solidFill>
                  <a:srgbClr val="FFFFFF"/>
                </a:solidFill>
                <a:latin typeface="Playfair Display"/>
              </a:rPr>
              <a:t> </a:t>
            </a:r>
            <a:r>
              <a:rPr lang="en-US" sz="3289" dirty="0" err="1">
                <a:solidFill>
                  <a:srgbClr val="FFFFFF"/>
                </a:solidFill>
                <a:latin typeface="Playfair Display"/>
              </a:rPr>
              <a:t>технологический</a:t>
            </a:r>
            <a:endParaRPr lang="en-US" sz="3289" dirty="0">
              <a:solidFill>
                <a:srgbClr val="FFFFFF"/>
              </a:solidFill>
              <a:latin typeface="Playfair Display"/>
            </a:endParaRPr>
          </a:p>
          <a:p>
            <a:pPr algn="ctr">
              <a:lnSpc>
                <a:spcPts val="4605"/>
              </a:lnSpc>
              <a:spcBef>
                <a:spcPct val="0"/>
              </a:spcBef>
            </a:pPr>
            <a:r>
              <a:rPr lang="en-US" sz="3289" dirty="0" err="1">
                <a:solidFill>
                  <a:srgbClr val="FFFFFF"/>
                </a:solidFill>
                <a:latin typeface="Playfair Display"/>
              </a:rPr>
              <a:t>университет</a:t>
            </a:r>
            <a:r>
              <a:rPr lang="en-US" sz="3289" dirty="0">
                <a:solidFill>
                  <a:srgbClr val="FFFFFF"/>
                </a:solidFill>
                <a:latin typeface="Playfair Display"/>
              </a:rPr>
              <a:t>» (ФГБОУ ВО «КНИТУ»)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659675" y="9065709"/>
            <a:ext cx="11207663" cy="832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399" dirty="0">
                <a:solidFill>
                  <a:srgbClr val="FFFFFF"/>
                </a:solidFill>
                <a:latin typeface="Playfair Display Bold"/>
              </a:rPr>
              <a:t>ВЫПОЛНИЛ: СТУДЕНТ ГРУППЫ 4371-21 РАХМАТУЛЛИНА М.Р.</a:t>
            </a:r>
          </a:p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399" dirty="0">
                <a:solidFill>
                  <a:srgbClr val="FFFFFF"/>
                </a:solidFill>
                <a:latin typeface="Playfair Display Bold"/>
              </a:rPr>
              <a:t>ПРОВЕРИЛ:.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9833776"/>
            <a:ext cx="2338088" cy="396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 err="1">
                <a:solidFill>
                  <a:srgbClr val="FFFFFF"/>
                </a:solidFill>
                <a:latin typeface="Playfair Display"/>
              </a:rPr>
              <a:t>Казань</a:t>
            </a:r>
            <a:r>
              <a:rPr lang="en-US" sz="2400" dirty="0">
                <a:solidFill>
                  <a:srgbClr val="FFFFFF"/>
                </a:solidFill>
                <a:latin typeface="Playfair Display"/>
              </a:rPr>
              <a:t>, 2021 г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814693" y="217001"/>
            <a:ext cx="14719147" cy="81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Playfair Display"/>
              </a:rPr>
              <a:t>  Этап III. Разработка программной</a:t>
            </a:r>
            <a:r>
              <a:rPr lang="en-US" sz="4799">
                <a:solidFill>
                  <a:srgbClr val="FFFFFF"/>
                </a:solidFill>
                <a:latin typeface="Playfair Display"/>
              </a:rPr>
              <a:t> части системы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885278" y="9187389"/>
            <a:ext cx="1249322" cy="7088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dirty="0">
                <a:solidFill>
                  <a:srgbClr val="B8B8B8"/>
                </a:solidFill>
                <a:latin typeface="Playfair Display"/>
              </a:rPr>
              <a:t>10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84427" y="1098889"/>
            <a:ext cx="14719147" cy="81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dirty="0" err="1">
                <a:solidFill>
                  <a:schemeClr val="bg1"/>
                </a:solidFill>
                <a:latin typeface="Playfair Display"/>
              </a:rPr>
              <a:t>Разработка</a:t>
            </a:r>
            <a:r>
              <a:rPr lang="en-US" sz="4800" dirty="0">
                <a:solidFill>
                  <a:schemeClr val="bg1"/>
                </a:solidFill>
                <a:latin typeface="Playfair Display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Playfair Display"/>
              </a:rPr>
              <a:t>программного</a:t>
            </a:r>
            <a:r>
              <a:rPr lang="en-US" sz="4800" dirty="0">
                <a:solidFill>
                  <a:schemeClr val="bg1"/>
                </a:solidFill>
                <a:latin typeface="Playfair Display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Playfair Display"/>
              </a:rPr>
              <a:t>кода</a:t>
            </a:r>
            <a:endParaRPr lang="en-US" sz="4800" dirty="0">
              <a:solidFill>
                <a:schemeClr val="bg1"/>
              </a:solidFill>
              <a:latin typeface="Playfair Display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77586" y="6557930"/>
            <a:ext cx="6554481" cy="10794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ru-RU" sz="2400" dirty="0">
                <a:solidFill>
                  <a:schemeClr val="bg1"/>
                </a:solidFill>
                <a:latin typeface="Playfair Display"/>
              </a:rPr>
              <a:t>Методы контроллера для вывода информации об учетной записи</a:t>
            </a:r>
            <a:endParaRPr lang="en-US" sz="2400" dirty="0">
              <a:solidFill>
                <a:schemeClr val="bg1"/>
              </a:solidFill>
              <a:latin typeface="Playfair Displa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997072" y="7857598"/>
            <a:ext cx="6078390" cy="10794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479"/>
              </a:lnSpc>
            </a:pPr>
            <a:r>
              <a:rPr lang="ru-RU" sz="2400" dirty="0">
                <a:solidFill>
                  <a:schemeClr val="bg1"/>
                </a:solidFill>
                <a:latin typeface="Playfair Display"/>
              </a:rPr>
              <a:t>Представление для методов вывода информации об учетной записи</a:t>
            </a:r>
            <a:endParaRPr lang="en-US" sz="2400" dirty="0">
              <a:solidFill>
                <a:schemeClr val="bg1"/>
              </a:solidFill>
              <a:latin typeface="Playfair Display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7F02BA-4B29-4AC5-A683-AC6F7D706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66628"/>
            <a:ext cx="8659999" cy="411719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9A895FE-BC52-4426-B09F-58F2D503B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9403" y="2577941"/>
            <a:ext cx="7676059" cy="52625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814693" y="217001"/>
            <a:ext cx="14719147" cy="81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Playfair Display"/>
              </a:rPr>
              <a:t>  Этап III. Разработка программной</a:t>
            </a:r>
            <a:r>
              <a:rPr lang="en-US" sz="4799">
                <a:solidFill>
                  <a:srgbClr val="FFFFFF"/>
                </a:solidFill>
                <a:latin typeface="Playfair Display"/>
              </a:rPr>
              <a:t> части системы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946649" y="9187389"/>
            <a:ext cx="394701" cy="708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B8B8B8"/>
                </a:solidFill>
                <a:latin typeface="Playfair Display"/>
              </a:rPr>
              <a:t>11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817474" y="3384333"/>
            <a:ext cx="3908352" cy="1079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79"/>
              </a:lnSpc>
            </a:pPr>
            <a:r>
              <a:rPr lang="ru-RU" sz="2400" dirty="0">
                <a:solidFill>
                  <a:schemeClr val="bg1"/>
                </a:solidFill>
                <a:latin typeface="Playfair Display"/>
              </a:rPr>
              <a:t>Метод вывода информации о пациенте </a:t>
            </a:r>
            <a:endParaRPr lang="en-US" sz="2400" dirty="0">
              <a:solidFill>
                <a:schemeClr val="bg1"/>
              </a:solidFill>
              <a:latin typeface="Playfair Display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2FA3D09-7CF3-49A3-ADF2-068020EC2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13104"/>
            <a:ext cx="9498509" cy="6698539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CD5DA3-F515-4A06-AC93-4E2E2599AB18}"/>
              </a:ext>
            </a:extLst>
          </p:cNvPr>
          <p:cNvSpPr/>
          <p:nvPr/>
        </p:nvSpPr>
        <p:spPr>
          <a:xfrm>
            <a:off x="457200" y="8020634"/>
            <a:ext cx="6290505" cy="594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479"/>
              </a:lnSpc>
            </a:pPr>
            <a:r>
              <a:rPr lang="ru-RU" sz="2400" dirty="0">
                <a:solidFill>
                  <a:schemeClr val="bg1"/>
                </a:solidFill>
                <a:latin typeface="Playfair Display"/>
              </a:rPr>
              <a:t>Валидация введенных данных о пациенте</a:t>
            </a:r>
            <a:endParaRPr lang="en-US" sz="2400" dirty="0">
              <a:solidFill>
                <a:schemeClr val="bg1"/>
              </a:solidFill>
              <a:latin typeface="Playfair Display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38AD14F-EBCC-44B7-BA75-B6A83E453B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698"/>
          <a:stretch/>
        </p:blipFill>
        <p:spPr>
          <a:xfrm>
            <a:off x="8686800" y="4686300"/>
            <a:ext cx="9144000" cy="14935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917528" y="9187389"/>
            <a:ext cx="452943" cy="708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B8B8B8"/>
                </a:solidFill>
                <a:latin typeface="Playfair Display"/>
              </a:rPr>
              <a:t>12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1027747"/>
            <a:ext cx="16230600" cy="1738139"/>
            <a:chOff x="0" y="0"/>
            <a:chExt cx="21640800" cy="2317519"/>
          </a:xfrm>
        </p:grpSpPr>
        <p:sp>
          <p:nvSpPr>
            <p:cNvPr id="4" name="TextBox 4"/>
            <p:cNvSpPr txBox="1"/>
            <p:nvPr/>
          </p:nvSpPr>
          <p:spPr>
            <a:xfrm>
              <a:off x="592597" y="0"/>
              <a:ext cx="20455607" cy="16154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600"/>
                </a:lnSpc>
              </a:pPr>
              <a:r>
                <a:rPr lang="en-US" sz="8000" spc="80">
                  <a:solidFill>
                    <a:srgbClr val="FFFFFF"/>
                  </a:solidFill>
                  <a:latin typeface="Playfair Display Bold"/>
                </a:rPr>
                <a:t>ЗАКЛЮЧЕНИЕ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2249785"/>
              <a:ext cx="21640800" cy="67733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3308384" y="3603049"/>
            <a:ext cx="12166076" cy="2256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ru-RU" sz="3200" dirty="0">
                <a:solidFill>
                  <a:schemeClr val="bg1"/>
                </a:solidFill>
                <a:latin typeface="Playfair Display"/>
              </a:rPr>
              <a:t>Пищевой рацион современного человека является тем важнейшим фактором, который напрямую определяет его здоровье, поэтому он должен формироваться на основе принципов рационального питания. </a:t>
            </a:r>
            <a:endParaRPr lang="en-US" sz="3200" dirty="0">
              <a:solidFill>
                <a:schemeClr val="bg1"/>
              </a:solidFill>
              <a:latin typeface="Playfair Display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308384" y="6972300"/>
            <a:ext cx="12124174" cy="1102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ru-RU" sz="3200" dirty="0">
                <a:solidFill>
                  <a:schemeClr val="bg1"/>
                </a:solidFill>
                <a:latin typeface="Playfair Display"/>
              </a:rPr>
              <a:t>Именно поэтому в современном мире такие приложения необходимы и высоко востребованы!</a:t>
            </a:r>
            <a:endParaRPr lang="en-US" sz="3200" dirty="0">
              <a:solidFill>
                <a:schemeClr val="bg1"/>
              </a:solidFill>
              <a:latin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42763" y="847725"/>
            <a:ext cx="10794666" cy="1625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39"/>
              </a:lnSpc>
              <a:spcBef>
                <a:spcPct val="0"/>
              </a:spcBef>
            </a:pPr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Playfair Display Bold"/>
              </a:rPr>
              <a:t> </a:t>
            </a: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 Bold"/>
              </a:rPr>
              <a:t>ЦЕЛЬ ПРОЕКТА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629400" y="3042715"/>
            <a:ext cx="11002879" cy="2350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65"/>
              </a:lnSpc>
            </a:pPr>
            <a:endParaRPr lang="en-US" sz="6761" dirty="0">
              <a:solidFill>
                <a:srgbClr val="808080"/>
              </a:solidFill>
              <a:latin typeface="Playfair Display Bold"/>
            </a:endParaRPr>
          </a:p>
          <a:p>
            <a:pPr algn="ctr">
              <a:lnSpc>
                <a:spcPts val="9465"/>
              </a:lnSpc>
              <a:spcBef>
                <a:spcPct val="0"/>
              </a:spcBef>
            </a:pPr>
            <a:endParaRPr lang="en-US" sz="6761" dirty="0">
              <a:solidFill>
                <a:srgbClr val="808080"/>
              </a:solidFill>
              <a:latin typeface="Playfair Display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563599" y="6134099"/>
            <a:ext cx="2490609" cy="771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26"/>
              </a:lnSpc>
              <a:spcBef>
                <a:spcPct val="0"/>
              </a:spcBef>
            </a:pPr>
            <a:endParaRPr lang="en-US" sz="4732" dirty="0">
              <a:solidFill>
                <a:srgbClr val="808080"/>
              </a:solidFill>
              <a:latin typeface="Playfair Display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016204" y="9187389"/>
            <a:ext cx="255593" cy="708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B8B8B8"/>
                </a:solidFill>
                <a:latin typeface="Playfair Display"/>
              </a:rPr>
              <a:t>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05804" y="3772558"/>
            <a:ext cx="14020799" cy="3982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ru-RU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/>
              </a:rPr>
              <a:t>Разработка и автоматизированной системы «Диета» для подбора индивидуального рациона питания</a:t>
            </a:r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7609" y="489654"/>
            <a:ext cx="17259300" cy="3064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319"/>
              </a:lnSpc>
              <a:spcBef>
                <a:spcPct val="0"/>
              </a:spcBef>
            </a:pPr>
            <a:r>
              <a:rPr lang="en-US" sz="8800">
                <a:solidFill>
                  <a:srgbClr val="FFFFFF"/>
                </a:solidFill>
                <a:latin typeface="Playfair Display Bold"/>
              </a:rPr>
              <a:t>  СФЕРА ПРИМЕНЕНИЯ СИСТЕМЫ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023664" y="9187389"/>
            <a:ext cx="240671" cy="708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B8B8B8"/>
                </a:solidFill>
                <a:latin typeface="Playfair Display"/>
              </a:rPr>
              <a:t>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37738" y="4305300"/>
            <a:ext cx="15971852" cy="398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sz="3199" dirty="0">
                <a:solidFill>
                  <a:srgbClr val="808080"/>
                </a:solidFill>
                <a:latin typeface="Playfair Display"/>
              </a:rPr>
              <a:t> </a:t>
            </a:r>
            <a:r>
              <a:rPr lang="ru-RU" sz="9600" dirty="0">
                <a:solidFill>
                  <a:schemeClr val="bg1">
                    <a:lumMod val="95000"/>
                  </a:schemeClr>
                </a:solidFill>
                <a:latin typeface="Playfair Display"/>
              </a:rPr>
              <a:t>Диетология, </a:t>
            </a:r>
          </a:p>
          <a:p>
            <a:pPr algn="just">
              <a:lnSpc>
                <a:spcPts val="4479"/>
              </a:lnSpc>
            </a:pPr>
            <a:endParaRPr lang="ru-RU" sz="9600" dirty="0">
              <a:solidFill>
                <a:schemeClr val="bg1">
                  <a:lumMod val="95000"/>
                </a:schemeClr>
              </a:solidFill>
              <a:latin typeface="Playfair Display"/>
            </a:endParaRPr>
          </a:p>
          <a:p>
            <a:pPr algn="just">
              <a:lnSpc>
                <a:spcPts val="4479"/>
              </a:lnSpc>
            </a:pPr>
            <a:r>
              <a:rPr lang="ru-RU" sz="3199" dirty="0">
                <a:solidFill>
                  <a:schemeClr val="bg1">
                    <a:lumMod val="95000"/>
                  </a:schemeClr>
                </a:solidFill>
                <a:latin typeface="Playfair Display"/>
              </a:rPr>
              <a:t>цель которой - подбор индивидуального рациона питания, нормализация обмена веществ, оздоровление организма, а также корректировка веса пациента.</a:t>
            </a:r>
          </a:p>
          <a:p>
            <a:pPr algn="just">
              <a:lnSpc>
                <a:spcPts val="4479"/>
              </a:lnSpc>
            </a:pPr>
            <a:endParaRPr lang="ru-RU" sz="3199" dirty="0">
              <a:solidFill>
                <a:schemeClr val="bg1">
                  <a:lumMod val="95000"/>
                </a:schemeClr>
              </a:solidFill>
              <a:latin typeface="Playfair Display"/>
            </a:endParaRPr>
          </a:p>
          <a:p>
            <a:pPr algn="just">
              <a:lnSpc>
                <a:spcPts val="4479"/>
              </a:lnSpc>
            </a:pPr>
            <a:r>
              <a:rPr lang="ru-RU" sz="3199" dirty="0">
                <a:solidFill>
                  <a:schemeClr val="bg1">
                    <a:lumMod val="95000"/>
                  </a:schemeClr>
                </a:solidFill>
                <a:latin typeface="Playfair Display"/>
              </a:rPr>
              <a:t>Правильно построенная система питания в состоянии оказать терапевтическое воздействие, как на пораженный орган, так и на весь организм в целом.</a:t>
            </a:r>
            <a:endParaRPr lang="en-US" sz="3199" dirty="0">
              <a:solidFill>
                <a:schemeClr val="bg1">
                  <a:lumMod val="95000"/>
                </a:schemeClr>
              </a:solidFill>
              <a:latin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05381" y="596601"/>
            <a:ext cx="9953919" cy="3313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3439"/>
              </a:lnSpc>
              <a:spcBef>
                <a:spcPct val="0"/>
              </a:spcBef>
            </a:pPr>
            <a:r>
              <a:rPr lang="en-US" sz="9600">
                <a:solidFill>
                  <a:srgbClr val="FFFFFF"/>
                </a:solidFill>
                <a:latin typeface="Playfair Display Bold"/>
              </a:rPr>
              <a:t> ЗАДАЧИ СИСТЕМЫ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033291" y="9187389"/>
            <a:ext cx="221418" cy="708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B8B8B8"/>
                </a:solidFill>
                <a:latin typeface="Playfair Display"/>
              </a:rPr>
              <a:t>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910134"/>
            <a:ext cx="14421467" cy="3361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19"/>
              </a:lnSpc>
            </a:pP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layfair Display"/>
              </a:rPr>
              <a:t>        </a:t>
            </a:r>
          </a:p>
          <a:p>
            <a:pPr marL="792480" lvl="1" indent="-396240" algn="just">
              <a:lnSpc>
                <a:spcPts val="6719"/>
              </a:lnSpc>
              <a:buFont typeface="Arial"/>
              <a:buChar char="•"/>
            </a:pPr>
            <a:r>
              <a:rPr lang="ru-RU" sz="4800" dirty="0">
                <a:solidFill>
                  <a:schemeClr val="bg1">
                    <a:lumMod val="95000"/>
                  </a:schemeClr>
                </a:solidFill>
                <a:latin typeface="Playfair Display"/>
              </a:rPr>
              <a:t>	подбор индивидуального рациона питания;</a:t>
            </a:r>
          </a:p>
          <a:p>
            <a:pPr marL="792480" lvl="1" indent="-396240" algn="just">
              <a:lnSpc>
                <a:spcPts val="6719"/>
              </a:lnSpc>
              <a:buFont typeface="Arial"/>
              <a:buChar char="•"/>
            </a:pPr>
            <a:r>
              <a:rPr lang="ru-RU" sz="4800" dirty="0">
                <a:solidFill>
                  <a:schemeClr val="bg1">
                    <a:lumMod val="95000"/>
                  </a:schemeClr>
                </a:solidFill>
                <a:latin typeface="Playfair Display"/>
              </a:rPr>
              <a:t>	формирование дневника приемов пищи;</a:t>
            </a:r>
          </a:p>
          <a:p>
            <a:pPr marL="792480" lvl="1" indent="-396240" algn="just">
              <a:lnSpc>
                <a:spcPts val="6719"/>
              </a:lnSpc>
              <a:buFont typeface="Arial"/>
              <a:buChar char="•"/>
            </a:pPr>
            <a:r>
              <a:rPr lang="ru-RU" sz="4800" dirty="0">
                <a:solidFill>
                  <a:schemeClr val="bg1">
                    <a:lumMod val="95000"/>
                  </a:schemeClr>
                </a:solidFill>
                <a:latin typeface="Playfair Display"/>
              </a:rPr>
              <a:t> учет пользователей системы</a:t>
            </a:r>
            <a:endParaRPr lang="en-US" sz="4800" dirty="0">
              <a:solidFill>
                <a:schemeClr val="bg1">
                  <a:lumMod val="95000"/>
                </a:schemeClr>
              </a:solidFill>
              <a:latin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0138" y="4161724"/>
            <a:ext cx="15811500" cy="1963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800"/>
              </a:lnSpc>
              <a:spcBef>
                <a:spcPct val="0"/>
              </a:spcBef>
            </a:pPr>
            <a:r>
              <a:rPr lang="ru-RU" sz="12000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 Bold"/>
              </a:rPr>
              <a:t>РАЗРАБОТКА</a:t>
            </a:r>
            <a:endParaRPr lang="en-US" sz="12000" dirty="0">
              <a:solidFill>
                <a:srgbClr val="FFFFFF"/>
              </a:solidFill>
              <a:latin typeface="Playfair Display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012112" y="9187389"/>
            <a:ext cx="263776" cy="708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B8B8B8"/>
                </a:solidFill>
                <a:latin typeface="Playfair Display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880856" y="3657100"/>
            <a:ext cx="13415812" cy="2488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19"/>
              </a:lnSpc>
            </a:pPr>
            <a:r>
              <a:rPr lang="en-US" sz="4800" dirty="0">
                <a:solidFill>
                  <a:srgbClr val="FFFFFF"/>
                </a:solidFill>
                <a:latin typeface="Playfair Display"/>
              </a:rPr>
              <a:t>  </a:t>
            </a:r>
            <a:r>
              <a:rPr lang="en-US" sz="4800" dirty="0" err="1">
                <a:solidFill>
                  <a:srgbClr val="FFFFFF"/>
                </a:solidFill>
                <a:latin typeface="Playfair Display"/>
              </a:rPr>
              <a:t>Этап</a:t>
            </a:r>
            <a:r>
              <a:rPr lang="en-US" sz="4800" dirty="0">
                <a:solidFill>
                  <a:srgbClr val="FFFFFF"/>
                </a:solidFill>
                <a:latin typeface="Playfair Display"/>
              </a:rPr>
              <a:t> I. </a:t>
            </a:r>
            <a:r>
              <a:rPr lang="en-US" sz="4800" dirty="0" err="1">
                <a:solidFill>
                  <a:srgbClr val="FFFFFF"/>
                </a:solidFill>
                <a:latin typeface="Playfair Display"/>
              </a:rPr>
              <a:t>Разработка</a:t>
            </a:r>
            <a:r>
              <a:rPr lang="en-US" sz="4800" dirty="0">
                <a:solidFill>
                  <a:srgbClr val="FFFFFF"/>
                </a:solidFill>
                <a:latin typeface="Playfair Display"/>
              </a:rPr>
              <a:t> </a:t>
            </a:r>
          </a:p>
          <a:p>
            <a:pPr algn="just">
              <a:lnSpc>
                <a:spcPts val="6719"/>
              </a:lnSpc>
            </a:pPr>
            <a:r>
              <a:rPr lang="ru-RU" sz="4799" dirty="0">
                <a:solidFill>
                  <a:srgbClr val="FFFFFF"/>
                </a:solidFill>
                <a:latin typeface="Playfair Display"/>
              </a:rPr>
              <a:t>д</a:t>
            </a:r>
            <a:r>
              <a:rPr lang="en-US" sz="4799" dirty="0" err="1">
                <a:solidFill>
                  <a:srgbClr val="FFFFFF"/>
                </a:solidFill>
                <a:latin typeface="Playfair Display"/>
              </a:rPr>
              <a:t>иаграммы</a:t>
            </a:r>
            <a:r>
              <a:rPr lang="ru-RU" sz="4799" dirty="0">
                <a:solidFill>
                  <a:srgbClr val="FFFFFF"/>
                </a:solidFill>
                <a:latin typeface="Playfair Display"/>
              </a:rPr>
              <a:t> вариантов</a:t>
            </a:r>
            <a:endParaRPr lang="en-US" sz="4799" dirty="0">
              <a:solidFill>
                <a:srgbClr val="FFFFFF"/>
              </a:solidFill>
              <a:latin typeface="Playfair Display"/>
            </a:endParaRPr>
          </a:p>
          <a:p>
            <a:pPr algn="just">
              <a:lnSpc>
                <a:spcPts val="6719"/>
              </a:lnSpc>
            </a:pPr>
            <a:r>
              <a:rPr lang="en-US" sz="4800" dirty="0" err="1">
                <a:solidFill>
                  <a:srgbClr val="FFFFFF"/>
                </a:solidFill>
                <a:latin typeface="Playfair Display"/>
              </a:rPr>
              <a:t>использования</a:t>
            </a:r>
            <a:r>
              <a:rPr lang="en-US" sz="4800" dirty="0">
                <a:solidFill>
                  <a:srgbClr val="FFFFFF"/>
                </a:solidFill>
                <a:latin typeface="Playfair Display"/>
              </a:rPr>
              <a:t>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006095" y="9187389"/>
            <a:ext cx="275809" cy="708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B8B8B8"/>
                </a:solidFill>
                <a:latin typeface="Playfair Display"/>
              </a:rPr>
              <a:t>6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12058C-A447-47C6-B6A7-21D9C974E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7990795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67000"/>
          </a:blip>
          <a:srcRect/>
          <a:stretch>
            <a:fillRect/>
          </a:stretch>
        </p:blipFill>
        <p:spPr>
          <a:xfrm>
            <a:off x="1028700" y="4889375"/>
            <a:ext cx="6326910" cy="97539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9035698" y="9187389"/>
            <a:ext cx="216604" cy="708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B8B8B8"/>
                </a:solidFill>
                <a:latin typeface="Playfair Display"/>
              </a:rPr>
              <a:t>7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1310571"/>
            <a:ext cx="6107827" cy="1650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19"/>
              </a:lnSpc>
            </a:pP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Playfair Display"/>
              </a:rPr>
              <a:t>  </a:t>
            </a:r>
            <a:r>
              <a:rPr 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layfair Display"/>
              </a:rPr>
              <a:t>Этап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Playfair Display"/>
              </a:rPr>
              <a:t> II. </a:t>
            </a:r>
            <a:r>
              <a:rPr 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layfair Display"/>
              </a:rPr>
              <a:t>Разработка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Playfair Display"/>
              </a:rPr>
              <a:t> </a:t>
            </a:r>
          </a:p>
          <a:p>
            <a:pPr algn="just">
              <a:lnSpc>
                <a:spcPts val="6719"/>
              </a:lnSpc>
            </a:pPr>
            <a:r>
              <a:rPr 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layfair Display"/>
              </a:rPr>
              <a:t>базы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Playfair Display"/>
              </a:rPr>
              <a:t> </a:t>
            </a:r>
            <a:r>
              <a:rPr 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layfair Display"/>
              </a:rPr>
              <a:t>данных</a:t>
            </a: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  <a:latin typeface="Playfair Display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8A46E0-6F78-4979-9B6C-FB6FCD01E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4520"/>
            <a:ext cx="5837006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8983362" y="9435894"/>
            <a:ext cx="277735" cy="708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dirty="0">
                <a:solidFill>
                  <a:srgbClr val="B8B8B8"/>
                </a:solidFill>
                <a:latin typeface="Playfair Display"/>
              </a:rPr>
              <a:t>8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79994" y="217001"/>
            <a:ext cx="14090753" cy="81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/>
              </a:rPr>
              <a:t>  </a:t>
            </a:r>
            <a:r>
              <a:rPr 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fair Display"/>
              </a:rPr>
              <a:t>Этап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/>
              </a:rPr>
              <a:t> III. </a:t>
            </a:r>
            <a:r>
              <a:rPr 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fair Display"/>
              </a:rPr>
              <a:t>Разработка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/>
              </a:rPr>
              <a:t> </a:t>
            </a:r>
            <a:r>
              <a:rPr lang="en-US" sz="4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fair Display"/>
              </a:rPr>
              <a:t>макетов</a:t>
            </a:r>
            <a:r>
              <a:rPr lang="en-US" sz="4799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/>
              </a:rPr>
              <a:t> </a:t>
            </a:r>
            <a:r>
              <a:rPr lang="en-US" sz="4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layfair Display"/>
              </a:rPr>
              <a:t>системы</a:t>
            </a:r>
            <a:endParaRPr lang="en-US" sz="4799" dirty="0">
              <a:solidFill>
                <a:schemeClr val="tx1">
                  <a:lumMod val="65000"/>
                  <a:lumOff val="35000"/>
                </a:schemeClr>
              </a:solidFill>
              <a:latin typeface="Playfair Display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F1F9848-0AFB-4A85-8978-442693706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57300"/>
            <a:ext cx="8346441" cy="40386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A771E7-B45C-469B-80B0-56C980E38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9443" y="1257300"/>
            <a:ext cx="8451640" cy="40386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69753B1-7383-4E8D-A139-8403181D3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56" y="5520193"/>
            <a:ext cx="8289571" cy="403860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250A978-C9BA-4E3A-9F21-11279C830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5771" y="5520193"/>
            <a:ext cx="8435312" cy="40458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832179"/>
            <a:ext cx="14719147" cy="1642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ru-RU" sz="4800" dirty="0">
                <a:solidFill>
                  <a:schemeClr val="bg1"/>
                </a:solidFill>
                <a:latin typeface="Playfair Display"/>
              </a:rPr>
              <a:t>Для разработки веб-приложения используются технологии:</a:t>
            </a:r>
            <a:endParaRPr lang="en-US" sz="4800" dirty="0">
              <a:solidFill>
                <a:schemeClr val="bg1"/>
              </a:solidFill>
              <a:latin typeface="Playfair Display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1" y="3899281"/>
            <a:ext cx="9791700" cy="4220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endParaRPr dirty="0"/>
          </a:p>
          <a:p>
            <a:pPr marL="792479" lvl="1" indent="-396240">
              <a:lnSpc>
                <a:spcPts val="6719"/>
              </a:lnSpc>
              <a:buFont typeface="Arial"/>
              <a:buChar char="•"/>
            </a:pPr>
            <a:r>
              <a:rPr lang="en-US" sz="4800" dirty="0" err="1">
                <a:solidFill>
                  <a:schemeClr val="bg1"/>
                </a:solidFill>
                <a:latin typeface="Playfair Display"/>
              </a:rPr>
              <a:t>Npgsql</a:t>
            </a:r>
            <a:endParaRPr lang="en-US" sz="4800" dirty="0">
              <a:solidFill>
                <a:schemeClr val="bg1"/>
              </a:solidFill>
              <a:latin typeface="Playfair Display"/>
            </a:endParaRPr>
          </a:p>
          <a:p>
            <a:pPr marL="792479" lvl="1" indent="-396240">
              <a:lnSpc>
                <a:spcPts val="6719"/>
              </a:lnSpc>
              <a:buFont typeface="Arial"/>
              <a:buChar char="•"/>
            </a:pPr>
            <a:r>
              <a:rPr lang="ru-RU" sz="4800" dirty="0">
                <a:solidFill>
                  <a:schemeClr val="bg1"/>
                </a:solidFill>
                <a:latin typeface="Playfair Display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Playfair Display"/>
              </a:rPr>
              <a:t>ASP.Net</a:t>
            </a:r>
            <a:r>
              <a:rPr lang="en-US" sz="4800" dirty="0">
                <a:solidFill>
                  <a:schemeClr val="bg1"/>
                </a:solidFill>
                <a:latin typeface="Playfair Display"/>
              </a:rPr>
              <a:t> Core MVC</a:t>
            </a:r>
          </a:p>
          <a:p>
            <a:pPr marL="792479" lvl="1" indent="-396240">
              <a:lnSpc>
                <a:spcPts val="6719"/>
              </a:lnSpc>
              <a:buFont typeface="Arial"/>
              <a:buChar char="•"/>
            </a:pPr>
            <a:r>
              <a:rPr lang="en-US" sz="4800" dirty="0">
                <a:solidFill>
                  <a:schemeClr val="bg1"/>
                </a:solidFill>
                <a:latin typeface="Playfair Display"/>
              </a:rPr>
              <a:t> Entity Framework</a:t>
            </a:r>
          </a:p>
          <a:p>
            <a:pPr marL="792479" lvl="1" indent="-396240">
              <a:lnSpc>
                <a:spcPts val="6719"/>
              </a:lnSpc>
              <a:buFont typeface="Arial"/>
              <a:buChar char="•"/>
            </a:pPr>
            <a:r>
              <a:rPr lang="en-US" sz="4800" dirty="0">
                <a:solidFill>
                  <a:schemeClr val="bg1"/>
                </a:solidFill>
                <a:latin typeface="Playfair Display"/>
              </a:rPr>
              <a:t>Bootstrap</a:t>
            </a:r>
            <a:endParaRPr lang="en-US" sz="4799" dirty="0">
              <a:solidFill>
                <a:schemeClr val="bg1"/>
              </a:solidFill>
              <a:latin typeface="Playfair Display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14693" y="217001"/>
            <a:ext cx="14719147" cy="81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Playfair Display"/>
              </a:rPr>
              <a:t>  Этап III. Разработка программной</a:t>
            </a:r>
            <a:r>
              <a:rPr lang="en-US" sz="4799">
                <a:solidFill>
                  <a:srgbClr val="FFFFFF"/>
                </a:solidFill>
                <a:latin typeface="Playfair Display"/>
              </a:rPr>
              <a:t> части системы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008261" y="9187389"/>
            <a:ext cx="271477" cy="708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dirty="0">
                <a:solidFill>
                  <a:srgbClr val="B8B8B8"/>
                </a:solidFill>
                <a:latin typeface="Playfair Display"/>
              </a:rPr>
              <a:t>9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5BBA1B-C405-4891-80E7-C4C8A9354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315" b="8965"/>
          <a:stretch/>
        </p:blipFill>
        <p:spPr>
          <a:xfrm>
            <a:off x="11175847" y="3022514"/>
            <a:ext cx="4572000" cy="59739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320</Words>
  <Application>Microsoft Office PowerPoint</Application>
  <PresentationFormat>Произвольный</PresentationFormat>
  <Paragraphs>78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Playfair Display Bold</vt:lpstr>
      <vt:lpstr>Arial</vt:lpstr>
      <vt:lpstr>Playfair Display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and White New Fashion Collection Presentation</dc:title>
  <cp:lastModifiedBy>D I N A</cp:lastModifiedBy>
  <cp:revision>11</cp:revision>
  <dcterms:created xsi:type="dcterms:W3CDTF">2006-08-16T00:00:00Z</dcterms:created>
  <dcterms:modified xsi:type="dcterms:W3CDTF">2021-05-31T21:54:07Z</dcterms:modified>
  <dc:identifier>DADuuhMojL0</dc:identifier>
</cp:coreProperties>
</file>