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14"/>
    <p:sldId id="257" r:id="rId15"/>
    <p:sldId id="258" r:id="rId19"/>
    <p:sldId id="259" r:id="rId21"/>
    <p:sldId id="260" r:id="rId23"/>
    <p:sldId id="261" r:id="rId25"/>
    <p:sldId id="262" r:id="rId27"/>
    <p:sldId id="263" r:id="rId29"/>
    <p:sldId id="264" r:id="rId31"/>
    <p:sldId id="265" r:id="rId33"/>
    <p:sldId id="266" r:id="rId35"/>
    <p:sldId id="267" r:id="rId37"/>
  </p:sldIdLst>
  <p:sldSz cx="18288000" cy="10287000"/>
  <p:notesSz cx="6858000" cy="9144000"/>
  <p:embeddedFontLst>
    <p:embeddedFont>
      <p:font typeface="Playfair Display" charset="1" panose="00000500000000000000"/>
      <p:regular r:id="rId6"/>
    </p:embeddedFont>
    <p:embeddedFont>
      <p:font typeface="Playfair Display Bold" charset="1" panose="00000800000000000000"/>
      <p:regular r:id="rId7"/>
    </p:embeddedFont>
    <p:embeddedFont>
      <p:font typeface="Playfair Display Italics" charset="1" panose="00000500000000000000"/>
      <p:regular r:id="rId8"/>
    </p:embeddedFont>
    <p:embeddedFont>
      <p:font typeface="Playfair Display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slides/slide4.xml" Type="http://schemas.openxmlformats.org/officeDocument/2006/relationships/slide"/><Relationship Id="rId22" Target="notesSlides/notesSlide3.xml" Type="http://schemas.openxmlformats.org/officeDocument/2006/relationships/notesSlide"/><Relationship Id="rId23" Target="slides/slide5.xml" Type="http://schemas.openxmlformats.org/officeDocument/2006/relationships/slide"/><Relationship Id="rId24" Target="notesSlides/notesSlide4.xml" Type="http://schemas.openxmlformats.org/officeDocument/2006/relationships/notesSlide"/><Relationship Id="rId25" Target="slides/slide6.xml" Type="http://schemas.openxmlformats.org/officeDocument/2006/relationships/slide"/><Relationship Id="rId26" Target="notesSlides/notesSlide5.xml" Type="http://schemas.openxmlformats.org/officeDocument/2006/relationships/notesSlide"/><Relationship Id="rId27" Target="slides/slide7.xml" Type="http://schemas.openxmlformats.org/officeDocument/2006/relationships/slide"/><Relationship Id="rId28" Target="notesSlides/notesSlide6.xml" Type="http://schemas.openxmlformats.org/officeDocument/2006/relationships/notes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slides/slide9.xml" Type="http://schemas.openxmlformats.org/officeDocument/2006/relationships/slide"/><Relationship Id="rId32" Target="notesSlides/notesSlide8.xml" Type="http://schemas.openxmlformats.org/officeDocument/2006/relationships/notesSlide"/><Relationship Id="rId33" Target="slides/slide10.xml" Type="http://schemas.openxmlformats.org/officeDocument/2006/relationships/slide"/><Relationship Id="rId34" Target="notesSlides/notesSlide9.xml" Type="http://schemas.openxmlformats.org/officeDocument/2006/relationships/notesSlide"/><Relationship Id="rId35" Target="slides/slide11.xml" Type="http://schemas.openxmlformats.org/officeDocument/2006/relationships/slide"/><Relationship Id="rId36" Target="notesSlides/notesSlide10.xml" Type="http://schemas.openxmlformats.org/officeDocument/2006/relationships/notesSlide"/><Relationship Id="rId37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9854" y="2985779"/>
            <a:ext cx="13888293" cy="562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808080"/>
                </a:solidFill>
                <a:latin typeface="Playfair Display Bold"/>
              </a:rPr>
              <a:t>КУРСОВОЙ ПРОЕКТ </a:t>
            </a:r>
          </a:p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808080"/>
                </a:solidFill>
                <a:latin typeface="Playfair Display Bold"/>
              </a:rPr>
              <a:t>ПО ДИСЦИПЛИНЕ : </a:t>
            </a:r>
          </a:p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808080"/>
                </a:solidFill>
                <a:latin typeface="Playfair Display Bold"/>
              </a:rPr>
              <a:t>ВИЗУАЛЬНОЕ ПРОГРАММИРОВАНИЕ</a:t>
            </a:r>
          </a:p>
          <a:p>
            <a:pPr>
              <a:lnSpc>
                <a:spcPts val="7560"/>
              </a:lnSpc>
              <a:spcBef>
                <a:spcPct val="0"/>
              </a:spcBef>
            </a:pPr>
            <a:r>
              <a:rPr lang="en-US" sz="5400">
                <a:solidFill>
                  <a:srgbClr val="808080"/>
                </a:solidFill>
                <a:latin typeface="Playfair Display Bold"/>
              </a:rPr>
              <a:t>НА ТЕМУ: РАЗРАБОТКА ПРОТОТИПА ИНФОРМАЦИОННОЙ СИСТЕМЫ </a:t>
            </a:r>
          </a:p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808080"/>
                </a:solidFill>
                <a:latin typeface="Playfair Display Bold"/>
              </a:rPr>
              <a:t>"УЧЕТ ЗАКАЗОВ РЕСТОРАНА" 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508546" y="265735"/>
            <a:ext cx="21305092" cy="230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>
                <a:solidFill>
                  <a:srgbClr val="FFFFFF"/>
                </a:solidFill>
                <a:latin typeface="Playfair Display"/>
              </a:rPr>
              <a:t>Министерство науки и высшего образования Российской Федерации</a:t>
            </a:r>
          </a:p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>
                <a:solidFill>
                  <a:srgbClr val="FFFFFF"/>
                </a:solidFill>
                <a:latin typeface="Playfair Display"/>
              </a:rPr>
              <a:t>Федеральное государственное бюджетное образовательное учреждение высшего</a:t>
            </a:r>
          </a:p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>
                <a:solidFill>
                  <a:srgbClr val="FFFFFF"/>
                </a:solidFill>
                <a:latin typeface="Playfair Display"/>
              </a:rPr>
              <a:t>образования «Казанский национальный исследовательский технологический</a:t>
            </a:r>
          </a:p>
          <a:p>
            <a:pPr algn="ctr">
              <a:lnSpc>
                <a:spcPts val="4605"/>
              </a:lnSpc>
              <a:spcBef>
                <a:spcPct val="0"/>
              </a:spcBef>
            </a:pPr>
            <a:r>
              <a:rPr lang="en-US" sz="3289">
                <a:solidFill>
                  <a:srgbClr val="FFFFFF"/>
                </a:solidFill>
                <a:latin typeface="Playfair Display"/>
              </a:rPr>
              <a:t>университет» (ФГБОУ ВО «КНИТУ»)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59675" y="9065709"/>
            <a:ext cx="11207663" cy="81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layfair Display Bold"/>
              </a:rPr>
              <a:t>ВЫПОЛНИЛ: СТУДЕНТ ГРУППЫ 4371-21 РАХМАТУЛЛИНА М.Р.</a:t>
            </a:r>
          </a:p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Playfair Display Bold"/>
              </a:rPr>
              <a:t>ПРОВЕРИЛ: ДОЦЕНТ КАФЕДРЫ ИСУИР МАНГУШЕВА А.Р.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833776"/>
            <a:ext cx="2338088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layfair Display"/>
              </a:rPr>
              <a:t>Казань, 2020 г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63977" y="2585518"/>
            <a:ext cx="6709148" cy="54511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282867" y="2624431"/>
            <a:ext cx="8387523" cy="54122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14693" y="217001"/>
            <a:ext cx="14719147" cy="81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программной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 части системы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85278" y="9187389"/>
            <a:ext cx="517443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4427" y="1098889"/>
            <a:ext cx="14719147" cy="81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Разработка программного кода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901037" y="7979550"/>
            <a:ext cx="14719147" cy="54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Обработчик кнопки входа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99410" y="7979550"/>
            <a:ext cx="14719147" cy="54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Конструктор  сущности "Сотрудник"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92042" y="1295814"/>
            <a:ext cx="5950191" cy="534884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92042" y="7161904"/>
            <a:ext cx="10703387" cy="174959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814693" y="217001"/>
            <a:ext cx="14719147" cy="81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программной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 части системы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6649" y="9187389"/>
            <a:ext cx="394701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98405" y="4562374"/>
            <a:ext cx="5395883" cy="110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Инициализация формы со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списком сотрудников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94288" y="7455574"/>
            <a:ext cx="3908352" cy="110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Метод вывода 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всех сотрудников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17528" y="9187389"/>
            <a:ext cx="452943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12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7747"/>
            <a:ext cx="16230600" cy="1738139"/>
            <a:chOff x="0" y="0"/>
            <a:chExt cx="21640800" cy="231751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592597" y="0"/>
              <a:ext cx="20455607" cy="1615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80">
                  <a:solidFill>
                    <a:srgbClr val="FFFFFF"/>
                  </a:solidFill>
                  <a:latin typeface="Playfair Display Bold"/>
                </a:rPr>
                <a:t>ЗАКЛЮЧЕНИЕ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2249785"/>
              <a:ext cx="21640800" cy="67733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60962" y="3152979"/>
            <a:ext cx="1216607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808080"/>
                </a:solidFill>
                <a:latin typeface="Playfair Display"/>
              </a:rPr>
              <a:t>В данном курсовом проекте была разработана система для учета заказов  для некоторого ресторана, которая позволяет автоматизировать оформления заказов, а также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808080"/>
                </a:solidFill>
                <a:latin typeface="Playfair Display"/>
              </a:rPr>
              <a:t>безошибочного рассчитывать итоговую сумму заказов с учетом скидки.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60962" y="6205366"/>
            <a:ext cx="12124174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808080"/>
                </a:solidFill>
                <a:latin typeface="Playfair Display"/>
              </a:rPr>
              <a:t>Системы автоматизации ресторанного бизнеса в будущем станут еще более функциональными, а число использующих их заведений обязательно будет расти. Ведь в данных системах реализована и функциональность для решения разного рода задач для этой сферы бизнеса.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2763" y="847725"/>
            <a:ext cx="10794666" cy="162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FFFFFF"/>
                </a:solidFill>
                <a:latin typeface="Playfair Display Bold"/>
              </a:rPr>
              <a:t> ЦЕЛЬ ПРОЕКТА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34550" y="3327240"/>
            <a:ext cx="11002879" cy="235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5"/>
              </a:lnSpc>
            </a:pPr>
            <a:r>
              <a:rPr lang="en-US" sz="6761">
                <a:solidFill>
                  <a:srgbClr val="808080"/>
                </a:solidFill>
                <a:latin typeface="Playfair Display Bold"/>
              </a:rPr>
              <a:t>АВТОМАТИЗАЦИЯ</a:t>
            </a:r>
          </a:p>
          <a:p>
            <a:pPr algn="ctr">
              <a:lnSpc>
                <a:spcPts val="9465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90375" y="4821227"/>
            <a:ext cx="13963834" cy="164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6"/>
              </a:lnSpc>
            </a:pPr>
            <a:r>
              <a:rPr lang="en-US" sz="4732">
                <a:solidFill>
                  <a:srgbClr val="808080"/>
                </a:solidFill>
                <a:latin typeface="Playfair Display Bold"/>
              </a:rPr>
              <a:t>ПОВЫШЕНИЕ КАЧЕСТВА ОБСЛУЖИВАНИЯ</a:t>
            </a:r>
          </a:p>
          <a:p>
            <a:pPr algn="ctr">
              <a:lnSpc>
                <a:spcPts val="662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474302" y="6346002"/>
            <a:ext cx="8680393" cy="104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9"/>
              </a:lnSpc>
              <a:spcBef>
                <a:spcPct val="0"/>
              </a:spcBef>
            </a:pPr>
            <a:r>
              <a:rPr lang="en-US" sz="6085">
                <a:solidFill>
                  <a:srgbClr val="808080"/>
                </a:solidFill>
                <a:latin typeface="Playfair Display Bold"/>
              </a:rPr>
              <a:t>КОНТРОЛЬ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16204" y="9187389"/>
            <a:ext cx="255593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0375" y="4328182"/>
            <a:ext cx="14107250" cy="41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  <a:spcBef>
                <a:spcPct val="0"/>
              </a:spcBef>
            </a:pPr>
            <a:r>
              <a:rPr lang="en-US" sz="2366">
                <a:solidFill>
                  <a:srgbClr val="FFFFFF"/>
                </a:solidFill>
                <a:latin typeface="Playfair Display"/>
              </a:rPr>
              <a:t>Создание такой системы, которая позволила бы </a:t>
            </a:r>
            <a:r>
              <a:rPr lang="en-US" sz="2366">
                <a:solidFill>
                  <a:srgbClr val="FFFFFF"/>
                </a:solidFill>
                <a:latin typeface="Playfair Display"/>
              </a:rPr>
              <a:t>добиться автоматизации в сфере обслуживания.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569" y="5643484"/>
            <a:ext cx="15098863" cy="83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  <a:spcBef>
                <a:spcPct val="0"/>
              </a:spcBef>
            </a:pPr>
            <a:r>
              <a:rPr lang="en-US" sz="2366">
                <a:solidFill>
                  <a:srgbClr val="FFFFFF"/>
                </a:solidFill>
                <a:latin typeface="Playfair Display"/>
              </a:rPr>
              <a:t>Разработанная система позволит сократить</a:t>
            </a:r>
            <a:r>
              <a:rPr lang="en-US" sz="2366">
                <a:solidFill>
                  <a:srgbClr val="FFFFFF"/>
                </a:solidFill>
                <a:latin typeface="Playfair Display"/>
              </a:rPr>
              <a:t> время на обслуживание клиентов и не допускать неточностей.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569" y="7331985"/>
            <a:ext cx="15098863" cy="83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  <a:spcBef>
                <a:spcPct val="0"/>
              </a:spcBef>
            </a:pPr>
            <a:r>
              <a:rPr lang="en-US" sz="2366">
                <a:solidFill>
                  <a:srgbClr val="FFFFFF"/>
                </a:solidFill>
                <a:latin typeface="Playfair Display"/>
              </a:rPr>
              <a:t>Данная система позволит контролировать со</a:t>
            </a:r>
            <a:r>
              <a:rPr lang="en-US" sz="2366">
                <a:solidFill>
                  <a:srgbClr val="FFFFFF"/>
                </a:solidFill>
                <a:latin typeface="Playfair Display"/>
              </a:rPr>
              <a:t>трудников и снизить вероятности обмана </a:t>
            </a:r>
          </a:p>
          <a:p>
            <a:pPr algn="ctr">
              <a:lnSpc>
                <a:spcPts val="3313"/>
              </a:lnSpc>
              <a:spcBef>
                <a:spcPct val="0"/>
              </a:spcBef>
            </a:pPr>
            <a:r>
              <a:rPr lang="en-US" sz="2366">
                <a:solidFill>
                  <a:srgbClr val="FFFFFF"/>
                </a:solidFill>
                <a:latin typeface="Playfair Display"/>
              </a:rPr>
              <a:t>с их стороны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609" y="489654"/>
            <a:ext cx="17259300" cy="306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19"/>
              </a:lnSpc>
              <a:spcBef>
                <a:spcPct val="0"/>
              </a:spcBef>
            </a:pPr>
            <a:r>
              <a:rPr lang="en-US" sz="8800">
                <a:solidFill>
                  <a:srgbClr val="FFFFFF"/>
                </a:solidFill>
                <a:latin typeface="Playfair Display Bold"/>
              </a:rPr>
              <a:t>  СФЕРА ПРИМЕНЕНИЯ СИСТЕМЫ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23664" y="9187389"/>
            <a:ext cx="240671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64040"/>
            <a:ext cx="15971852" cy="731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           Некий ресторан, в котором необходимо </a:t>
            </a: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автоматизировать </a:t>
            </a:r>
            <a:r>
              <a:rPr lang="en-US" sz="3199">
                <a:solidFill>
                  <a:srgbClr val="808080"/>
                </a:solidFill>
                <a:latin typeface="Playfair Display"/>
              </a:rPr>
              <a:t>оформление и расчёт заказов.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    Рассмотренный ресторан предоставляет клиентам блюда определенных разделов: холодные закуски, супы, горячие блюда, гарниры, салаты, десерты, напитки.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   В каждом заказе может быть указано несколько наименований блюд разного количества. 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808080"/>
                </a:solidFill>
                <a:latin typeface="Playfair Display"/>
              </a:rPr>
              <a:t>   </a:t>
            </a:r>
            <a:r>
              <a:rPr lang="en-US" sz="3199">
                <a:solidFill>
                  <a:srgbClr val="808080"/>
                </a:solidFill>
                <a:latin typeface="Playfair Display"/>
              </a:rPr>
              <a:t>Руководству ресторана необходимо автоматизировать оформление заказов, подсчет итоговой суммы каждого заказа, в котором автоматически делается скидка в “счастливые часы” 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5381" y="596601"/>
            <a:ext cx="9953919" cy="3313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FFFFFF"/>
                </a:solidFill>
                <a:latin typeface="Playfair Display Bold"/>
              </a:rPr>
              <a:t> ЗАДАЧИ СИСТЕМЫ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33291" y="9187389"/>
            <a:ext cx="221418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36904"/>
            <a:ext cx="14421467" cy="4165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        </a:t>
            </a:r>
          </a:p>
          <a:p>
            <a:pPr algn="just"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оформление заказов </a:t>
            </a:r>
          </a:p>
          <a:p>
            <a:pPr algn="just"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подсчет итоговой суммы заказа     </a:t>
            </a:r>
          </a:p>
          <a:p>
            <a:pPr algn="just"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предоставление скидки в определенные часы</a:t>
            </a:r>
          </a:p>
          <a:p>
            <a:pPr algn="just"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учет по сотрудникам, блюдам и скидкам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04360"/>
            <a:ext cx="14150293" cy="20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Playfair Display Bold"/>
              </a:rPr>
              <a:t>РАЗРАБОТКА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12112" y="9187389"/>
            <a:ext cx="263776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45397" y="81821"/>
            <a:ext cx="8826399" cy="957229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880856" y="3657100"/>
            <a:ext cx="13415812" cy="248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I. Разработка </a:t>
            </a:r>
          </a:p>
          <a:p>
            <a:pPr algn="just">
              <a:lnSpc>
                <a:spcPts val="6719"/>
              </a:lnSpc>
            </a:pPr>
            <a:r>
              <a:rPr lang="en-US" sz="4799">
                <a:solidFill>
                  <a:srgbClr val="FFFFFF"/>
                </a:solidFill>
                <a:latin typeface="Playfair Display"/>
              </a:rPr>
              <a:t>диаграммы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использования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06095" y="9187389"/>
            <a:ext cx="275809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402092" y="242069"/>
            <a:ext cx="9686895" cy="978250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7000"/>
          </a:blip>
          <a:srcRect l="0" t="0" r="0" b="0"/>
          <a:stretch>
            <a:fillRect/>
          </a:stretch>
        </p:blipFill>
        <p:spPr>
          <a:xfrm flipH="false" flipV="false" rot="0">
            <a:off x="1028700" y="4889375"/>
            <a:ext cx="6326910" cy="97539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035698" y="9187389"/>
            <a:ext cx="216604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10571"/>
            <a:ext cx="6107827" cy="165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II. Разработка 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базы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99252" y="1571618"/>
            <a:ext cx="13489496" cy="7691971"/>
            <a:chOff x="0" y="0"/>
            <a:chExt cx="4129905" cy="235495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129905" cy="2354952"/>
            </a:xfrm>
            <a:custGeom>
              <a:avLst/>
              <a:gdLst/>
              <a:ahLst/>
              <a:cxnLst/>
              <a:rect r="r" b="b" t="t" l="l"/>
              <a:pathLst>
                <a:path h="2354952" w="4129905">
                  <a:moveTo>
                    <a:pt x="0" y="0"/>
                  </a:moveTo>
                  <a:lnTo>
                    <a:pt x="4129905" y="0"/>
                  </a:lnTo>
                  <a:lnTo>
                    <a:pt x="4129905" y="2354952"/>
                  </a:lnTo>
                  <a:lnTo>
                    <a:pt x="0" y="23549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3124"/>
          <a:stretch>
            <a:fillRect/>
          </a:stretch>
        </p:blipFill>
        <p:spPr>
          <a:xfrm flipH="false" flipV="false" rot="0">
            <a:off x="3168278" y="1850371"/>
            <a:ext cx="5867121" cy="355473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5779"/>
          <a:stretch>
            <a:fillRect/>
          </a:stretch>
        </p:blipFill>
        <p:spPr>
          <a:xfrm flipH="false" flipV="false" rot="0">
            <a:off x="9174267" y="5580521"/>
            <a:ext cx="5865075" cy="344009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994" t="0" r="994" b="0"/>
          <a:stretch>
            <a:fillRect/>
          </a:stretch>
        </p:blipFill>
        <p:spPr>
          <a:xfrm flipH="false" flipV="false" rot="0">
            <a:off x="9174267" y="1907690"/>
            <a:ext cx="5865075" cy="350991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1077" b="1077"/>
          <a:stretch>
            <a:fillRect/>
          </a:stretch>
        </p:blipFill>
        <p:spPr>
          <a:xfrm flipH="false" flipV="false" rot="0">
            <a:off x="3138012" y="5580521"/>
            <a:ext cx="5867121" cy="345530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9005133" y="9187389"/>
            <a:ext cx="277735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9994" y="217001"/>
            <a:ext cx="14090753" cy="81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макетов системы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32179"/>
            <a:ext cx="14719147" cy="81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Средства для разработки программной части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27073"/>
            <a:ext cx="14719147" cy="248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</a:p>
          <a:p>
            <a:pPr marL="792479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808080"/>
                </a:solidFill>
                <a:latin typeface="Playfair Display"/>
              </a:rPr>
              <a:t>Npgsql</a:t>
            </a:r>
          </a:p>
          <a:p>
            <a:pPr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808080"/>
                </a:solidFill>
                <a:latin typeface="Playfair Display"/>
              </a:rPr>
              <a:t>EntityFramework6.Npgsql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25434" y="2190404"/>
            <a:ext cx="14719147" cy="248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</a:p>
          <a:p>
            <a:pPr marL="792479" indent="-396240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808080"/>
                </a:solidFill>
                <a:latin typeface="Playfair Display"/>
              </a:rPr>
              <a:t>МОДЕЛЬ ADO.NET</a:t>
            </a:r>
          </a:p>
          <a:p>
            <a:pPr>
              <a:lnSpc>
                <a:spcPts val="6719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161171" y="4022323"/>
            <a:ext cx="3712016" cy="492907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14693" y="217001"/>
            <a:ext cx="14719147" cy="81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Playfair Display"/>
              </a:rPr>
              <a:t>  Этап III. Разработка программной</a:t>
            </a:r>
            <a:r>
              <a:rPr lang="en-US" sz="4799">
                <a:solidFill>
                  <a:srgbClr val="FFFFFF"/>
                </a:solidFill>
                <a:latin typeface="Playfair Display"/>
              </a:rPr>
              <a:t> части системы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08261" y="9187389"/>
            <a:ext cx="271477" cy="70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B8B8B8"/>
                </a:solidFill>
                <a:latin typeface="Playfair Display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DADuuhMojL0</dc:identifier>
  <dcterms:modified xsi:type="dcterms:W3CDTF">2011-08-01T06:04:30Z</dcterms:modified>
  <cp:revision>1</cp:revision>
  <dc:title>Cream and White New Fashion Collection Presentation</dc:title>
</cp:coreProperties>
</file>