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Lst>
  <p:notesMasterIdLst>
    <p:notesMasterId r:id="rId26"/>
  </p:notesMasterIdLst>
  <p:sldIdLst>
    <p:sldId id="290" r:id="rId12"/>
    <p:sldId id="274" r:id="rId13"/>
    <p:sldId id="277" r:id="rId14"/>
    <p:sldId id="258" r:id="rId15"/>
    <p:sldId id="293" r:id="rId16"/>
    <p:sldId id="291" r:id="rId17"/>
    <p:sldId id="288" r:id="rId18"/>
    <p:sldId id="286" r:id="rId19"/>
    <p:sldId id="294" r:id="rId20"/>
    <p:sldId id="295" r:id="rId21"/>
    <p:sldId id="296" r:id="rId22"/>
    <p:sldId id="287" r:id="rId23"/>
    <p:sldId id="292"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46"/>
    <p:restoredTop sz="94632"/>
  </p:normalViewPr>
  <p:slideViewPr>
    <p:cSldViewPr snapToGrid="0" snapToObjects="1">
      <p:cViewPr varScale="1">
        <p:scale>
          <a:sx n="114" d="100"/>
          <a:sy n="114" d="100"/>
        </p:scale>
        <p:origin x="9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Top 10 categories based on review numbers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total_review_count</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Nail Salons, Beauty &amp; Spas</c:v>
                </c:pt>
                <c:pt idx="1">
                  <c:v>Pizza, Restaurants</c:v>
                </c:pt>
                <c:pt idx="2">
                  <c:v>Restaurants, Pizza</c:v>
                </c:pt>
                <c:pt idx="3">
                  <c:v>Beauty &amp; Spas, Nail Salons</c:v>
                </c:pt>
                <c:pt idx="4">
                  <c:v>Food, Coffee &amp; Tea</c:v>
                </c:pt>
                <c:pt idx="5">
                  <c:v>Mexican, Restaurants</c:v>
                </c:pt>
                <c:pt idx="6">
                  <c:v>Coffee &amp; Tea, Food</c:v>
                </c:pt>
                <c:pt idx="7">
                  <c:v>Restaurants, Mexican</c:v>
                </c:pt>
                <c:pt idx="8">
                  <c:v>Hair Salons, Beauty &amp; Spas</c:v>
                </c:pt>
                <c:pt idx="9">
                  <c:v>Restaurants, Chinese</c:v>
                </c:pt>
              </c:strCache>
            </c:strRef>
          </c:cat>
          <c:val>
            <c:numRef>
              <c:f>Sheet1!$B$2:$B$11</c:f>
              <c:numCache>
                <c:formatCode>General</c:formatCode>
                <c:ptCount val="10"/>
                <c:pt idx="0">
                  <c:v>1055</c:v>
                </c:pt>
                <c:pt idx="1">
                  <c:v>1045</c:v>
                </c:pt>
                <c:pt idx="2">
                  <c:v>1028</c:v>
                </c:pt>
                <c:pt idx="3">
                  <c:v>1017</c:v>
                </c:pt>
                <c:pt idx="4">
                  <c:v>980</c:v>
                </c:pt>
                <c:pt idx="5">
                  <c:v>928</c:v>
                </c:pt>
                <c:pt idx="6">
                  <c:v>913</c:v>
                </c:pt>
                <c:pt idx="7">
                  <c:v>877</c:v>
                </c:pt>
                <c:pt idx="8">
                  <c:v>857</c:v>
                </c:pt>
                <c:pt idx="9">
                  <c:v>846</c:v>
                </c:pt>
              </c:numCache>
            </c:numRef>
          </c:val>
          <c:extLst>
            <c:ext xmlns:c16="http://schemas.microsoft.com/office/drawing/2014/chart" uri="{C3380CC4-5D6E-409C-BE32-E72D297353CC}">
              <c16:uniqueId val="{00000000-8F9E-4B3B-BD76-B6C9CF4768B4}"/>
            </c:ext>
          </c:extLst>
        </c:ser>
        <c:dLbls>
          <c:dLblPos val="outEnd"/>
          <c:showLegendKey val="0"/>
          <c:showVal val="1"/>
          <c:showCatName val="0"/>
          <c:showSerName val="0"/>
          <c:showPercent val="0"/>
          <c:showBubbleSize val="0"/>
        </c:dLbls>
        <c:gapWidth val="444"/>
        <c:overlap val="-90"/>
        <c:axId val="1718128959"/>
        <c:axId val="1718125215"/>
      </c:barChart>
      <c:catAx>
        <c:axId val="1718128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718125215"/>
        <c:crosses val="autoZero"/>
        <c:auto val="1"/>
        <c:lblAlgn val="ctr"/>
        <c:lblOffset val="100"/>
        <c:noMultiLvlLbl val="0"/>
      </c:catAx>
      <c:valAx>
        <c:axId val="1718125215"/>
        <c:scaling>
          <c:orientation val="minMax"/>
        </c:scaling>
        <c:delete val="1"/>
        <c:axPos val="l"/>
        <c:numFmt formatCode="General" sourceLinked="1"/>
        <c:majorTickMark val="none"/>
        <c:minorTickMark val="none"/>
        <c:tickLblPos val="nextTo"/>
        <c:crossAx val="1718128959"/>
        <c:crosses val="autoZero"/>
        <c:crossBetween val="between"/>
      </c:valAx>
      <c:spPr>
        <a:solidFill>
          <a:schemeClr val="bg1"/>
        </a:solid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baseline="0" dirty="0"/>
              <a:t>Restaurants in Phoenix City with 3 and above rating</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stars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Sheet1!$A$2:$B$5</c:f>
              <c:multiLvlStrCache>
                <c:ptCount val="4"/>
                <c:lvl>
                  <c:pt idx="0">
                    <c:v>Chipotle Mexican Grill</c:v>
                  </c:pt>
                  <c:pt idx="1">
                    <c:v>Taco Bell</c:v>
                  </c:pt>
                  <c:pt idx="2">
                    <c:v>Subway Restaurants</c:v>
                  </c:pt>
                  <c:pt idx="3">
                    <c:v>Subway Restaurants</c:v>
                  </c:pt>
                </c:lvl>
                <c:lvl>
                  <c:pt idx="0">
                    <c:v>Chipotle</c:v>
                  </c:pt>
                  <c:pt idx="1">
                    <c:v>Taco Bell</c:v>
                  </c:pt>
                  <c:pt idx="2">
                    <c:v>Subway</c:v>
                  </c:pt>
                </c:lvl>
              </c:multiLvlStrCache>
            </c:multiLvlStrRef>
          </c:cat>
          <c:val>
            <c:numRef>
              <c:f>Sheet1!$C$2:$C$5</c:f>
              <c:numCache>
                <c:formatCode>General</c:formatCode>
                <c:ptCount val="4"/>
                <c:pt idx="0">
                  <c:v>3</c:v>
                </c:pt>
                <c:pt idx="1">
                  <c:v>3</c:v>
                </c:pt>
                <c:pt idx="2">
                  <c:v>3</c:v>
                </c:pt>
                <c:pt idx="3">
                  <c:v>3.5</c:v>
                </c:pt>
              </c:numCache>
            </c:numRef>
          </c:val>
          <c:extLst>
            <c:ext xmlns:c16="http://schemas.microsoft.com/office/drawing/2014/chart" uri="{C3380CC4-5D6E-409C-BE32-E72D297353CC}">
              <c16:uniqueId val="{00000000-A709-49CD-84DB-22F86CE3BA0F}"/>
            </c:ext>
          </c:extLst>
        </c:ser>
        <c:ser>
          <c:idx val="1"/>
          <c:order val="1"/>
          <c:tx>
            <c:strRef>
              <c:f>Sheet1!$D$1</c:f>
              <c:strCache>
                <c:ptCount val="1"/>
                <c:pt idx="0">
                  <c:v>review_count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Sheet1!$A$2:$B$5</c:f>
              <c:multiLvlStrCache>
                <c:ptCount val="4"/>
                <c:lvl>
                  <c:pt idx="0">
                    <c:v>Chipotle Mexican Grill</c:v>
                  </c:pt>
                  <c:pt idx="1">
                    <c:v>Taco Bell</c:v>
                  </c:pt>
                  <c:pt idx="2">
                    <c:v>Subway Restaurants</c:v>
                  </c:pt>
                  <c:pt idx="3">
                    <c:v>Subway Restaurants</c:v>
                  </c:pt>
                </c:lvl>
                <c:lvl>
                  <c:pt idx="0">
                    <c:v>Chipotle</c:v>
                  </c:pt>
                  <c:pt idx="1">
                    <c:v>Taco Bell</c:v>
                  </c:pt>
                  <c:pt idx="2">
                    <c:v>Subway</c:v>
                  </c:pt>
                </c:lvl>
              </c:multiLvlStrCache>
            </c:multiLvlStrRef>
          </c:cat>
          <c:val>
            <c:numRef>
              <c:f>Sheet1!$D$2:$D$5</c:f>
              <c:numCache>
                <c:formatCode>General</c:formatCode>
                <c:ptCount val="4"/>
                <c:pt idx="0">
                  <c:v>12</c:v>
                </c:pt>
                <c:pt idx="1">
                  <c:v>10</c:v>
                </c:pt>
                <c:pt idx="2">
                  <c:v>18</c:v>
                </c:pt>
                <c:pt idx="3">
                  <c:v>11</c:v>
                </c:pt>
              </c:numCache>
            </c:numRef>
          </c:val>
          <c:extLst>
            <c:ext xmlns:c16="http://schemas.microsoft.com/office/drawing/2014/chart" uri="{C3380CC4-5D6E-409C-BE32-E72D297353CC}">
              <c16:uniqueId val="{00000001-A709-49CD-84DB-22F86CE3BA0F}"/>
            </c:ext>
          </c:extLst>
        </c:ser>
        <c:dLbls>
          <c:dLblPos val="outEnd"/>
          <c:showLegendKey val="0"/>
          <c:showVal val="1"/>
          <c:showCatName val="0"/>
          <c:showSerName val="0"/>
          <c:showPercent val="0"/>
          <c:showBubbleSize val="0"/>
        </c:dLbls>
        <c:gapWidth val="444"/>
        <c:overlap val="-90"/>
        <c:axId val="1778843231"/>
        <c:axId val="1778854879"/>
      </c:barChart>
      <c:catAx>
        <c:axId val="17788432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778854879"/>
        <c:crosses val="autoZero"/>
        <c:auto val="1"/>
        <c:lblAlgn val="ctr"/>
        <c:lblOffset val="100"/>
        <c:noMultiLvlLbl val="0"/>
      </c:catAx>
      <c:valAx>
        <c:axId val="1778854879"/>
        <c:scaling>
          <c:orientation val="minMax"/>
        </c:scaling>
        <c:delete val="1"/>
        <c:axPos val="l"/>
        <c:numFmt formatCode="General" sourceLinked="1"/>
        <c:majorTickMark val="none"/>
        <c:minorTickMark val="none"/>
        <c:tickLblPos val="nextTo"/>
        <c:crossAx val="1778843231"/>
        <c:crosses val="autoZero"/>
        <c:crossBetween val="between"/>
      </c:valAx>
      <c:spPr>
        <a:solidFill>
          <a:schemeClr val="bg1"/>
        </a:solid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_rels/data2.xml.rels><?xml version="1.0" encoding="UTF-8" standalone="yes"?>
<Relationships xmlns="http://schemas.openxmlformats.org/package/2006/relationships"><Relationship Id="rId1" Type="http://schemas.openxmlformats.org/officeDocument/2006/relationships/image" Target="../media/image7.jpeg"/></Relationships>
</file>

<file path=ppt/diagrams/_rels/data3.xml.rels><?xml version="1.0" encoding="UTF-8" standalone="yes"?>
<Relationships xmlns="http://schemas.openxmlformats.org/package/2006/relationships"><Relationship Id="rId1" Type="http://schemas.openxmlformats.org/officeDocument/2006/relationships/image" Target="../media/image8.jpg"/></Relationships>
</file>

<file path=ppt/diagrams/_rels/data4.xml.rels><?xml version="1.0" encoding="UTF-8" standalone="yes"?>
<Relationships xmlns="http://schemas.openxmlformats.org/package/2006/relationships"><Relationship Id="rId1" Type="http://schemas.openxmlformats.org/officeDocument/2006/relationships/image" Target="../media/image9.jpg"/></Relationships>
</file>

<file path=ppt/diagrams/_rels/data5.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Relationships>
</file>

<file path=ppt/diagrams/_rels/drawing2.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8.jpg"/></Relationships>
</file>

<file path=ppt/diagrams/_rels/drawing4.xml.rels><?xml version="1.0" encoding="UTF-8" standalone="yes"?>
<Relationships xmlns="http://schemas.openxmlformats.org/package/2006/relationships"><Relationship Id="rId1" Type="http://schemas.openxmlformats.org/officeDocument/2006/relationships/image" Target="../media/image9.jpg"/></Relationships>
</file>

<file path=ppt/diagrams/_rels/drawing5.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2DFD72-A104-43FA-BAAB-95AD847DAB58}" type="doc">
      <dgm:prSet loTypeId="urn:microsoft.com/office/officeart/2008/layout/BendingPictureCaptionList" loCatId="picture" qsTypeId="urn:microsoft.com/office/officeart/2005/8/quickstyle/simple1" qsCatId="simple" csTypeId="urn:microsoft.com/office/officeart/2005/8/colors/accent1_2" csCatId="accent1" phldr="1"/>
      <dgm:spPr/>
    </dgm:pt>
    <dgm:pt modelId="{95B021AA-7146-4652-9765-A36E14E16304}">
      <dgm:prSet phldrT="[Text]"/>
      <dgm:spPr/>
      <dgm:t>
        <a:bodyPr/>
        <a:lstStyle/>
        <a:p>
          <a:r>
            <a:rPr lang="en-IN" dirty="0">
              <a:solidFill>
                <a:schemeClr val="bg1"/>
              </a:solidFill>
            </a:rPr>
            <a:t>Sai Viswa</a:t>
          </a:r>
        </a:p>
      </dgm:t>
    </dgm:pt>
    <dgm:pt modelId="{3A71D607-8DF1-4DFB-859B-B82B8D040587}" type="parTrans" cxnId="{9D3973F6-4583-462C-B5C4-F681C22E2EA3}">
      <dgm:prSet/>
      <dgm:spPr/>
      <dgm:t>
        <a:bodyPr/>
        <a:lstStyle/>
        <a:p>
          <a:endParaRPr lang="en-IN"/>
        </a:p>
      </dgm:t>
    </dgm:pt>
    <dgm:pt modelId="{B4EE219C-93B7-4A81-985D-CBE6FA4B3317}" type="sibTrans" cxnId="{9D3973F6-4583-462C-B5C4-F681C22E2EA3}">
      <dgm:prSet/>
      <dgm:spPr/>
      <dgm:t>
        <a:bodyPr/>
        <a:lstStyle/>
        <a:p>
          <a:endParaRPr lang="en-IN"/>
        </a:p>
      </dgm:t>
    </dgm:pt>
    <dgm:pt modelId="{24E66C00-FAB5-41C1-A703-1B01586A8717}" type="pres">
      <dgm:prSet presAssocID="{C32DFD72-A104-43FA-BAAB-95AD847DAB58}" presName="Name0" presStyleCnt="0">
        <dgm:presLayoutVars>
          <dgm:dir/>
          <dgm:resizeHandles val="exact"/>
        </dgm:presLayoutVars>
      </dgm:prSet>
      <dgm:spPr/>
    </dgm:pt>
    <dgm:pt modelId="{6DEAD4B6-19D5-41E6-96F3-6751DBC195A5}" type="pres">
      <dgm:prSet presAssocID="{95B021AA-7146-4652-9765-A36E14E16304}" presName="composite" presStyleCnt="0"/>
      <dgm:spPr/>
    </dgm:pt>
    <dgm:pt modelId="{60CD1AC7-D377-4AB0-93AB-BCB12924243C}" type="pres">
      <dgm:prSet presAssocID="{95B021AA-7146-4652-9765-A36E14E16304}" presName="rect1" presStyleLbl="bgImgPlace1" presStyleIdx="0" presStyleCnt="1" custScaleX="92259" custScaleY="104609" custLinFactNeighborX="1996" custLinFactNeighborY="-19"/>
      <dgm:spPr>
        <a:blipFill>
          <a:blip xmlns:r="http://schemas.openxmlformats.org/officeDocument/2006/relationships" r:embed="rId1"/>
          <a:srcRect/>
          <a:stretch>
            <a:fillRect t="-19000" b="-19000"/>
          </a:stretch>
        </a:blipFill>
      </dgm:spPr>
    </dgm:pt>
    <dgm:pt modelId="{9F67D7C4-6F0D-4042-A4E4-1AFB6C06E70D}" type="pres">
      <dgm:prSet presAssocID="{95B021AA-7146-4652-9765-A36E14E16304}" presName="wedgeRectCallout1" presStyleLbl="node1" presStyleIdx="0" presStyleCnt="1" custLinFactNeighborX="3746" custLinFactNeighborY="56">
        <dgm:presLayoutVars>
          <dgm:bulletEnabled val="1"/>
        </dgm:presLayoutVars>
      </dgm:prSet>
      <dgm:spPr/>
    </dgm:pt>
  </dgm:ptLst>
  <dgm:cxnLst>
    <dgm:cxn modelId="{40CE3727-BF44-469E-86A5-F10B51FF6502}" type="presOf" srcId="{C32DFD72-A104-43FA-BAAB-95AD847DAB58}" destId="{24E66C00-FAB5-41C1-A703-1B01586A8717}" srcOrd="0" destOrd="0" presId="urn:microsoft.com/office/officeart/2008/layout/BendingPictureCaptionList"/>
    <dgm:cxn modelId="{420D1CA6-5C89-4A7C-9125-8DE00C1F3BD0}" type="presOf" srcId="{95B021AA-7146-4652-9765-A36E14E16304}" destId="{9F67D7C4-6F0D-4042-A4E4-1AFB6C06E70D}" srcOrd="0" destOrd="0" presId="urn:microsoft.com/office/officeart/2008/layout/BendingPictureCaptionList"/>
    <dgm:cxn modelId="{9D3973F6-4583-462C-B5C4-F681C22E2EA3}" srcId="{C32DFD72-A104-43FA-BAAB-95AD847DAB58}" destId="{95B021AA-7146-4652-9765-A36E14E16304}" srcOrd="0" destOrd="0" parTransId="{3A71D607-8DF1-4DFB-859B-B82B8D040587}" sibTransId="{B4EE219C-93B7-4A81-985D-CBE6FA4B3317}"/>
    <dgm:cxn modelId="{881A5A64-26D2-49E2-BFC0-EDF661D198AA}" type="presParOf" srcId="{24E66C00-FAB5-41C1-A703-1B01586A8717}" destId="{6DEAD4B6-19D5-41E6-96F3-6751DBC195A5}" srcOrd="0" destOrd="0" presId="urn:microsoft.com/office/officeart/2008/layout/BendingPictureCaptionList"/>
    <dgm:cxn modelId="{561B24A2-6A78-48F4-A245-B4FE08D057B9}" type="presParOf" srcId="{6DEAD4B6-19D5-41E6-96F3-6751DBC195A5}" destId="{60CD1AC7-D377-4AB0-93AB-BCB12924243C}" srcOrd="0" destOrd="0" presId="urn:microsoft.com/office/officeart/2008/layout/BendingPictureCaptionList"/>
    <dgm:cxn modelId="{ECD182F7-5CE6-439E-9FE5-FEE06B9EDB84}" type="presParOf" srcId="{6DEAD4B6-19D5-41E6-96F3-6751DBC195A5}" destId="{9F67D7C4-6F0D-4042-A4E4-1AFB6C06E70D}"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E84371-B4C5-49F0-90EB-855B693D4404}" type="doc">
      <dgm:prSet loTypeId="urn:microsoft.com/office/officeart/2008/layout/BendingPictureCaptionList" loCatId="picture" qsTypeId="urn:microsoft.com/office/officeart/2005/8/quickstyle/simple1" qsCatId="simple" csTypeId="urn:microsoft.com/office/officeart/2005/8/colors/accent1_2" csCatId="accent1" phldr="1"/>
      <dgm:spPr/>
    </dgm:pt>
    <dgm:pt modelId="{5198C9B1-4B3E-4AD7-ADF5-4FA3973BDEC8}">
      <dgm:prSet phldrT="[Text]"/>
      <dgm:spPr/>
      <dgm:t>
        <a:bodyPr/>
        <a:lstStyle/>
        <a:p>
          <a:r>
            <a:rPr lang="en-IN" dirty="0" err="1">
              <a:solidFill>
                <a:schemeClr val="bg1"/>
              </a:solidFill>
            </a:rPr>
            <a:t>Pratyush</a:t>
          </a:r>
          <a:r>
            <a:rPr lang="en-IN" dirty="0" err="1"/>
            <a:t>a</a:t>
          </a:r>
          <a:endParaRPr lang="en-IN" dirty="0"/>
        </a:p>
      </dgm:t>
    </dgm:pt>
    <dgm:pt modelId="{0E84CDA6-9234-4D70-AF48-0AC2EE7765F3}" type="parTrans" cxnId="{89D6FD7C-25A6-4151-9857-A64A7C432C21}">
      <dgm:prSet/>
      <dgm:spPr/>
      <dgm:t>
        <a:bodyPr/>
        <a:lstStyle/>
        <a:p>
          <a:endParaRPr lang="en-IN"/>
        </a:p>
      </dgm:t>
    </dgm:pt>
    <dgm:pt modelId="{DA864AF4-3180-4EFE-92C5-48938DBDA45D}" type="sibTrans" cxnId="{89D6FD7C-25A6-4151-9857-A64A7C432C21}">
      <dgm:prSet/>
      <dgm:spPr/>
      <dgm:t>
        <a:bodyPr/>
        <a:lstStyle/>
        <a:p>
          <a:endParaRPr lang="en-IN"/>
        </a:p>
      </dgm:t>
    </dgm:pt>
    <dgm:pt modelId="{F44CEC58-B8D7-4775-B1C8-B52F424ECB6A}" type="pres">
      <dgm:prSet presAssocID="{A2E84371-B4C5-49F0-90EB-855B693D4404}" presName="Name0" presStyleCnt="0">
        <dgm:presLayoutVars>
          <dgm:dir/>
          <dgm:resizeHandles val="exact"/>
        </dgm:presLayoutVars>
      </dgm:prSet>
      <dgm:spPr/>
    </dgm:pt>
    <dgm:pt modelId="{C21510E9-EF75-4B8F-BC30-51178FB29872}" type="pres">
      <dgm:prSet presAssocID="{5198C9B1-4B3E-4AD7-ADF5-4FA3973BDEC8}" presName="composite" presStyleCnt="0"/>
      <dgm:spPr/>
    </dgm:pt>
    <dgm:pt modelId="{2FC3C51F-BA84-490D-8E07-0910CE703D79}" type="pres">
      <dgm:prSet presAssocID="{5198C9B1-4B3E-4AD7-ADF5-4FA3973BDEC8}" presName="rect1" presStyleLbl="bgImgPlace1" presStyleIdx="0" presStyleCnt="1"/>
      <dgm:spPr>
        <a:blipFill>
          <a:blip xmlns:r="http://schemas.openxmlformats.org/officeDocument/2006/relationships" r:embed="rId1"/>
          <a:srcRect/>
          <a:stretch>
            <a:fillRect t="-7000" b="-7000"/>
          </a:stretch>
        </a:blipFill>
      </dgm:spPr>
    </dgm:pt>
    <dgm:pt modelId="{C57FC23A-B51F-41A5-B236-30CA8453123E}" type="pres">
      <dgm:prSet presAssocID="{5198C9B1-4B3E-4AD7-ADF5-4FA3973BDEC8}" presName="wedgeRectCallout1" presStyleLbl="node1" presStyleIdx="0" presStyleCnt="1" custLinFactNeighborX="4099" custLinFactNeighborY="1654">
        <dgm:presLayoutVars>
          <dgm:bulletEnabled val="1"/>
        </dgm:presLayoutVars>
      </dgm:prSet>
      <dgm:spPr/>
    </dgm:pt>
  </dgm:ptLst>
  <dgm:cxnLst>
    <dgm:cxn modelId="{E4239418-24D7-420D-B468-45047E3AFC8B}" type="presOf" srcId="{A2E84371-B4C5-49F0-90EB-855B693D4404}" destId="{F44CEC58-B8D7-4775-B1C8-B52F424ECB6A}" srcOrd="0" destOrd="0" presId="urn:microsoft.com/office/officeart/2008/layout/BendingPictureCaptionList"/>
    <dgm:cxn modelId="{92E6BF79-8460-4947-B204-CF166CE68320}" type="presOf" srcId="{5198C9B1-4B3E-4AD7-ADF5-4FA3973BDEC8}" destId="{C57FC23A-B51F-41A5-B236-30CA8453123E}" srcOrd="0" destOrd="0" presId="urn:microsoft.com/office/officeart/2008/layout/BendingPictureCaptionList"/>
    <dgm:cxn modelId="{89D6FD7C-25A6-4151-9857-A64A7C432C21}" srcId="{A2E84371-B4C5-49F0-90EB-855B693D4404}" destId="{5198C9B1-4B3E-4AD7-ADF5-4FA3973BDEC8}" srcOrd="0" destOrd="0" parTransId="{0E84CDA6-9234-4D70-AF48-0AC2EE7765F3}" sibTransId="{DA864AF4-3180-4EFE-92C5-48938DBDA45D}"/>
    <dgm:cxn modelId="{97DCB290-21BD-4E44-9652-7F38B4BC03E0}" type="presParOf" srcId="{F44CEC58-B8D7-4775-B1C8-B52F424ECB6A}" destId="{C21510E9-EF75-4B8F-BC30-51178FB29872}" srcOrd="0" destOrd="0" presId="urn:microsoft.com/office/officeart/2008/layout/BendingPictureCaptionList"/>
    <dgm:cxn modelId="{78B83D22-74A8-46FE-9621-54A000116E4F}" type="presParOf" srcId="{C21510E9-EF75-4B8F-BC30-51178FB29872}" destId="{2FC3C51F-BA84-490D-8E07-0910CE703D79}" srcOrd="0" destOrd="0" presId="urn:microsoft.com/office/officeart/2008/layout/BendingPictureCaptionList"/>
    <dgm:cxn modelId="{7D81F26D-3192-4226-A435-C9A2CAA7A5F2}" type="presParOf" srcId="{C21510E9-EF75-4B8F-BC30-51178FB29872}" destId="{C57FC23A-B51F-41A5-B236-30CA8453123E}"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147516-0FC3-43F2-BC0D-307593067F1B}" type="doc">
      <dgm:prSet loTypeId="urn:microsoft.com/office/officeart/2008/layout/BendingPictureCaptionList" loCatId="picture" qsTypeId="urn:microsoft.com/office/officeart/2005/8/quickstyle/simple1" qsCatId="simple" csTypeId="urn:microsoft.com/office/officeart/2005/8/colors/accent1_2" csCatId="accent1" phldr="1"/>
      <dgm:spPr/>
    </dgm:pt>
    <dgm:pt modelId="{0BC1758F-A047-4A1E-936D-922F347F6C0C}">
      <dgm:prSet phldrT="[Text]"/>
      <dgm:spPr/>
      <dgm:t>
        <a:bodyPr/>
        <a:lstStyle/>
        <a:p>
          <a:r>
            <a:rPr lang="en-IN" dirty="0"/>
            <a:t>Radhakrishnan</a:t>
          </a:r>
        </a:p>
      </dgm:t>
    </dgm:pt>
    <dgm:pt modelId="{15D557A5-A8EE-476A-95D8-8293F9CD78C0}" type="parTrans" cxnId="{619C69D8-79F3-4A0B-B67A-F04D6613AF6F}">
      <dgm:prSet/>
      <dgm:spPr/>
      <dgm:t>
        <a:bodyPr/>
        <a:lstStyle/>
        <a:p>
          <a:endParaRPr lang="en-IN"/>
        </a:p>
      </dgm:t>
    </dgm:pt>
    <dgm:pt modelId="{7E04DC9D-5DC1-49CD-8629-CF445FF7DC77}" type="sibTrans" cxnId="{619C69D8-79F3-4A0B-B67A-F04D6613AF6F}">
      <dgm:prSet/>
      <dgm:spPr/>
      <dgm:t>
        <a:bodyPr/>
        <a:lstStyle/>
        <a:p>
          <a:endParaRPr lang="en-IN"/>
        </a:p>
      </dgm:t>
    </dgm:pt>
    <dgm:pt modelId="{65959B02-AC13-4892-95CF-FF4EFC77D84E}" type="pres">
      <dgm:prSet presAssocID="{95147516-0FC3-43F2-BC0D-307593067F1B}" presName="Name0" presStyleCnt="0">
        <dgm:presLayoutVars>
          <dgm:dir/>
          <dgm:resizeHandles val="exact"/>
        </dgm:presLayoutVars>
      </dgm:prSet>
      <dgm:spPr/>
    </dgm:pt>
    <dgm:pt modelId="{176CFDF9-1156-4999-A174-5A9A7CCC4C75}" type="pres">
      <dgm:prSet presAssocID="{0BC1758F-A047-4A1E-936D-922F347F6C0C}" presName="composite" presStyleCnt="0"/>
      <dgm:spPr/>
    </dgm:pt>
    <dgm:pt modelId="{92FC3B56-584D-49A9-9356-837E39F627E5}" type="pres">
      <dgm:prSet presAssocID="{0BC1758F-A047-4A1E-936D-922F347F6C0C}" presName="rect1" presStyleLbl="bgImgPlace1" presStyleIdx="0" presStyleCnt="1" custScaleX="93622" custLinFactNeighborX="107" custLinFactNeighborY="-2974"/>
      <dgm:spPr>
        <a:blipFill>
          <a:blip xmlns:r="http://schemas.openxmlformats.org/officeDocument/2006/relationships" r:embed="rId1"/>
          <a:srcRect/>
          <a:stretch>
            <a:fillRect t="-7000" b="-7000"/>
          </a:stretch>
        </a:blipFill>
      </dgm:spPr>
    </dgm:pt>
    <dgm:pt modelId="{5EC3BD3A-CF29-4BF1-98CC-AA7DC6627D75}" type="pres">
      <dgm:prSet presAssocID="{0BC1758F-A047-4A1E-936D-922F347F6C0C}" presName="wedgeRectCallout1" presStyleLbl="node1" presStyleIdx="0" presStyleCnt="1">
        <dgm:presLayoutVars>
          <dgm:bulletEnabled val="1"/>
        </dgm:presLayoutVars>
      </dgm:prSet>
      <dgm:spPr/>
    </dgm:pt>
  </dgm:ptLst>
  <dgm:cxnLst>
    <dgm:cxn modelId="{BA4D9223-B920-48EE-AA90-0EE28E241788}" type="presOf" srcId="{0BC1758F-A047-4A1E-936D-922F347F6C0C}" destId="{5EC3BD3A-CF29-4BF1-98CC-AA7DC6627D75}" srcOrd="0" destOrd="0" presId="urn:microsoft.com/office/officeart/2008/layout/BendingPictureCaptionList"/>
    <dgm:cxn modelId="{5C511F41-1A9F-4842-AA36-FD4859F2FDB9}" type="presOf" srcId="{95147516-0FC3-43F2-BC0D-307593067F1B}" destId="{65959B02-AC13-4892-95CF-FF4EFC77D84E}" srcOrd="0" destOrd="0" presId="urn:microsoft.com/office/officeart/2008/layout/BendingPictureCaptionList"/>
    <dgm:cxn modelId="{619C69D8-79F3-4A0B-B67A-F04D6613AF6F}" srcId="{95147516-0FC3-43F2-BC0D-307593067F1B}" destId="{0BC1758F-A047-4A1E-936D-922F347F6C0C}" srcOrd="0" destOrd="0" parTransId="{15D557A5-A8EE-476A-95D8-8293F9CD78C0}" sibTransId="{7E04DC9D-5DC1-49CD-8629-CF445FF7DC77}"/>
    <dgm:cxn modelId="{AAFAA5F7-5B63-40D9-819A-11DCC9102A31}" type="presParOf" srcId="{65959B02-AC13-4892-95CF-FF4EFC77D84E}" destId="{176CFDF9-1156-4999-A174-5A9A7CCC4C75}" srcOrd="0" destOrd="0" presId="urn:microsoft.com/office/officeart/2008/layout/BendingPictureCaptionList"/>
    <dgm:cxn modelId="{B548DD9A-E1D0-492D-BDE7-7AEBD0C9E384}" type="presParOf" srcId="{176CFDF9-1156-4999-A174-5A9A7CCC4C75}" destId="{92FC3B56-584D-49A9-9356-837E39F627E5}" srcOrd="0" destOrd="0" presId="urn:microsoft.com/office/officeart/2008/layout/BendingPictureCaptionList"/>
    <dgm:cxn modelId="{F3ADCEF8-AB0D-4CD4-B2F8-AAE588C36E12}" type="presParOf" srcId="{176CFDF9-1156-4999-A174-5A9A7CCC4C75}" destId="{5EC3BD3A-CF29-4BF1-98CC-AA7DC6627D75}"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22D6AA-2B21-4764-96F2-0C2CF0722258}" type="doc">
      <dgm:prSet loTypeId="urn:microsoft.com/office/officeart/2008/layout/BendingPictureCaptionList" loCatId="picture" qsTypeId="urn:microsoft.com/office/officeart/2005/8/quickstyle/simple1" qsCatId="simple" csTypeId="urn:microsoft.com/office/officeart/2005/8/colors/accent1_2" csCatId="accent1" phldr="1"/>
      <dgm:spPr/>
    </dgm:pt>
    <dgm:pt modelId="{3B9CFBE9-F06C-4B3E-ACD3-B0EDD086E068}">
      <dgm:prSet phldrT="[Text]"/>
      <dgm:spPr/>
      <dgm:t>
        <a:bodyPr/>
        <a:lstStyle/>
        <a:p>
          <a:r>
            <a:rPr lang="en-IN" dirty="0" err="1"/>
            <a:t>Sarath</a:t>
          </a:r>
          <a:r>
            <a:rPr lang="en-IN" dirty="0"/>
            <a:t> Kumar</a:t>
          </a:r>
        </a:p>
      </dgm:t>
    </dgm:pt>
    <dgm:pt modelId="{3FABDCD9-CDA9-4B2D-99D8-0A6295814309}" type="parTrans" cxnId="{9402C8BC-F931-4645-A2B2-02119CDDE588}">
      <dgm:prSet/>
      <dgm:spPr/>
      <dgm:t>
        <a:bodyPr/>
        <a:lstStyle/>
        <a:p>
          <a:endParaRPr lang="en-IN"/>
        </a:p>
      </dgm:t>
    </dgm:pt>
    <dgm:pt modelId="{F636EE7D-03A0-41EB-BC4A-1F9F25EE657D}" type="sibTrans" cxnId="{9402C8BC-F931-4645-A2B2-02119CDDE588}">
      <dgm:prSet/>
      <dgm:spPr/>
      <dgm:t>
        <a:bodyPr/>
        <a:lstStyle/>
        <a:p>
          <a:endParaRPr lang="en-IN"/>
        </a:p>
      </dgm:t>
    </dgm:pt>
    <dgm:pt modelId="{7E8AFF4D-5D6B-4885-8EF3-4F164038494A}" type="pres">
      <dgm:prSet presAssocID="{B122D6AA-2B21-4764-96F2-0C2CF0722258}" presName="Name0" presStyleCnt="0">
        <dgm:presLayoutVars>
          <dgm:dir/>
          <dgm:resizeHandles val="exact"/>
        </dgm:presLayoutVars>
      </dgm:prSet>
      <dgm:spPr/>
    </dgm:pt>
    <dgm:pt modelId="{D2CBE7F0-A617-454B-A200-53BDAB43ECFF}" type="pres">
      <dgm:prSet presAssocID="{3B9CFBE9-F06C-4B3E-ACD3-B0EDD086E068}" presName="composite" presStyleCnt="0"/>
      <dgm:spPr/>
    </dgm:pt>
    <dgm:pt modelId="{E340D3D6-E8CA-4519-8A14-11245F01924D}" type="pres">
      <dgm:prSet presAssocID="{3B9CFBE9-F06C-4B3E-ACD3-B0EDD086E068}" presName="rect1" presStyleLbl="bgImgPlace1" presStyleIdx="0" presStyleCnt="1"/>
      <dgm:spPr>
        <a:blipFill>
          <a:blip xmlns:r="http://schemas.openxmlformats.org/officeDocument/2006/relationships" r:embed="rId1"/>
          <a:srcRect/>
          <a:stretch>
            <a:fillRect t="-12000" b="-12000"/>
          </a:stretch>
        </a:blipFill>
      </dgm:spPr>
    </dgm:pt>
    <dgm:pt modelId="{44089170-E24F-4AC7-A141-3A778D7F074F}" type="pres">
      <dgm:prSet presAssocID="{3B9CFBE9-F06C-4B3E-ACD3-B0EDD086E068}" presName="wedgeRectCallout1" presStyleLbl="node1" presStyleIdx="0" presStyleCnt="1" custLinFactNeighborX="5455" custLinFactNeighborY="75">
        <dgm:presLayoutVars>
          <dgm:bulletEnabled val="1"/>
        </dgm:presLayoutVars>
      </dgm:prSet>
      <dgm:spPr/>
    </dgm:pt>
  </dgm:ptLst>
  <dgm:cxnLst>
    <dgm:cxn modelId="{C923007C-BDFF-4930-8EEC-60CE5A99304A}" type="presOf" srcId="{B122D6AA-2B21-4764-96F2-0C2CF0722258}" destId="{7E8AFF4D-5D6B-4885-8EF3-4F164038494A}" srcOrd="0" destOrd="0" presId="urn:microsoft.com/office/officeart/2008/layout/BendingPictureCaptionList"/>
    <dgm:cxn modelId="{BDA1C289-A86D-4FDF-81E7-F721801E396A}" type="presOf" srcId="{3B9CFBE9-F06C-4B3E-ACD3-B0EDD086E068}" destId="{44089170-E24F-4AC7-A141-3A778D7F074F}" srcOrd="0" destOrd="0" presId="urn:microsoft.com/office/officeart/2008/layout/BendingPictureCaptionList"/>
    <dgm:cxn modelId="{9402C8BC-F931-4645-A2B2-02119CDDE588}" srcId="{B122D6AA-2B21-4764-96F2-0C2CF0722258}" destId="{3B9CFBE9-F06C-4B3E-ACD3-B0EDD086E068}" srcOrd="0" destOrd="0" parTransId="{3FABDCD9-CDA9-4B2D-99D8-0A6295814309}" sibTransId="{F636EE7D-03A0-41EB-BC4A-1F9F25EE657D}"/>
    <dgm:cxn modelId="{8996C1C9-85BD-4ED2-887D-A49A7DF4C6C7}" type="presParOf" srcId="{7E8AFF4D-5D6B-4885-8EF3-4F164038494A}" destId="{D2CBE7F0-A617-454B-A200-53BDAB43ECFF}" srcOrd="0" destOrd="0" presId="urn:microsoft.com/office/officeart/2008/layout/BendingPictureCaptionList"/>
    <dgm:cxn modelId="{C69991BA-4307-4F15-8B56-0D1C096EA723}" type="presParOf" srcId="{D2CBE7F0-A617-454B-A200-53BDAB43ECFF}" destId="{E340D3D6-E8CA-4519-8A14-11245F01924D}" srcOrd="0" destOrd="0" presId="urn:microsoft.com/office/officeart/2008/layout/BendingPictureCaptionList"/>
    <dgm:cxn modelId="{732DA8F9-FD88-4423-B12D-6CE68BAEE89F}" type="presParOf" srcId="{D2CBE7F0-A617-454B-A200-53BDAB43ECFF}" destId="{44089170-E24F-4AC7-A141-3A778D7F074F}" srcOrd="1" destOrd="0" presId="urn:microsoft.com/office/officeart/2008/layout/BendingPictureCaption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3BEBF2-AAEB-4C73-B55F-FBF6AABC6D7A}" type="doc">
      <dgm:prSet loTypeId="urn:microsoft.com/office/officeart/2008/layout/BendingPictureCaptionList" loCatId="picture" qsTypeId="urn:microsoft.com/office/officeart/2005/8/quickstyle/simple1" qsCatId="simple" csTypeId="urn:microsoft.com/office/officeart/2005/8/colors/accent1_2" csCatId="accent1" phldr="1"/>
      <dgm:spPr/>
    </dgm:pt>
    <dgm:pt modelId="{FCDB02C2-B0DE-43C2-B7FE-A2A662E28803}">
      <dgm:prSet phldrT="[Text]"/>
      <dgm:spPr/>
      <dgm:t>
        <a:bodyPr/>
        <a:lstStyle/>
        <a:p>
          <a:r>
            <a:rPr lang="en-IN" dirty="0" err="1"/>
            <a:t>Shriya</a:t>
          </a:r>
          <a:endParaRPr lang="en-IN" dirty="0"/>
        </a:p>
      </dgm:t>
    </dgm:pt>
    <dgm:pt modelId="{31CDB319-256B-4830-AE57-B1BC53F6661F}" type="parTrans" cxnId="{F03DC534-5A44-4C9D-854B-B1FF7C6C3A28}">
      <dgm:prSet/>
      <dgm:spPr/>
      <dgm:t>
        <a:bodyPr/>
        <a:lstStyle/>
        <a:p>
          <a:endParaRPr lang="en-IN"/>
        </a:p>
      </dgm:t>
    </dgm:pt>
    <dgm:pt modelId="{5C91D8DD-5C71-48B8-B603-EDFD1B01E370}" type="sibTrans" cxnId="{F03DC534-5A44-4C9D-854B-B1FF7C6C3A28}">
      <dgm:prSet/>
      <dgm:spPr/>
      <dgm:t>
        <a:bodyPr/>
        <a:lstStyle/>
        <a:p>
          <a:endParaRPr lang="en-IN"/>
        </a:p>
      </dgm:t>
    </dgm:pt>
    <dgm:pt modelId="{EE2EEB48-A699-4997-8CB1-B5AA6E9A42E4}" type="pres">
      <dgm:prSet presAssocID="{EF3BEBF2-AAEB-4C73-B55F-FBF6AABC6D7A}" presName="Name0" presStyleCnt="0">
        <dgm:presLayoutVars>
          <dgm:dir/>
          <dgm:resizeHandles val="exact"/>
        </dgm:presLayoutVars>
      </dgm:prSet>
      <dgm:spPr/>
    </dgm:pt>
    <dgm:pt modelId="{D31127ED-0C30-4D1A-B2B0-6691E365B9CC}" type="pres">
      <dgm:prSet presAssocID="{FCDB02C2-B0DE-43C2-B7FE-A2A662E28803}" presName="composite" presStyleCnt="0"/>
      <dgm:spPr/>
    </dgm:pt>
    <dgm:pt modelId="{8411ADEB-F041-476B-A4D2-68D8760660A8}" type="pres">
      <dgm:prSet presAssocID="{FCDB02C2-B0DE-43C2-B7FE-A2A662E28803}" presName="rect1" presStyleLbl="bgImgPlace1" presStyleIdx="0" presStyleCnt="1"/>
      <dgm:spPr>
        <a:blipFill>
          <a:blip xmlns:r="http://schemas.openxmlformats.org/officeDocument/2006/relationships" r:embed="rId1"/>
          <a:srcRect/>
          <a:stretch>
            <a:fillRect t="-3000" b="-3000"/>
          </a:stretch>
        </a:blipFill>
      </dgm:spPr>
    </dgm:pt>
    <dgm:pt modelId="{87288189-A102-4518-9242-EEB63FA73F42}" type="pres">
      <dgm:prSet presAssocID="{FCDB02C2-B0DE-43C2-B7FE-A2A662E28803}" presName="wedgeRectCallout1" presStyleLbl="node1" presStyleIdx="0" presStyleCnt="1" custLinFactNeighborX="8059" custLinFactNeighborY="63">
        <dgm:presLayoutVars>
          <dgm:bulletEnabled val="1"/>
        </dgm:presLayoutVars>
      </dgm:prSet>
      <dgm:spPr/>
    </dgm:pt>
  </dgm:ptLst>
  <dgm:cxnLst>
    <dgm:cxn modelId="{7DE3DD2A-5537-4163-AD1B-72EE0E10844D}" type="presOf" srcId="{EF3BEBF2-AAEB-4C73-B55F-FBF6AABC6D7A}" destId="{EE2EEB48-A699-4997-8CB1-B5AA6E9A42E4}" srcOrd="0" destOrd="0" presId="urn:microsoft.com/office/officeart/2008/layout/BendingPictureCaptionList"/>
    <dgm:cxn modelId="{F03DC534-5A44-4C9D-854B-B1FF7C6C3A28}" srcId="{EF3BEBF2-AAEB-4C73-B55F-FBF6AABC6D7A}" destId="{FCDB02C2-B0DE-43C2-B7FE-A2A662E28803}" srcOrd="0" destOrd="0" parTransId="{31CDB319-256B-4830-AE57-B1BC53F6661F}" sibTransId="{5C91D8DD-5C71-48B8-B603-EDFD1B01E370}"/>
    <dgm:cxn modelId="{B37C6784-06B9-4953-8360-4113E998E4BA}" type="presOf" srcId="{FCDB02C2-B0DE-43C2-B7FE-A2A662E28803}" destId="{87288189-A102-4518-9242-EEB63FA73F42}" srcOrd="0" destOrd="0" presId="urn:microsoft.com/office/officeart/2008/layout/BendingPictureCaptionList"/>
    <dgm:cxn modelId="{05A5AE5F-ECC7-4D5F-BBDD-41728A1EFE18}" type="presParOf" srcId="{EE2EEB48-A699-4997-8CB1-B5AA6E9A42E4}" destId="{D31127ED-0C30-4D1A-B2B0-6691E365B9CC}" srcOrd="0" destOrd="0" presId="urn:microsoft.com/office/officeart/2008/layout/BendingPictureCaptionList"/>
    <dgm:cxn modelId="{6B6A7E2E-551E-47FA-9C02-9E5ECA83CB5A}" type="presParOf" srcId="{D31127ED-0C30-4D1A-B2B0-6691E365B9CC}" destId="{8411ADEB-F041-476B-A4D2-68D8760660A8}" srcOrd="0" destOrd="0" presId="urn:microsoft.com/office/officeart/2008/layout/BendingPictureCaptionList"/>
    <dgm:cxn modelId="{BCF40D80-13C7-41B2-B4C7-FEA73A26ED85}" type="presParOf" srcId="{D31127ED-0C30-4D1A-B2B0-6691E365B9CC}" destId="{87288189-A102-4518-9242-EEB63FA73F42}" srcOrd="1" destOrd="0" presId="urn:microsoft.com/office/officeart/2008/layout/BendingPictureCaption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D1AC7-D377-4AB0-93AB-BCB12924243C}">
      <dsp:nvSpPr>
        <dsp:cNvPr id="0" name=""/>
        <dsp:cNvSpPr/>
      </dsp:nvSpPr>
      <dsp:spPr>
        <a:xfrm>
          <a:off x="262393" y="0"/>
          <a:ext cx="1424691" cy="1292323"/>
        </a:xfrm>
        <a:prstGeom prst="rect">
          <a:avLst/>
        </a:prstGeom>
        <a:blipFill>
          <a:blip xmlns:r="http://schemas.openxmlformats.org/officeDocument/2006/relationships" r:embed="rId1"/>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67D7C4-6F0D-4042-A4E4-1AFB6C06E70D}">
      <dsp:nvSpPr>
        <dsp:cNvPr id="0" name=""/>
        <dsp:cNvSpPr/>
      </dsp:nvSpPr>
      <dsp:spPr>
        <a:xfrm>
          <a:off x="362265" y="1140618"/>
          <a:ext cx="1374365" cy="432384"/>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bg1"/>
              </a:solidFill>
            </a:rPr>
            <a:t>Sai Viswa</a:t>
          </a:r>
        </a:p>
      </dsp:txBody>
      <dsp:txXfrm>
        <a:off x="362265" y="1140618"/>
        <a:ext cx="1374365" cy="43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3C51F-BA84-490D-8E07-0910CE703D79}">
      <dsp:nvSpPr>
        <dsp:cNvPr id="0" name=""/>
        <dsp:cNvSpPr/>
      </dsp:nvSpPr>
      <dsp:spPr>
        <a:xfrm>
          <a:off x="463211" y="293"/>
          <a:ext cx="1537621" cy="1230097"/>
        </a:xfrm>
        <a:prstGeom prst="rect">
          <a:avLst/>
        </a:prstGeom>
        <a:blipFill>
          <a:blip xmlns:r="http://schemas.openxmlformats.org/officeDocument/2006/relationships" r:embed="rId1"/>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7FC23A-B51F-41A5-B236-30CA8453123E}">
      <dsp:nvSpPr>
        <dsp:cNvPr id="0" name=""/>
        <dsp:cNvSpPr/>
      </dsp:nvSpPr>
      <dsp:spPr>
        <a:xfrm>
          <a:off x="657691" y="1107674"/>
          <a:ext cx="1368483" cy="430534"/>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err="1">
              <a:solidFill>
                <a:schemeClr val="bg1"/>
              </a:solidFill>
            </a:rPr>
            <a:t>Pratyush</a:t>
          </a:r>
          <a:r>
            <a:rPr lang="en-IN" sz="1900" kern="1200" dirty="0" err="1"/>
            <a:t>a</a:t>
          </a:r>
          <a:endParaRPr lang="en-IN" sz="1900" kern="1200" dirty="0"/>
        </a:p>
      </dsp:txBody>
      <dsp:txXfrm>
        <a:off x="657691" y="1107674"/>
        <a:ext cx="1368483" cy="430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C3B56-584D-49A9-9356-837E39F627E5}">
      <dsp:nvSpPr>
        <dsp:cNvPr id="0" name=""/>
        <dsp:cNvSpPr/>
      </dsp:nvSpPr>
      <dsp:spPr>
        <a:xfrm>
          <a:off x="208730" y="0"/>
          <a:ext cx="1671995" cy="1428719"/>
        </a:xfrm>
        <a:prstGeom prst="rect">
          <a:avLst/>
        </a:prstGeom>
        <a:blipFill>
          <a:blip xmlns:r="http://schemas.openxmlformats.org/officeDocument/2006/relationships" r:embed="rId1"/>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C3BD3A-CF29-4BF1-98CC-AA7DC6627D75}">
      <dsp:nvSpPr>
        <dsp:cNvPr id="0" name=""/>
        <dsp:cNvSpPr/>
      </dsp:nvSpPr>
      <dsp:spPr>
        <a:xfrm>
          <a:off x="310597" y="1286290"/>
          <a:ext cx="1589450" cy="500051"/>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Radhakrishnan</a:t>
          </a:r>
        </a:p>
      </dsp:txBody>
      <dsp:txXfrm>
        <a:off x="310597" y="1286290"/>
        <a:ext cx="1589450" cy="50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0D3D6-E8CA-4519-8A14-11245F01924D}">
      <dsp:nvSpPr>
        <dsp:cNvPr id="0" name=""/>
        <dsp:cNvSpPr/>
      </dsp:nvSpPr>
      <dsp:spPr>
        <a:xfrm>
          <a:off x="202900" y="348"/>
          <a:ext cx="1661559" cy="1329247"/>
        </a:xfrm>
        <a:prstGeom prst="rect">
          <a:avLst/>
        </a:prstGeom>
        <a:blipFill>
          <a:blip xmlns:r="http://schemas.openxmlformats.org/officeDocument/2006/relationships" r:embed="rId1"/>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089170-E24F-4AC7-A141-3A778D7F074F}">
      <dsp:nvSpPr>
        <dsp:cNvPr id="0" name=""/>
        <dsp:cNvSpPr/>
      </dsp:nvSpPr>
      <dsp:spPr>
        <a:xfrm>
          <a:off x="433108" y="1197019"/>
          <a:ext cx="1478788" cy="465236"/>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err="1"/>
            <a:t>Sarath</a:t>
          </a:r>
          <a:r>
            <a:rPr lang="en-IN" sz="1600" kern="1200" dirty="0"/>
            <a:t> Kumar</a:t>
          </a:r>
        </a:p>
      </dsp:txBody>
      <dsp:txXfrm>
        <a:off x="433108" y="1197019"/>
        <a:ext cx="1478788" cy="465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1ADEB-F041-476B-A4D2-68D8760660A8}">
      <dsp:nvSpPr>
        <dsp:cNvPr id="0" name=""/>
        <dsp:cNvSpPr/>
      </dsp:nvSpPr>
      <dsp:spPr>
        <a:xfrm>
          <a:off x="85948" y="291"/>
          <a:ext cx="1661672" cy="1329338"/>
        </a:xfrm>
        <a:prstGeom prst="rect">
          <a:avLst/>
        </a:prstGeom>
        <a:blipFill>
          <a:blip xmlns:r="http://schemas.openxmlformats.org/officeDocument/2006/relationships" r:embed="rId1"/>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88189-A102-4518-9242-EEB63FA73F42}">
      <dsp:nvSpPr>
        <dsp:cNvPr id="0" name=""/>
        <dsp:cNvSpPr/>
      </dsp:nvSpPr>
      <dsp:spPr>
        <a:xfrm>
          <a:off x="354681" y="1196987"/>
          <a:ext cx="1478888" cy="465268"/>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err="1"/>
            <a:t>Shriya</a:t>
          </a:r>
          <a:endParaRPr lang="en-IN" sz="2100" kern="1200" dirty="0"/>
        </a:p>
      </dsp:txBody>
      <dsp:txXfrm>
        <a:off x="354681" y="1196987"/>
        <a:ext cx="1478888" cy="46526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4/1/2021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646D44-30B6-4701-A66D-FCE47C94DA36}"/>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206265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E8715CF-CF02-46EB-9EF7-5BEF89E3365C}"/>
              </a:ext>
            </a:extLst>
          </p:cNvPr>
          <p:cNvSpPr>
            <a:spLocks noGrp="1"/>
          </p:cNvSpPr>
          <p:nvPr>
            <p:ph type="sldNum" sz="quarter" idx="14"/>
          </p:nvPr>
        </p:nvSpPr>
        <p:spPr/>
        <p:txBody>
          <a:bodyPr/>
          <a:lstStyle/>
          <a:p>
            <a:fld id="{58B792A5-9BAE-6942-BFE1-9FCDB51EA51E}" type="slidenum">
              <a:rPr lang="en-US" smtClean="0"/>
              <a:pPr/>
              <a:t>10</a:t>
            </a:fld>
            <a:endParaRPr lang="en-US" dirty="0"/>
          </a:p>
        </p:txBody>
      </p:sp>
      <p:graphicFrame>
        <p:nvGraphicFramePr>
          <p:cNvPr id="10" name="Chart 9">
            <a:extLst>
              <a:ext uri="{FF2B5EF4-FFF2-40B4-BE49-F238E27FC236}">
                <a16:creationId xmlns:a16="http://schemas.microsoft.com/office/drawing/2014/main" id="{659BC0AC-3E03-4103-97E1-ECB45021FBDF}"/>
              </a:ext>
            </a:extLst>
          </p:cNvPr>
          <p:cNvGraphicFramePr/>
          <p:nvPr>
            <p:extLst>
              <p:ext uri="{D42A27DB-BD31-4B8C-83A1-F6EECF244321}">
                <p14:modId xmlns:p14="http://schemas.microsoft.com/office/powerpoint/2010/main" val="1511029408"/>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961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80B238-948F-460D-BE3F-E7A5816146AB}"/>
              </a:ext>
            </a:extLst>
          </p:cNvPr>
          <p:cNvSpPr>
            <a:spLocks noGrp="1"/>
          </p:cNvSpPr>
          <p:nvPr>
            <p:ph type="ctrTitle"/>
          </p:nvPr>
        </p:nvSpPr>
        <p:spPr>
          <a:xfrm>
            <a:off x="685978" y="772350"/>
            <a:ext cx="10820170" cy="426054"/>
          </a:xfrm>
        </p:spPr>
        <p:txBody>
          <a:bodyPr/>
          <a:lstStyle/>
          <a:p>
            <a:r>
              <a:rPr lang="en-IN" sz="3200" dirty="0"/>
              <a:t>Key Points</a:t>
            </a:r>
          </a:p>
        </p:txBody>
      </p:sp>
      <p:sp>
        <p:nvSpPr>
          <p:cNvPr id="8" name="Subtitle 7">
            <a:extLst>
              <a:ext uri="{FF2B5EF4-FFF2-40B4-BE49-F238E27FC236}">
                <a16:creationId xmlns:a16="http://schemas.microsoft.com/office/drawing/2014/main" id="{3EF1760E-2D38-4493-8E0C-D0AD19E2ECB3}"/>
              </a:ext>
            </a:extLst>
          </p:cNvPr>
          <p:cNvSpPr>
            <a:spLocks noGrp="1"/>
          </p:cNvSpPr>
          <p:nvPr>
            <p:ph type="subTitle" idx="1"/>
          </p:nvPr>
        </p:nvSpPr>
        <p:spPr>
          <a:xfrm>
            <a:off x="682982" y="2250000"/>
            <a:ext cx="10820170" cy="2680670"/>
          </a:xfrm>
        </p:spPr>
        <p:txBody>
          <a:bodyPr/>
          <a:lstStyle/>
          <a:p>
            <a:r>
              <a:rPr lang="en-IN" sz="2000" dirty="0"/>
              <a:t>The above visualisations help us understand the current state of different businesses.</a:t>
            </a:r>
          </a:p>
          <a:p>
            <a:endParaRPr lang="en-IN" sz="2000" dirty="0"/>
          </a:p>
          <a:p>
            <a:r>
              <a:rPr lang="en-IN" sz="2000" dirty="0"/>
              <a:t>Based on the reviews it is noticeable how different customers fell the need to leave a review based on the services provided.</a:t>
            </a:r>
          </a:p>
          <a:p>
            <a:endParaRPr lang="en-IN" sz="2000" dirty="0"/>
          </a:p>
          <a:p>
            <a:r>
              <a:rPr lang="en-IN" sz="2000" dirty="0"/>
              <a:t>Insight about certain businesses and where it stands in the current market scenario.</a:t>
            </a:r>
          </a:p>
          <a:p>
            <a:endParaRPr lang="en-IN" sz="2000" dirty="0"/>
          </a:p>
          <a:p>
            <a:r>
              <a:rPr lang="en-IN" sz="2000" dirty="0"/>
              <a:t>Improvements can be made to the system based on the feedback.</a:t>
            </a:r>
          </a:p>
        </p:txBody>
      </p:sp>
      <p:sp>
        <p:nvSpPr>
          <p:cNvPr id="5" name="Slide Number Placeholder 4">
            <a:extLst>
              <a:ext uri="{FF2B5EF4-FFF2-40B4-BE49-F238E27FC236}">
                <a16:creationId xmlns:a16="http://schemas.microsoft.com/office/drawing/2014/main" id="{EC81802E-D901-4907-B82C-103DD2441363}"/>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366753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6D1B6C-2498-6F4E-96B2-2A78CBA80E80}"/>
              </a:ext>
            </a:extLst>
          </p:cNvPr>
          <p:cNvSpPr>
            <a:spLocks noGrp="1"/>
          </p:cNvSpPr>
          <p:nvPr>
            <p:ph type="ctrTitle"/>
          </p:nvPr>
        </p:nvSpPr>
        <p:spPr>
          <a:xfrm>
            <a:off x="1620013" y="2797769"/>
            <a:ext cx="8951976" cy="1262461"/>
          </a:xfrm>
        </p:spPr>
        <p:txBody>
          <a:bodyPr/>
          <a:lstStyle/>
          <a:p>
            <a:r>
              <a:rPr lang="en-US" dirty="0"/>
              <a:t>CODE EXPLANATION</a:t>
            </a:r>
          </a:p>
        </p:txBody>
      </p:sp>
      <p:sp>
        <p:nvSpPr>
          <p:cNvPr id="2" name="Slide Number Placeholder 1">
            <a:extLst>
              <a:ext uri="{FF2B5EF4-FFF2-40B4-BE49-F238E27FC236}">
                <a16:creationId xmlns:a16="http://schemas.microsoft.com/office/drawing/2014/main" id="{B5E4AF72-C04B-5741-A5F8-39F7F8A20E19}"/>
              </a:ext>
            </a:extLst>
          </p:cNvPr>
          <p:cNvSpPr>
            <a:spLocks noGrp="1"/>
          </p:cNvSpPr>
          <p:nvPr>
            <p:ph type="sldNum" sz="quarter" idx="10"/>
          </p:nvPr>
        </p:nvSpPr>
        <p:spPr/>
        <p:txBody>
          <a:bodyPr/>
          <a:lstStyle/>
          <a:p>
            <a:fld id="{58B792A5-9BAE-6942-BFE1-9FCDB51EA51E}" type="slidenum">
              <a:rPr lang="en-US" smtClean="0"/>
              <a:pPr/>
              <a:t>12</a:t>
            </a:fld>
            <a:endParaRPr lang="en-US" dirty="0"/>
          </a:p>
        </p:txBody>
      </p:sp>
    </p:spTree>
    <p:extLst>
      <p:ext uri="{BB962C8B-B14F-4D97-AF65-F5344CB8AC3E}">
        <p14:creationId xmlns:p14="http://schemas.microsoft.com/office/powerpoint/2010/main" val="63665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053F76-72AC-4818-B441-B0D7C15CA92B}"/>
              </a:ext>
            </a:extLst>
          </p:cNvPr>
          <p:cNvSpPr>
            <a:spLocks noGrp="1"/>
          </p:cNvSpPr>
          <p:nvPr>
            <p:ph type="ctrTitle"/>
          </p:nvPr>
        </p:nvSpPr>
        <p:spPr/>
        <p:txBody>
          <a:bodyPr/>
          <a:lstStyle/>
          <a:p>
            <a:r>
              <a:rPr lang="en-IN" dirty="0" err="1"/>
              <a:t>QnA</a:t>
            </a:r>
            <a:endParaRPr lang="en-IN" dirty="0"/>
          </a:p>
        </p:txBody>
      </p:sp>
      <p:sp>
        <p:nvSpPr>
          <p:cNvPr id="3" name="Slide Number Placeholder 2">
            <a:extLst>
              <a:ext uri="{FF2B5EF4-FFF2-40B4-BE49-F238E27FC236}">
                <a16:creationId xmlns:a16="http://schemas.microsoft.com/office/drawing/2014/main" id="{AD843100-BA5D-4837-9719-88E548B6A33E}"/>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Tree>
    <p:extLst>
      <p:ext uri="{BB962C8B-B14F-4D97-AF65-F5344CB8AC3E}">
        <p14:creationId xmlns:p14="http://schemas.microsoft.com/office/powerpoint/2010/main" val="269306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8F5EA-6C6E-984F-982D-9ADD599866CA}"/>
              </a:ext>
            </a:extLst>
          </p:cNvPr>
          <p:cNvSpPr>
            <a:spLocks noGrp="1"/>
          </p:cNvSpPr>
          <p:nvPr>
            <p:ph type="ctr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68251258-809D-EA42-B4D6-BE7A54CF55C6}"/>
              </a:ext>
            </a:extLst>
          </p:cNvPr>
          <p:cNvSpPr>
            <a:spLocks noGrp="1"/>
          </p:cNvSpPr>
          <p:nvPr>
            <p:ph type="sldNum" sz="quarter" idx="10"/>
          </p:nvPr>
        </p:nvSpPr>
        <p:spPr/>
        <p:txBody>
          <a:bodyPr/>
          <a:lstStyle/>
          <a:p>
            <a:fld id="{58B792A5-9BAE-6942-BFE1-9FCDB51EA51E}" type="slidenum">
              <a:rPr lang="en-US" smtClean="0"/>
              <a:pPr/>
              <a:t>14</a:t>
            </a:fld>
            <a:endParaRPr lang="en-US" dirty="0"/>
          </a:p>
        </p:txBody>
      </p:sp>
    </p:spTree>
    <p:extLst>
      <p:ext uri="{BB962C8B-B14F-4D97-AF65-F5344CB8AC3E}">
        <p14:creationId xmlns:p14="http://schemas.microsoft.com/office/powerpoint/2010/main" val="419929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38A253C-6195-AE40-B81B-392C36D272D7}"/>
              </a:ext>
            </a:extLst>
          </p:cNvPr>
          <p:cNvSpPr>
            <a:spLocks noGrp="1"/>
          </p:cNvSpPr>
          <p:nvPr>
            <p:ph type="pic" sz="quarter" idx="11"/>
          </p:nvPr>
        </p:nvSpPr>
        <p:spPr>
          <a:xfrm>
            <a:off x="0" y="0"/>
            <a:ext cx="12192000" cy="6858000"/>
          </a:xfrm>
          <a:solidFill>
            <a:schemeClr val="tx1"/>
          </a:solidFill>
        </p:spPr>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2396455" y="2705030"/>
            <a:ext cx="7566869" cy="1280160"/>
          </a:xfrm>
        </p:spPr>
        <p:txBody>
          <a:bodyPr/>
          <a:lstStyle/>
          <a:p>
            <a:r>
              <a:rPr lang="en-US" dirty="0"/>
              <a:t>Analysis on YELP Dataset using Azure cloud</a:t>
            </a:r>
          </a:p>
        </p:txBody>
      </p:sp>
      <p:sp>
        <p:nvSpPr>
          <p:cNvPr id="7" name="Freeform 6">
            <a:extLst>
              <a:ext uri="{FF2B5EF4-FFF2-40B4-BE49-F238E27FC236}">
                <a16:creationId xmlns:a16="http://schemas.microsoft.com/office/drawing/2014/main" id="{CEC23416-A2D4-B84A-B5E8-B40FC73818DE}"/>
              </a:ext>
            </a:extLst>
          </p:cNvPr>
          <p:cNvSpPr/>
          <p:nvPr/>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8" name="Picture 7">
            <a:extLst>
              <a:ext uri="{FF2B5EF4-FFF2-40B4-BE49-F238E27FC236}">
                <a16:creationId xmlns:a16="http://schemas.microsoft.com/office/drawing/2014/main" id="{B176FB19-566E-9C43-AEAB-E0BE33EC0A33}"/>
              </a:ext>
            </a:extLst>
          </p:cNvPr>
          <p:cNvPicPr>
            <a:picLocks noChangeAspect="1"/>
          </p:cNvPicPr>
          <p:nvPr/>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10524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3</a:t>
            </a:fld>
            <a:endParaRPr lang="en-US" dirty="0"/>
          </a:p>
        </p:txBody>
      </p:sp>
      <p:graphicFrame>
        <p:nvGraphicFramePr>
          <p:cNvPr id="18" name="Diagram 17">
            <a:extLst>
              <a:ext uri="{FF2B5EF4-FFF2-40B4-BE49-F238E27FC236}">
                <a16:creationId xmlns:a16="http://schemas.microsoft.com/office/drawing/2014/main" id="{B90A6BE6-7586-4F67-96B5-B33795BA84E0}"/>
              </a:ext>
            </a:extLst>
          </p:cNvPr>
          <p:cNvGraphicFramePr/>
          <p:nvPr>
            <p:extLst>
              <p:ext uri="{D42A27DB-BD31-4B8C-83A1-F6EECF244321}">
                <p14:modId xmlns:p14="http://schemas.microsoft.com/office/powerpoint/2010/main" val="83314486"/>
              </p:ext>
            </p:extLst>
          </p:nvPr>
        </p:nvGraphicFramePr>
        <p:xfrm>
          <a:off x="7608815" y="815037"/>
          <a:ext cx="1916718" cy="1573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Diagram 25">
            <a:extLst>
              <a:ext uri="{FF2B5EF4-FFF2-40B4-BE49-F238E27FC236}">
                <a16:creationId xmlns:a16="http://schemas.microsoft.com/office/drawing/2014/main" id="{EC5ADE80-7D0D-4BC3-9FF8-4EB89267DF64}"/>
              </a:ext>
            </a:extLst>
          </p:cNvPr>
          <p:cNvGraphicFramePr/>
          <p:nvPr>
            <p:extLst>
              <p:ext uri="{D42A27DB-BD31-4B8C-83A1-F6EECF244321}">
                <p14:modId xmlns:p14="http://schemas.microsoft.com/office/powerpoint/2010/main" val="4025153287"/>
              </p:ext>
            </p:extLst>
          </p:nvPr>
        </p:nvGraphicFramePr>
        <p:xfrm>
          <a:off x="4870967" y="2878663"/>
          <a:ext cx="2464045" cy="1538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AAFCC78D-603D-4728-A8F4-857DC4602147}"/>
              </a:ext>
            </a:extLst>
          </p:cNvPr>
          <p:cNvGraphicFramePr/>
          <p:nvPr>
            <p:extLst>
              <p:ext uri="{D42A27DB-BD31-4B8C-83A1-F6EECF244321}">
                <p14:modId xmlns:p14="http://schemas.microsoft.com/office/powerpoint/2010/main" val="1783656613"/>
              </p:ext>
            </p:extLst>
          </p:nvPr>
        </p:nvGraphicFramePr>
        <p:xfrm>
          <a:off x="2666467" y="815037"/>
          <a:ext cx="2106868" cy="17867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2" name="Diagram 31">
            <a:extLst>
              <a:ext uri="{FF2B5EF4-FFF2-40B4-BE49-F238E27FC236}">
                <a16:creationId xmlns:a16="http://schemas.microsoft.com/office/drawing/2014/main" id="{1119E27D-8FFE-4444-A6FE-A37CACAE505A}"/>
              </a:ext>
            </a:extLst>
          </p:cNvPr>
          <p:cNvGraphicFramePr/>
          <p:nvPr>
            <p:extLst>
              <p:ext uri="{D42A27DB-BD31-4B8C-83A1-F6EECF244321}">
                <p14:modId xmlns:p14="http://schemas.microsoft.com/office/powerpoint/2010/main" val="3219322319"/>
              </p:ext>
            </p:extLst>
          </p:nvPr>
        </p:nvGraphicFramePr>
        <p:xfrm>
          <a:off x="2547397" y="4416872"/>
          <a:ext cx="2067360" cy="166225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3" name="TextBox 32">
            <a:extLst>
              <a:ext uri="{FF2B5EF4-FFF2-40B4-BE49-F238E27FC236}">
                <a16:creationId xmlns:a16="http://schemas.microsoft.com/office/drawing/2014/main" id="{731639AB-871F-4EBD-BDB9-99C56FFBC99F}"/>
              </a:ext>
            </a:extLst>
          </p:cNvPr>
          <p:cNvSpPr txBox="1"/>
          <p:nvPr/>
        </p:nvSpPr>
        <p:spPr>
          <a:xfrm>
            <a:off x="2986481" y="254828"/>
            <a:ext cx="6233019" cy="400110"/>
          </a:xfrm>
          <a:prstGeom prst="rect">
            <a:avLst/>
          </a:prstGeom>
          <a:noFill/>
        </p:spPr>
        <p:txBody>
          <a:bodyPr wrap="square" rtlCol="0">
            <a:spAutoFit/>
          </a:bodyPr>
          <a:lstStyle/>
          <a:p>
            <a:pPr algn="ctr"/>
            <a:r>
              <a:rPr lang="en-IN" sz="2000" dirty="0">
                <a:solidFill>
                  <a:schemeClr val="bg1"/>
                </a:solidFill>
              </a:rPr>
              <a:t>Team Members</a:t>
            </a:r>
          </a:p>
        </p:txBody>
      </p:sp>
      <p:graphicFrame>
        <p:nvGraphicFramePr>
          <p:cNvPr id="38" name="Diagram 37">
            <a:extLst>
              <a:ext uri="{FF2B5EF4-FFF2-40B4-BE49-F238E27FC236}">
                <a16:creationId xmlns:a16="http://schemas.microsoft.com/office/drawing/2014/main" id="{8A814C8D-12CC-499B-AFA0-16CF80F008BE}"/>
              </a:ext>
            </a:extLst>
          </p:cNvPr>
          <p:cNvGraphicFramePr/>
          <p:nvPr>
            <p:extLst>
              <p:ext uri="{D42A27DB-BD31-4B8C-83A1-F6EECF244321}">
                <p14:modId xmlns:p14="http://schemas.microsoft.com/office/powerpoint/2010/main" val="1411423264"/>
              </p:ext>
            </p:extLst>
          </p:nvPr>
        </p:nvGraphicFramePr>
        <p:xfrm>
          <a:off x="7811033" y="4416873"/>
          <a:ext cx="1833570" cy="166225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73395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5896D4-B70D-4005-AAB5-DEC181B53428}"/>
              </a:ext>
            </a:extLst>
          </p:cNvPr>
          <p:cNvSpPr>
            <a:spLocks noGrp="1"/>
          </p:cNvSpPr>
          <p:nvPr>
            <p:ph type="pic" sz="quarter" idx="11"/>
          </p:nvPr>
        </p:nvSpPr>
        <p:spPr>
          <a:solidFill>
            <a:schemeClr val="tx1"/>
          </a:solidFill>
        </p:spPr>
      </p:sp>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667512"/>
            <a:ext cx="10817352" cy="599226"/>
          </a:xfrm>
        </p:spPr>
        <p:txBody>
          <a:bodyPr/>
          <a:lstStyle/>
          <a:p>
            <a:r>
              <a:rPr lang="en-US" sz="3200"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p:txBody>
          <a:bodyPr/>
          <a:lstStyle/>
          <a:p>
            <a:r>
              <a:rPr lang="en-US" dirty="0"/>
              <a:t>Dataset and Introduction</a:t>
            </a:r>
          </a:p>
          <a:p>
            <a:r>
              <a:rPr lang="en-US" dirty="0"/>
              <a:t>Problem Statement</a:t>
            </a:r>
          </a:p>
          <a:p>
            <a:r>
              <a:rPr lang="en-US" dirty="0"/>
              <a:t>Tech Stack</a:t>
            </a:r>
          </a:p>
          <a:p>
            <a:r>
              <a:rPr lang="en-US" dirty="0"/>
              <a:t>Solution Objective</a:t>
            </a:r>
          </a:p>
          <a:p>
            <a:r>
              <a:rPr lang="en-US" dirty="0"/>
              <a:t>Visualizations</a:t>
            </a:r>
          </a:p>
          <a:p>
            <a:r>
              <a:rPr lang="en-US" dirty="0"/>
              <a:t>Key Points</a:t>
            </a:r>
          </a:p>
          <a:p>
            <a:r>
              <a:rPr lang="en-US" dirty="0"/>
              <a:t>Code Explanation</a:t>
            </a:r>
          </a:p>
          <a:p>
            <a:r>
              <a:rPr lang="en-US" dirty="0" err="1"/>
              <a:t>QnA</a:t>
            </a:r>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136807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DDFF84B-5A8D-46DF-B795-73C529F0AD1D}"/>
              </a:ext>
            </a:extLst>
          </p:cNvPr>
          <p:cNvSpPr>
            <a:spLocks noGrp="1"/>
          </p:cNvSpPr>
          <p:nvPr>
            <p:ph type="ctrTitle"/>
          </p:nvPr>
        </p:nvSpPr>
        <p:spPr>
          <a:xfrm>
            <a:off x="534976" y="848187"/>
            <a:ext cx="10820170" cy="659734"/>
          </a:xfrm>
        </p:spPr>
        <p:txBody>
          <a:bodyPr/>
          <a:lstStyle/>
          <a:p>
            <a:r>
              <a:rPr lang="en-IN" sz="3200" dirty="0"/>
              <a:t>Dataset and Introduction</a:t>
            </a:r>
          </a:p>
        </p:txBody>
      </p:sp>
      <p:sp>
        <p:nvSpPr>
          <p:cNvPr id="14" name="Subtitle 13">
            <a:extLst>
              <a:ext uri="{FF2B5EF4-FFF2-40B4-BE49-F238E27FC236}">
                <a16:creationId xmlns:a16="http://schemas.microsoft.com/office/drawing/2014/main" id="{737C253D-F9DE-4786-BC02-606546C0CE6F}"/>
              </a:ext>
            </a:extLst>
          </p:cNvPr>
          <p:cNvSpPr>
            <a:spLocks noGrp="1"/>
          </p:cNvSpPr>
          <p:nvPr>
            <p:ph type="subTitle" idx="1"/>
          </p:nvPr>
        </p:nvSpPr>
        <p:spPr>
          <a:xfrm>
            <a:off x="408662" y="1507921"/>
            <a:ext cx="10820170" cy="4356569"/>
          </a:xfrm>
        </p:spPr>
        <p:txBody>
          <a:bodyPr/>
          <a:lstStyle/>
          <a:p>
            <a:pPr marL="285750" indent="-285750">
              <a:buFont typeface="Arial" panose="020B0604020202020204" pitchFamily="34" charset="0"/>
              <a:buChar char="•"/>
            </a:pPr>
            <a:r>
              <a:rPr kumimoji="0" lang="en-US" sz="2000" b="0" i="0" u="none" strike="noStrike" kern="1200" cap="none" spc="140" normalizeH="0" baseline="0" noProof="0" dirty="0">
                <a:ln>
                  <a:noFill/>
                </a:ln>
                <a:solidFill>
                  <a:srgbClr val="FFFFFF"/>
                </a:solidFill>
                <a:effectLst/>
                <a:uLnTx/>
                <a:uFillTx/>
                <a:latin typeface="Futura Next Book" panose="020B0502020204020303"/>
                <a:ea typeface="+mj-ea"/>
                <a:cs typeface="+mj-cs"/>
              </a:rPr>
              <a:t>Yelp is an American public company headquartered in San Francisco, California. The company develops, hosts, and markets the Yelp.com website and the Yelp mobile app, which publish crowd-sourced reviews about businesses.</a:t>
            </a:r>
          </a:p>
          <a:p>
            <a:endParaRPr lang="en-US" sz="2000" spc="140" dirty="0">
              <a:solidFill>
                <a:srgbClr val="FFFFFF"/>
              </a:solidFill>
              <a:latin typeface="Futura Next Book" panose="020B0502020204020303"/>
              <a:ea typeface="+mj-ea"/>
              <a:cs typeface="+mj-cs"/>
            </a:endParaRPr>
          </a:p>
          <a:p>
            <a:pPr marL="285750" indent="-285750">
              <a:buFont typeface="Arial" panose="020B0604020202020204" pitchFamily="34" charset="0"/>
              <a:buChar char="•"/>
            </a:pPr>
            <a:r>
              <a:rPr kumimoji="0" lang="en-US" sz="2000" b="0" i="0" u="none" strike="noStrike" kern="1200" cap="none" spc="140" normalizeH="0" baseline="0" noProof="0" dirty="0">
                <a:ln>
                  <a:noFill/>
                </a:ln>
                <a:solidFill>
                  <a:srgbClr val="FFFFFF"/>
                </a:solidFill>
                <a:effectLst/>
                <a:uLnTx/>
                <a:uFillTx/>
                <a:latin typeface="Futura Next Book" panose="020B0502020204020303"/>
                <a:ea typeface="+mj-ea"/>
                <a:cs typeface="+mj-cs"/>
              </a:rPr>
              <a:t>We are using information about businesses across 11 metropolitan areas in 4 countries.</a:t>
            </a:r>
          </a:p>
          <a:p>
            <a:pPr marL="285750" indent="-285750">
              <a:buFont typeface="Arial" panose="020B0604020202020204" pitchFamily="34" charset="0"/>
              <a:buChar char="•"/>
            </a:pPr>
            <a:endParaRPr lang="en-US" sz="2000" spc="140" dirty="0">
              <a:solidFill>
                <a:srgbClr val="FFFFFF"/>
              </a:solidFill>
              <a:latin typeface="Futura Next Book" panose="020B0502020204020303"/>
              <a:ea typeface="+mj-ea"/>
              <a:cs typeface="+mj-cs"/>
            </a:endParaRPr>
          </a:p>
          <a:p>
            <a:pPr marL="285750" indent="-285750">
              <a:buFont typeface="Arial" panose="020B0604020202020204" pitchFamily="34" charset="0"/>
              <a:buChar char="•"/>
            </a:pPr>
            <a:r>
              <a:rPr kumimoji="0" lang="en-US" sz="2000" b="0" i="0" u="none" strike="noStrike" kern="1200" cap="none" spc="140" normalizeH="0" baseline="0" noProof="0" dirty="0">
                <a:ln>
                  <a:noFill/>
                </a:ln>
                <a:solidFill>
                  <a:srgbClr val="FFFFFF"/>
                </a:solidFill>
                <a:effectLst/>
                <a:uLnTx/>
                <a:uFillTx/>
                <a:latin typeface="Futura Next Book" panose="020B0502020204020303"/>
                <a:ea typeface="+mj-ea"/>
                <a:cs typeface="+mj-cs"/>
              </a:rPr>
              <a:t>It consists of 8,635,403 reviews of over 160,585 businesses by 2,189,457 users</a:t>
            </a:r>
          </a:p>
          <a:p>
            <a:pPr marL="285750" indent="-285750">
              <a:buFont typeface="Arial" panose="020B0604020202020204" pitchFamily="34" charset="0"/>
              <a:buChar char="•"/>
            </a:pPr>
            <a:endParaRPr lang="en-US" sz="2000" spc="140" dirty="0">
              <a:solidFill>
                <a:srgbClr val="FFFFFF"/>
              </a:solidFill>
              <a:latin typeface="Futura Next Book" panose="020B0502020204020303"/>
              <a:ea typeface="+mj-ea"/>
              <a:cs typeface="+mj-cs"/>
            </a:endParaRPr>
          </a:p>
          <a:p>
            <a:pPr marL="285750" indent="-285750">
              <a:buFont typeface="Arial" panose="020B0604020202020204" pitchFamily="34" charset="0"/>
              <a:buChar char="•"/>
            </a:pPr>
            <a:r>
              <a:rPr kumimoji="0" lang="en-US" sz="2000" b="0" i="0" u="none" strike="noStrike" kern="1200" cap="none" spc="140" normalizeH="0" baseline="0" noProof="0" dirty="0">
                <a:ln>
                  <a:noFill/>
                </a:ln>
                <a:solidFill>
                  <a:srgbClr val="FFFFFF"/>
                </a:solidFill>
                <a:effectLst/>
                <a:uLnTx/>
                <a:uFillTx/>
                <a:latin typeface="Futura Next Book" panose="020B0502020204020303"/>
                <a:ea typeface="+mj-ea"/>
                <a:cs typeface="+mj-cs"/>
              </a:rPr>
              <a:t>The dataset consists of 5 json files which are business, check in, review</a:t>
            </a:r>
            <a:r>
              <a:rPr lang="en-US" sz="2000" spc="140" dirty="0">
                <a:solidFill>
                  <a:srgbClr val="FFFFFF"/>
                </a:solidFill>
                <a:latin typeface="Futura Next Book" panose="020B0502020204020303"/>
                <a:ea typeface="+mj-ea"/>
                <a:cs typeface="+mj-cs"/>
              </a:rPr>
              <a:t>, tip, user.</a:t>
            </a:r>
          </a:p>
          <a:p>
            <a:pPr marL="285750" indent="-285750">
              <a:buFont typeface="Arial" panose="020B0604020202020204" pitchFamily="34" charset="0"/>
              <a:buChar char="•"/>
            </a:pPr>
            <a:endParaRPr kumimoji="0" lang="en-US" sz="2000" b="0" i="0" u="none" strike="noStrike" kern="1200" cap="none" spc="140" normalizeH="0" baseline="0" noProof="0" dirty="0">
              <a:ln>
                <a:noFill/>
              </a:ln>
              <a:solidFill>
                <a:srgbClr val="FFFFFF"/>
              </a:solidFill>
              <a:effectLst/>
              <a:uLnTx/>
              <a:uFillTx/>
              <a:latin typeface="Futura Next Book" panose="020B0502020204020303"/>
              <a:ea typeface="+mj-ea"/>
              <a:cs typeface="+mj-cs"/>
            </a:endParaRPr>
          </a:p>
          <a:p>
            <a:endParaRPr lang="en-IN" dirty="0"/>
          </a:p>
        </p:txBody>
      </p:sp>
      <p:sp>
        <p:nvSpPr>
          <p:cNvPr id="5" name="Slide Number Placeholder 4">
            <a:extLst>
              <a:ext uri="{FF2B5EF4-FFF2-40B4-BE49-F238E27FC236}">
                <a16:creationId xmlns:a16="http://schemas.microsoft.com/office/drawing/2014/main" id="{2255B83A-08E4-4C6C-9AA3-F0E444009F9F}"/>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214939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502371-7BC9-4F14-A1EA-C6084B955C89}"/>
              </a:ext>
            </a:extLst>
          </p:cNvPr>
          <p:cNvSpPr>
            <a:spLocks noGrp="1"/>
          </p:cNvSpPr>
          <p:nvPr>
            <p:ph type="ctrTitle"/>
          </p:nvPr>
        </p:nvSpPr>
        <p:spPr>
          <a:xfrm>
            <a:off x="654340" y="779776"/>
            <a:ext cx="10711652" cy="906411"/>
          </a:xfrm>
        </p:spPr>
        <p:txBody>
          <a:bodyPr/>
          <a:lstStyle/>
          <a:p>
            <a:r>
              <a:rPr lang="en-IN" sz="3200" dirty="0"/>
              <a:t>Problem Statement</a:t>
            </a:r>
          </a:p>
        </p:txBody>
      </p:sp>
      <p:sp>
        <p:nvSpPr>
          <p:cNvPr id="7" name="Subtitle 6">
            <a:extLst>
              <a:ext uri="{FF2B5EF4-FFF2-40B4-BE49-F238E27FC236}">
                <a16:creationId xmlns:a16="http://schemas.microsoft.com/office/drawing/2014/main" id="{BA93082F-4BD0-49C7-875B-A522110C777D}"/>
              </a:ext>
            </a:extLst>
          </p:cNvPr>
          <p:cNvSpPr>
            <a:spLocks noGrp="1"/>
          </p:cNvSpPr>
          <p:nvPr>
            <p:ph type="subTitle" idx="1"/>
          </p:nvPr>
        </p:nvSpPr>
        <p:spPr>
          <a:xfrm>
            <a:off x="654340" y="2029355"/>
            <a:ext cx="10377183" cy="3532546"/>
          </a:xfrm>
        </p:spPr>
        <p:txBody>
          <a:bodyPr/>
          <a:lstStyle/>
          <a:p>
            <a:pPr marL="285750" indent="-285750">
              <a:buFont typeface="Arial" panose="020B0604020202020204" pitchFamily="34" charset="0"/>
              <a:buChar char="•"/>
            </a:pPr>
            <a:endPar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endParaRPr>
          </a:p>
          <a:p>
            <a:pPr marL="285750" indent="-285750">
              <a:buFont typeface="Arial" panose="020B0604020202020204" pitchFamily="34" charset="0"/>
              <a:buChar char="•"/>
            </a:pPr>
            <a:r>
              <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rPr>
              <a:t>In this Data bricks Azure project, we will learn how to ingest the data.</a:t>
            </a:r>
          </a:p>
          <a:p>
            <a:pPr marL="285750" indent="-285750">
              <a:buFont typeface="Arial" panose="020B0604020202020204" pitchFamily="34" charset="0"/>
              <a:buChar char="•"/>
            </a:pPr>
            <a:endPar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endParaRPr>
          </a:p>
          <a:p>
            <a:pPr marL="285750" indent="-285750">
              <a:buFont typeface="Arial" panose="020B0604020202020204" pitchFamily="34" charset="0"/>
              <a:buChar char="•"/>
            </a:pPr>
            <a:r>
              <a:rPr lang="en-US" sz="1800" spc="140" dirty="0">
                <a:solidFill>
                  <a:srgbClr val="FFFFFF"/>
                </a:solidFill>
                <a:latin typeface="Futura Next Book" panose="020B0502020204020303"/>
                <a:ea typeface="+mj-ea"/>
                <a:cs typeface="+mj-cs"/>
              </a:rPr>
              <a:t>R</a:t>
            </a:r>
            <a:r>
              <a:rPr kumimoji="0" lang="en-US" sz="1800" b="0" i="0" u="none" strike="noStrike" kern="1200" cap="none" spc="140" normalizeH="0" baseline="0" noProof="0" dirty="0" err="1">
                <a:ln>
                  <a:noFill/>
                </a:ln>
                <a:solidFill>
                  <a:srgbClr val="FFFFFF"/>
                </a:solidFill>
                <a:effectLst/>
                <a:uLnTx/>
                <a:uFillTx/>
                <a:latin typeface="Futura Next Book" panose="020B0502020204020303"/>
                <a:ea typeface="+mj-ea"/>
                <a:cs typeface="+mj-cs"/>
              </a:rPr>
              <a:t>ead</a:t>
            </a:r>
            <a:r>
              <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rPr>
              <a:t> data, clean it, manipulate it, optimize.</a:t>
            </a:r>
          </a:p>
          <a:p>
            <a:pPr marL="285750" indent="-285750">
              <a:buFont typeface="Arial" panose="020B0604020202020204" pitchFamily="34" charset="0"/>
              <a:buChar char="•"/>
            </a:pPr>
            <a:endPar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endParaRPr>
          </a:p>
          <a:p>
            <a:pPr marL="285750" indent="-285750">
              <a:buFont typeface="Arial" panose="020B0604020202020204" pitchFamily="34" charset="0"/>
              <a:buChar char="•"/>
            </a:pPr>
            <a:r>
              <a:rPr lang="en-US" sz="1800" spc="140" dirty="0">
                <a:solidFill>
                  <a:srgbClr val="FFFFFF"/>
                </a:solidFill>
                <a:latin typeface="Futura Next Book" panose="020B0502020204020303"/>
                <a:ea typeface="+mj-ea"/>
                <a:cs typeface="+mj-cs"/>
              </a:rPr>
              <a:t>G</a:t>
            </a:r>
            <a:r>
              <a:rPr kumimoji="0" lang="en-US" sz="1800" b="0" i="0" u="none" strike="noStrike" kern="1200" cap="none" spc="140" normalizeH="0" baseline="0" noProof="0" dirty="0">
                <a:ln>
                  <a:noFill/>
                </a:ln>
                <a:solidFill>
                  <a:srgbClr val="FFFFFF"/>
                </a:solidFill>
                <a:effectLst/>
                <a:uLnTx/>
                <a:uFillTx/>
                <a:latin typeface="Futura Next Book" panose="020B0502020204020303"/>
                <a:ea typeface="+mj-ea"/>
                <a:cs typeface="+mj-cs"/>
              </a:rPr>
              <a:t>et business insights out of it using Microsoft Azure Tech stack.</a:t>
            </a:r>
          </a:p>
          <a:p>
            <a:pPr marL="285750" indent="-285750">
              <a:buFont typeface="Arial" panose="020B0604020202020204" pitchFamily="34" charset="0"/>
              <a:buChar char="•"/>
            </a:pPr>
            <a:endParaRPr lang="en-US" sz="1800" spc="140" dirty="0">
              <a:solidFill>
                <a:srgbClr val="FFFFFF"/>
              </a:solidFill>
              <a:latin typeface="Futura Next Book" panose="020B0502020204020303"/>
              <a:ea typeface="+mj-ea"/>
              <a:cs typeface="+mj-cs"/>
            </a:endParaRPr>
          </a:p>
          <a:p>
            <a:pPr marL="285750" indent="-285750">
              <a:buFont typeface="Arial" panose="020B0604020202020204" pitchFamily="34" charset="0"/>
              <a:buChar char="•"/>
            </a:pPr>
            <a:r>
              <a:rPr lang="en-US" sz="1800" dirty="0">
                <a:latin typeface="Futura Next Book" panose="020B0502020204020303"/>
              </a:rPr>
              <a:t>Each of the dataset files help in providing different patterns through analysis which will be observed later.</a:t>
            </a:r>
          </a:p>
          <a:p>
            <a:pPr marL="285750" indent="-285750">
              <a:buFont typeface="Arial" panose="020B0604020202020204" pitchFamily="34" charset="0"/>
              <a:buChar char="•"/>
            </a:pPr>
            <a:endParaRPr lang="en-IN" dirty="0">
              <a:latin typeface="Futura Next Book" panose="020B0502020204020303"/>
            </a:endParaRPr>
          </a:p>
        </p:txBody>
      </p:sp>
      <p:sp>
        <p:nvSpPr>
          <p:cNvPr id="5" name="Slide Number Placeholder 4">
            <a:extLst>
              <a:ext uri="{FF2B5EF4-FFF2-40B4-BE49-F238E27FC236}">
                <a16:creationId xmlns:a16="http://schemas.microsoft.com/office/drawing/2014/main" id="{0FCCD494-3CBA-4438-9187-ADE05D0F95A3}"/>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375188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3CF253-A086-BE46-B355-F3265BBAB7F5}"/>
              </a:ext>
            </a:extLst>
          </p:cNvPr>
          <p:cNvSpPr>
            <a:spLocks noGrp="1"/>
          </p:cNvSpPr>
          <p:nvPr>
            <p:ph type="ctrTitle"/>
          </p:nvPr>
        </p:nvSpPr>
        <p:spPr/>
        <p:txBody>
          <a:bodyPr/>
          <a:lstStyle/>
          <a:p>
            <a:r>
              <a:rPr lang="en-US" sz="3200" dirty="0"/>
              <a:t>Tech Stack</a:t>
            </a:r>
            <a:br>
              <a:rPr lang="en-US" sz="1800" dirty="0"/>
            </a:br>
            <a:br>
              <a:rPr lang="en-US" dirty="0"/>
            </a:br>
            <a:r>
              <a:rPr lang="en-US" sz="2400" dirty="0"/>
              <a:t>Azure Storage Account</a:t>
            </a:r>
            <a:br>
              <a:rPr lang="en-US" sz="2400" dirty="0"/>
            </a:br>
            <a:r>
              <a:rPr lang="en-US" sz="2400" dirty="0"/>
              <a:t>Azure Databricks</a:t>
            </a:r>
            <a:br>
              <a:rPr lang="en-US" sz="2400" dirty="0"/>
            </a:br>
            <a:r>
              <a:rPr lang="en-US" sz="2400" dirty="0" err="1"/>
              <a:t>PySpark</a:t>
            </a:r>
            <a:br>
              <a:rPr lang="en-US" sz="2400" dirty="0"/>
            </a:br>
            <a:r>
              <a:rPr lang="en-US" sz="2400" dirty="0"/>
              <a:t>Spark SQL</a:t>
            </a:r>
          </a:p>
        </p:txBody>
      </p:sp>
      <p:sp>
        <p:nvSpPr>
          <p:cNvPr id="2" name="Slide Number Placeholder 1">
            <a:extLst>
              <a:ext uri="{FF2B5EF4-FFF2-40B4-BE49-F238E27FC236}">
                <a16:creationId xmlns:a16="http://schemas.microsoft.com/office/drawing/2014/main" id="{EC13BC51-DF1B-4B4B-AD22-8E917DDE8774}"/>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66248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685978" y="813732"/>
            <a:ext cx="10680014" cy="721071"/>
          </a:xfrm>
        </p:spPr>
        <p:txBody>
          <a:bodyPr/>
          <a:lstStyle/>
          <a:p>
            <a:r>
              <a:rPr lang="en-US" sz="3600" dirty="0"/>
              <a:t>Solution Objective</a:t>
            </a:r>
          </a:p>
        </p:txBody>
      </p:sp>
      <p:sp>
        <p:nvSpPr>
          <p:cNvPr id="6" name="Subtitle 5">
            <a:extLst>
              <a:ext uri="{FF2B5EF4-FFF2-40B4-BE49-F238E27FC236}">
                <a16:creationId xmlns:a16="http://schemas.microsoft.com/office/drawing/2014/main" id="{D32931D0-60FF-4891-B1DA-8605AD83D41B}"/>
              </a:ext>
            </a:extLst>
          </p:cNvPr>
          <p:cNvSpPr>
            <a:spLocks noGrp="1"/>
          </p:cNvSpPr>
          <p:nvPr>
            <p:ph type="subTitle" idx="1"/>
          </p:nvPr>
        </p:nvSpPr>
        <p:spPr>
          <a:xfrm>
            <a:off x="685978" y="1979802"/>
            <a:ext cx="10144209" cy="2969703"/>
          </a:xfrm>
        </p:spPr>
        <p:txBody>
          <a:bodyPr/>
          <a:lstStyle/>
          <a:p>
            <a:pPr marL="285750" indent="-285750">
              <a:buFont typeface="Arial" panose="020B0604020202020204" pitchFamily="34" charset="0"/>
              <a:buChar char="•"/>
            </a:pPr>
            <a:r>
              <a:rPr lang="en-US" sz="1800" dirty="0"/>
              <a:t>Downloading the datasets and uploading in Azure blob storage or in the form of tables in Databricks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Ingest Yelp Data to Databricks Notebook by pipelining with the storage account.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Perform various operations like clean it, manipulate it, optimize, and get business insights.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Visualize the results which provide business insights for improvement and analysis.</a:t>
            </a:r>
          </a:p>
          <a:p>
            <a:endParaRPr lang="en-IN" dirty="0"/>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Tree>
    <p:extLst>
      <p:ext uri="{BB962C8B-B14F-4D97-AF65-F5344CB8AC3E}">
        <p14:creationId xmlns:p14="http://schemas.microsoft.com/office/powerpoint/2010/main" val="74020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ECEF5C-281D-40C0-877D-83CB6AF6293F}"/>
              </a:ext>
            </a:extLst>
          </p:cNvPr>
          <p:cNvSpPr>
            <a:spLocks noGrp="1"/>
          </p:cNvSpPr>
          <p:nvPr>
            <p:ph type="sldNum" sz="quarter" idx="14"/>
          </p:nvPr>
        </p:nvSpPr>
        <p:spPr/>
        <p:txBody>
          <a:bodyPr/>
          <a:lstStyle/>
          <a:p>
            <a:fld id="{58B792A5-9BAE-6942-BFE1-9FCDB51EA51E}" type="slidenum">
              <a:rPr lang="en-US" smtClean="0"/>
              <a:pPr/>
              <a:t>9</a:t>
            </a:fld>
            <a:endParaRPr lang="en-US" dirty="0"/>
          </a:p>
        </p:txBody>
      </p:sp>
      <p:graphicFrame>
        <p:nvGraphicFramePr>
          <p:cNvPr id="20" name="Chart 19">
            <a:extLst>
              <a:ext uri="{FF2B5EF4-FFF2-40B4-BE49-F238E27FC236}">
                <a16:creationId xmlns:a16="http://schemas.microsoft.com/office/drawing/2014/main" id="{0696D8CB-FA34-4D40-9C76-9EB8F9CD64AF}"/>
              </a:ext>
            </a:extLst>
          </p:cNvPr>
          <p:cNvGraphicFramePr/>
          <p:nvPr>
            <p:extLst>
              <p:ext uri="{D42A27DB-BD31-4B8C-83A1-F6EECF244321}">
                <p14:modId xmlns:p14="http://schemas.microsoft.com/office/powerpoint/2010/main" val="142639398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117246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52510E429ECD47862E3246071CFD8B" ma:contentTypeVersion="2" ma:contentTypeDescription="Create a new document." ma:contentTypeScope="" ma:versionID="ef768e5ae162b6742929228bd364e9cb">
  <xsd:schema xmlns:xsd="http://www.w3.org/2001/XMLSchema" xmlns:xs="http://www.w3.org/2001/XMLSchema" xmlns:p="http://schemas.microsoft.com/office/2006/metadata/properties" xmlns:ns2="f53bfb1f-0375-4b16-9b7b-f533930d8bae" targetNamespace="http://schemas.microsoft.com/office/2006/metadata/properties" ma:root="true" ma:fieldsID="c96319326d9af8b5b5534516f8bf65b4" ns2:_="">
    <xsd:import namespace="f53bfb1f-0375-4b16-9b7b-f533930d8b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3bfb1f-0375-4b16-9b7b-f533930d8b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8CCB2A-4B80-4DDB-B25C-411EE4F465F6}">
  <ds:schemaRefs>
    <ds:schemaRef ds:uri="http://schemas.microsoft.com/sharepoint/v3/contenttype/forms"/>
  </ds:schemaRefs>
</ds:datastoreItem>
</file>

<file path=customXml/itemProps2.xml><?xml version="1.0" encoding="utf-8"?>
<ds:datastoreItem xmlns:ds="http://schemas.openxmlformats.org/officeDocument/2006/customXml" ds:itemID="{470C9100-FBD9-4048-B8DA-FE5117859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3bfb1f-0375-4b16-9b7b-f533930d8b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C30E98-DE0A-4167-9C62-EB5546CE194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6355</TotalTime>
  <Words>353</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14</vt:i4>
      </vt:variant>
    </vt:vector>
  </HeadingPairs>
  <TitlesOfParts>
    <vt:vector size="27" baseType="lpstr">
      <vt:lpstr>Arial</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Analysis on YELP Dataset using Azure cloud</vt:lpstr>
      <vt:lpstr>PowerPoint Presentation</vt:lpstr>
      <vt:lpstr>agenda</vt:lpstr>
      <vt:lpstr>Dataset and Introduction</vt:lpstr>
      <vt:lpstr>Problem Statement</vt:lpstr>
      <vt:lpstr>Tech Stack  Azure Storage Account Azure Databricks PySpark Spark SQL</vt:lpstr>
      <vt:lpstr>Solution Objective</vt:lpstr>
      <vt:lpstr>PowerPoint Presentation</vt:lpstr>
      <vt:lpstr>PowerPoint Presentation</vt:lpstr>
      <vt:lpstr>Key Points</vt:lpstr>
      <vt:lpstr>CODE EXPLANATION</vt:lpstr>
      <vt:lpstr>QnA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Vishwa XD</cp:lastModifiedBy>
  <cp:revision>120</cp:revision>
  <dcterms:created xsi:type="dcterms:W3CDTF">2018-11-16T01:56:21Z</dcterms:created>
  <dcterms:modified xsi:type="dcterms:W3CDTF">2021-04-05T06:16:29Z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swasehra</vt:lpwstr>
  </property>
  <property fmtid="{D5CDD505-2E9C-101B-9397-08002B2CF9AE}" pid="5" name="Jive_VersionGuid">
    <vt:lpwstr>b7d339ea-cd84-4436-a5ab-cc386c358dbd</vt:lpwstr>
  </property>
  <property fmtid="{D5CDD505-2E9C-101B-9397-08002B2CF9AE}" pid="6" name="Offisync_UpdateToken">
    <vt:lpwstr>8</vt:lpwstr>
  </property>
  <property fmtid="{D5CDD505-2E9C-101B-9397-08002B2CF9AE}" pid="7" name="Offisync_ProviderInitializationData">
    <vt:lpwstr>https://vox.publicis.sapient.com</vt:lpwstr>
  </property>
  <property fmtid="{D5CDD505-2E9C-101B-9397-08002B2CF9AE}" pid="8" name="ContentTypeId">
    <vt:lpwstr>0x0101009852510E429ECD47862E3246071CFD8B</vt:lpwstr>
  </property>
</Properties>
</file>