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5872"/>
  </p:normalViewPr>
  <p:slideViewPr>
    <p:cSldViewPr snapToGrid="0">
      <p:cViewPr varScale="1">
        <p:scale>
          <a:sx n="113" d="100"/>
          <a:sy n="113"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558CC-05FE-7E9C-3812-F1E680888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39BC6E-8DCC-E0E0-B65E-B71188CFF6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63AF78-77DA-1FE7-F6FA-510FF5323FD5}"/>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7D323E85-B0CD-5577-3C26-BD4CB40B8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56F50-6F31-11AD-E5FA-7EE2A7FB8F6D}"/>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3388772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3AC5-2035-4BB7-7613-5826EB6854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895C8-F056-BA36-029E-599A8CEE3E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51059-DEEB-DA60-E55C-DB23DB952B90}"/>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20E778B3-D666-523A-F939-F12DB5EB29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9E1BC-27BD-C998-EDA8-EB3683091200}"/>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2356604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F4478-E4D0-A7C0-710B-236C76C00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734FF0-88B6-A069-1C42-F92B10B5A7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5C9F1-A4DC-D760-2919-77221FF0C3E2}"/>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464329C4-2193-8BDB-0D19-26066A1C0A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4FF-D3D4-E3FC-9EF6-54EDCA2859C6}"/>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1320348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D037-C7FA-BC49-2299-0973A9D3BE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42DFFA-7A4B-5784-2769-6E32E8C1B7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3D83C-F15D-93EE-4A6A-97B029D89C6E}"/>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89553B13-BE4F-8DF5-4E5F-77C4E76A73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CE9614-730D-3A5A-4CF2-A679712AC1D1}"/>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2812041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A5204-5EE3-2E7E-200F-285AC9291E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03CED6-23E2-9052-47BC-A1A7937869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6FB9A8-7E41-E8AC-1E38-F509933DDB81}"/>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011142FE-0304-A563-1AF3-BABA2E9AB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17413-0977-D566-CE48-211AB47521FE}"/>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1831686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6BA5-1EB3-15A5-4A4C-7BA3803EC3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E5F1B-74CE-615F-078C-8B8F992D76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21746-234A-8371-10A1-1082907ED3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017D8D-46AA-A5B9-7DC3-CC38C68516A4}"/>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6" name="Footer Placeholder 5">
            <a:extLst>
              <a:ext uri="{FF2B5EF4-FFF2-40B4-BE49-F238E27FC236}">
                <a16:creationId xmlns:a16="http://schemas.microsoft.com/office/drawing/2014/main" id="{7F13EEBC-FAC2-4574-FCCA-E256B53D8C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CC6B69-CB85-174B-BC0F-0068169BAC9D}"/>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1412878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0B090-CDD3-E837-4F72-793B95EAE8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B1411D-9DA7-0F9E-6594-115D3B13E1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C00BFB-4B07-E8D1-7147-6668A63EB2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6850C9-F79E-D515-945A-78EDC269F6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B54652-AAEF-4A9F-E936-7222CBC7C1C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BF42B2-6AB0-94AF-45B4-6A6A17F44DD6}"/>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8" name="Footer Placeholder 7">
            <a:extLst>
              <a:ext uri="{FF2B5EF4-FFF2-40B4-BE49-F238E27FC236}">
                <a16:creationId xmlns:a16="http://schemas.microsoft.com/office/drawing/2014/main" id="{313E6E0D-7679-0B95-7E8A-27196268D9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2111B8-D579-662C-BBB5-BC07FD5F3374}"/>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879377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1A124-984B-FDC5-9CF4-55C2DB4385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CF01A-1517-8125-77DB-D3AECBCBB676}"/>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4" name="Footer Placeholder 3">
            <a:extLst>
              <a:ext uri="{FF2B5EF4-FFF2-40B4-BE49-F238E27FC236}">
                <a16:creationId xmlns:a16="http://schemas.microsoft.com/office/drawing/2014/main" id="{92775BD0-B171-2CF9-94C5-F694F8A944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1B22B9-D905-FF68-871C-379F05873641}"/>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3965281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FF530F-7D56-C297-3E06-BB67E3D86D1B}"/>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3" name="Footer Placeholder 2">
            <a:extLst>
              <a:ext uri="{FF2B5EF4-FFF2-40B4-BE49-F238E27FC236}">
                <a16:creationId xmlns:a16="http://schemas.microsoft.com/office/drawing/2014/main" id="{39D2CA23-79CD-5A52-8066-73FE635788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B76CA4-329D-6F28-BBC6-D5960FFF3078}"/>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52979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DA22C-8C6F-F941-2D47-CD770D1469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12CC2F-B05A-9886-2129-264C5EC21E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241A3B-EDB6-E54B-A35B-243632070C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9862F3-7EA9-D12C-66AC-432D73AA6802}"/>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6" name="Footer Placeholder 5">
            <a:extLst>
              <a:ext uri="{FF2B5EF4-FFF2-40B4-BE49-F238E27FC236}">
                <a16:creationId xmlns:a16="http://schemas.microsoft.com/office/drawing/2014/main" id="{249F0C02-745E-9B7B-55E5-63A152DAA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E0079-CB19-6982-A383-6FF60CB94274}"/>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3530572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26A1-401F-23CE-8D52-D5BB9DD253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D0DDC1-EEC4-79F9-FE80-3090385858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625E85-502C-AB5D-40A5-A275F9404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1074F-D078-D2B7-0969-B7F29FF04F94}"/>
              </a:ext>
            </a:extLst>
          </p:cNvPr>
          <p:cNvSpPr>
            <a:spLocks noGrp="1"/>
          </p:cNvSpPr>
          <p:nvPr>
            <p:ph type="dt" sz="half" idx="10"/>
          </p:nvPr>
        </p:nvSpPr>
        <p:spPr/>
        <p:txBody>
          <a:bodyPr/>
          <a:lstStyle/>
          <a:p>
            <a:fld id="{B42DF38A-457A-6D46-B63B-B8CEC75FB892}" type="datetimeFigureOut">
              <a:rPr lang="en-US" smtClean="0"/>
              <a:t>7/14/23</a:t>
            </a:fld>
            <a:endParaRPr lang="en-US"/>
          </a:p>
        </p:txBody>
      </p:sp>
      <p:sp>
        <p:nvSpPr>
          <p:cNvPr id="6" name="Footer Placeholder 5">
            <a:extLst>
              <a:ext uri="{FF2B5EF4-FFF2-40B4-BE49-F238E27FC236}">
                <a16:creationId xmlns:a16="http://schemas.microsoft.com/office/drawing/2014/main" id="{3A8A45C1-E983-1DBC-B197-8F5FFE942B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F88D8D-A523-736A-35C1-C44406B68D4F}"/>
              </a:ext>
            </a:extLst>
          </p:cNvPr>
          <p:cNvSpPr>
            <a:spLocks noGrp="1"/>
          </p:cNvSpPr>
          <p:nvPr>
            <p:ph type="sldNum" sz="quarter" idx="12"/>
          </p:nvPr>
        </p:nvSpPr>
        <p:spPr/>
        <p:txBody>
          <a:bodyPr/>
          <a:lstStyle/>
          <a:p>
            <a:fld id="{D771BF0F-B7AE-7344-ADB3-A29EE69A1F62}" type="slidenum">
              <a:rPr lang="en-US" smtClean="0"/>
              <a:t>‹#›</a:t>
            </a:fld>
            <a:endParaRPr lang="en-US"/>
          </a:p>
        </p:txBody>
      </p:sp>
    </p:spTree>
    <p:extLst>
      <p:ext uri="{BB962C8B-B14F-4D97-AF65-F5344CB8AC3E}">
        <p14:creationId xmlns:p14="http://schemas.microsoft.com/office/powerpoint/2010/main" val="3248447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390EB8-0CF4-422D-892C-F14383FFE7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3A1C5C-A1CB-E6F5-3E42-3A5E95E20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661DA-E32E-F1E1-ED16-D341A886E6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2DF38A-457A-6D46-B63B-B8CEC75FB892}" type="datetimeFigureOut">
              <a:rPr lang="en-US" smtClean="0"/>
              <a:t>7/14/23</a:t>
            </a:fld>
            <a:endParaRPr lang="en-US"/>
          </a:p>
        </p:txBody>
      </p:sp>
      <p:sp>
        <p:nvSpPr>
          <p:cNvPr id="5" name="Footer Placeholder 4">
            <a:extLst>
              <a:ext uri="{FF2B5EF4-FFF2-40B4-BE49-F238E27FC236}">
                <a16:creationId xmlns:a16="http://schemas.microsoft.com/office/drawing/2014/main" id="{D6030E99-9F76-60E5-19A3-EA6CF64677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77C54F-FAFF-8BF9-D4AD-66EE075785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71BF0F-B7AE-7344-ADB3-A29EE69A1F62}" type="slidenum">
              <a:rPr lang="en-US" smtClean="0"/>
              <a:t>‹#›</a:t>
            </a:fld>
            <a:endParaRPr lang="en-US"/>
          </a:p>
        </p:txBody>
      </p:sp>
    </p:spTree>
    <p:extLst>
      <p:ext uri="{BB962C8B-B14F-4D97-AF65-F5344CB8AC3E}">
        <p14:creationId xmlns:p14="http://schemas.microsoft.com/office/powerpoint/2010/main" val="4103048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0034A-70E4-1CBC-BEDF-070A0C24BDF1}"/>
              </a:ext>
            </a:extLst>
          </p:cNvPr>
          <p:cNvSpPr>
            <a:spLocks noGrp="1"/>
          </p:cNvSpPr>
          <p:nvPr>
            <p:ph type="ctrTitle"/>
          </p:nvPr>
        </p:nvSpPr>
        <p:spPr>
          <a:xfrm>
            <a:off x="1524000" y="3429000"/>
            <a:ext cx="9144000" cy="2387600"/>
          </a:xfrm>
        </p:spPr>
        <p:txBody>
          <a:bodyPr>
            <a:noAutofit/>
          </a:bodyPr>
          <a:lstStyle/>
          <a:p>
            <a:pPr algn="l"/>
            <a:r>
              <a:rPr lang="en-US" sz="4400" b="0" i="0" dirty="0">
                <a:solidFill>
                  <a:srgbClr val="374151"/>
                </a:solidFill>
                <a:effectLst/>
                <a:latin typeface="Aharoni" panose="02010803020104030203" pitchFamily="2" charset="-79"/>
                <a:cs typeface="Aharoni" panose="02010803020104030203" pitchFamily="2" charset="-79"/>
              </a:rPr>
              <a:t>HOME PAGE</a:t>
            </a:r>
            <a:br>
              <a:rPr lang="en-US" sz="2000" b="0" i="0" dirty="0">
                <a:solidFill>
                  <a:srgbClr val="374151"/>
                </a:solidFill>
                <a:effectLst/>
                <a:latin typeface="Söhne"/>
              </a:rPr>
            </a:br>
            <a:br>
              <a:rPr lang="en-US" sz="2000" b="0" i="0" dirty="0">
                <a:solidFill>
                  <a:srgbClr val="374151"/>
                </a:solidFill>
                <a:effectLst/>
                <a:latin typeface="Söhne"/>
              </a:rPr>
            </a:br>
            <a:br>
              <a:rPr lang="en-US" sz="2000" b="0" i="0" dirty="0">
                <a:solidFill>
                  <a:srgbClr val="374151"/>
                </a:solidFill>
                <a:effectLst/>
                <a:latin typeface="Söhne"/>
              </a:rPr>
            </a:br>
            <a:r>
              <a:rPr lang="en-US" sz="2000" b="0" i="0" dirty="0">
                <a:solidFill>
                  <a:srgbClr val="374151"/>
                </a:solidFill>
                <a:effectLst/>
                <a:latin typeface="Söhne"/>
              </a:rPr>
              <a:t>Tag line: “</a:t>
            </a:r>
            <a:r>
              <a:rPr lang="en-US" sz="2000" b="0" i="1" dirty="0">
                <a:solidFill>
                  <a:srgbClr val="374151"/>
                </a:solidFill>
                <a:effectLst/>
                <a:latin typeface="Söhne"/>
              </a:rPr>
              <a:t>Exquisite Beauty, Tailored for You” </a:t>
            </a:r>
            <a:r>
              <a:rPr lang="en-US" sz="2000" b="0" i="0" dirty="0">
                <a:solidFill>
                  <a:srgbClr val="374151"/>
                </a:solidFill>
                <a:effectLst/>
                <a:latin typeface="Söhne"/>
              </a:rPr>
              <a:t>or “</a:t>
            </a:r>
            <a:r>
              <a:rPr lang="en-US" sz="2000" b="0" i="1" dirty="0">
                <a:solidFill>
                  <a:srgbClr val="374151"/>
                </a:solidFill>
                <a:effectLst/>
                <a:latin typeface="Söhne"/>
              </a:rPr>
              <a:t>Unlock Your Timeless Beauty”</a:t>
            </a:r>
            <a:br>
              <a:rPr lang="en-US" sz="2000" b="0" i="0" dirty="0">
                <a:solidFill>
                  <a:srgbClr val="374151"/>
                </a:solidFill>
                <a:effectLst/>
                <a:latin typeface="Söhne"/>
              </a:rPr>
            </a:br>
            <a:br>
              <a:rPr lang="en-US" sz="2000" b="0" i="0" dirty="0">
                <a:solidFill>
                  <a:srgbClr val="374151"/>
                </a:solidFill>
                <a:effectLst/>
                <a:latin typeface="Söhne"/>
              </a:rPr>
            </a:br>
            <a:br>
              <a:rPr lang="en-US" sz="2000" b="0" i="0" dirty="0">
                <a:solidFill>
                  <a:srgbClr val="374151"/>
                </a:solidFill>
                <a:effectLst/>
                <a:latin typeface="Söhne"/>
              </a:rPr>
            </a:br>
            <a:r>
              <a:rPr lang="en-US" sz="2000" b="0" i="0" dirty="0">
                <a:solidFill>
                  <a:srgbClr val="374151"/>
                </a:solidFill>
                <a:effectLst/>
                <a:latin typeface="Söhne"/>
              </a:rPr>
              <a:t>As you Join us at </a:t>
            </a:r>
            <a:r>
              <a:rPr lang="en-US" sz="2000" b="0" i="0" dirty="0" err="1">
                <a:solidFill>
                  <a:srgbClr val="374151"/>
                </a:solidFill>
                <a:effectLst/>
                <a:latin typeface="Söhne"/>
              </a:rPr>
              <a:t>Sree</a:t>
            </a:r>
            <a:r>
              <a:rPr lang="en-US" sz="2000" b="0" i="0" dirty="0">
                <a:solidFill>
                  <a:srgbClr val="374151"/>
                </a:solidFill>
                <a:effectLst/>
                <a:latin typeface="Söhne"/>
              </a:rPr>
              <a:t> </a:t>
            </a:r>
            <a:r>
              <a:rPr lang="en-US" sz="2000" b="0" i="0" dirty="0" err="1">
                <a:solidFill>
                  <a:srgbClr val="374151"/>
                </a:solidFill>
                <a:effectLst/>
                <a:latin typeface="Söhne"/>
              </a:rPr>
              <a:t>Moulika</a:t>
            </a:r>
            <a:r>
              <a:rPr lang="en-US" sz="2000" b="0" i="0" dirty="0">
                <a:solidFill>
                  <a:srgbClr val="374151"/>
                </a:solidFill>
                <a:effectLst/>
                <a:latin typeface="Söhne"/>
              </a:rPr>
              <a:t> Salon, where luxury meets personalization, and beauty takes on a whole new meaning. we believe that beauty is an expression of individuality, and every client has a unique story waiting to be unveiled. With this principle at our core, our talented team of professionals is dedicated to tailoring our services to enhance your inherent beauty and embrace your distinct essence.</a:t>
            </a:r>
            <a:br>
              <a:rPr lang="en-US" sz="2000" b="0" i="0" dirty="0">
                <a:solidFill>
                  <a:srgbClr val="374151"/>
                </a:solidFill>
                <a:effectLst/>
                <a:latin typeface="Söhne"/>
              </a:rPr>
            </a:br>
            <a:br>
              <a:rPr lang="en-US" sz="2000" b="0" i="0" dirty="0">
                <a:solidFill>
                  <a:srgbClr val="374151"/>
                </a:solidFill>
                <a:effectLst/>
                <a:latin typeface="Söhne"/>
              </a:rPr>
            </a:br>
            <a:r>
              <a:rPr lang="en-US" sz="2000" b="0" i="0" dirty="0">
                <a:solidFill>
                  <a:srgbClr val="374151"/>
                </a:solidFill>
                <a:effectLst/>
                <a:latin typeface="Söhne"/>
              </a:rPr>
              <a:t>Let's create a beauty story together, one that will be cherished for a lifetime. Welcome to our exquisite world of beauty and care</a:t>
            </a:r>
            <a:br>
              <a:rPr lang="en-US" sz="2000" b="0" i="0" dirty="0">
                <a:solidFill>
                  <a:srgbClr val="374151"/>
                </a:solidFill>
                <a:effectLst/>
                <a:latin typeface="Söhne"/>
              </a:rPr>
            </a:br>
            <a:br>
              <a:rPr lang="en-US" sz="2000" b="0" i="0" dirty="0">
                <a:solidFill>
                  <a:srgbClr val="374151"/>
                </a:solidFill>
                <a:effectLst/>
                <a:latin typeface="Söhne"/>
              </a:rPr>
            </a:br>
            <a:endParaRPr lang="en-US" sz="2000" dirty="0"/>
          </a:p>
        </p:txBody>
      </p:sp>
      <p:sp>
        <p:nvSpPr>
          <p:cNvPr id="8" name="Rounded Rectangle 7">
            <a:extLst>
              <a:ext uri="{FF2B5EF4-FFF2-40B4-BE49-F238E27FC236}">
                <a16:creationId xmlns:a16="http://schemas.microsoft.com/office/drawing/2014/main" id="{C8F02176-CEC4-4013-F525-E526B0DBD1FD}"/>
              </a:ext>
            </a:extLst>
          </p:cNvPr>
          <p:cNvSpPr/>
          <p:nvPr/>
        </p:nvSpPr>
        <p:spPr>
          <a:xfrm>
            <a:off x="4030133" y="5441244"/>
            <a:ext cx="3409245" cy="564445"/>
          </a:xfrm>
          <a:prstGeom prst="roundRect">
            <a:avLst/>
          </a:prstGeom>
          <a:solidFill>
            <a:srgbClr val="7030A0">
              <a:alpha val="32941"/>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haroni" panose="02010803020104030203" pitchFamily="2" charset="-79"/>
                <a:cs typeface="Aharoni" panose="02010803020104030203" pitchFamily="2" charset="-79"/>
              </a:rPr>
              <a:t>BOOK APPOINTMENT</a:t>
            </a:r>
          </a:p>
        </p:txBody>
      </p:sp>
    </p:spTree>
    <p:extLst>
      <p:ext uri="{BB962C8B-B14F-4D97-AF65-F5344CB8AC3E}">
        <p14:creationId xmlns:p14="http://schemas.microsoft.com/office/powerpoint/2010/main" val="273478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11A89-582D-E1C0-CD49-2647AFB715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2324DE-C618-07B3-55DA-24C619A8CF1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21737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B1EA-6980-3118-2369-2C75FE5D91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E8321B-4D97-81C6-67A4-D4412AC69D7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88043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A6646-EA19-DB23-EC40-6E53F960A215}"/>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Our Story</a:t>
            </a:r>
          </a:p>
        </p:txBody>
      </p:sp>
      <p:sp>
        <p:nvSpPr>
          <p:cNvPr id="3" name="Content Placeholder 2">
            <a:extLst>
              <a:ext uri="{FF2B5EF4-FFF2-40B4-BE49-F238E27FC236}">
                <a16:creationId xmlns:a16="http://schemas.microsoft.com/office/drawing/2014/main" id="{EDEC31DB-4323-F837-D7D9-1E200A8A7836}"/>
              </a:ext>
            </a:extLst>
          </p:cNvPr>
          <p:cNvSpPr>
            <a:spLocks noGrp="1"/>
          </p:cNvSpPr>
          <p:nvPr>
            <p:ph idx="1"/>
          </p:nvPr>
        </p:nvSpPr>
        <p:spPr/>
        <p:txBody>
          <a:bodyPr>
            <a:normAutofit fontScale="85000" lnSpcReduction="10000"/>
          </a:bodyPr>
          <a:lstStyle/>
          <a:p>
            <a:r>
              <a:rPr lang="en-US" dirty="0"/>
              <a:t>Welcome to </a:t>
            </a:r>
            <a:r>
              <a:rPr lang="en-US" dirty="0" err="1"/>
              <a:t>Sree</a:t>
            </a:r>
            <a:r>
              <a:rPr lang="en-US" dirty="0"/>
              <a:t> </a:t>
            </a:r>
            <a:r>
              <a:rPr lang="en-US" dirty="0" err="1"/>
              <a:t>Moulika</a:t>
            </a:r>
            <a:r>
              <a:rPr lang="en-US" dirty="0"/>
              <a:t> Beauty Salon, a vision of beauty realized through passion and experience. Our story began with a deep-rooted love for the art of beauty and a commitment to providing exceptional services that transcend the ordinary since 2000.</a:t>
            </a:r>
          </a:p>
          <a:p>
            <a:r>
              <a:rPr lang="en-US" dirty="0"/>
              <a:t>As a sister establishment to our well-established salon nearby, we draw upon years of expertise and a loyal clientele who have become part of our extended family. Guided by our founder's journey as a certified nail technician in the USA, we embarked on a new chapter to bring a luxury salon experience to life.</a:t>
            </a:r>
          </a:p>
          <a:p>
            <a:r>
              <a:rPr lang="en-US" dirty="0"/>
              <a:t>Our commitment to excellence goes beyond just stunning hair, flawless nails, and captivating makeup. We prioritize your well-being, using premium products and adhering to clean and safe practices that nurture your beauty from within.</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211929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7909D-87EC-7910-DAF7-8CB6CE720972}"/>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Services</a:t>
            </a:r>
          </a:p>
        </p:txBody>
      </p:sp>
      <p:sp>
        <p:nvSpPr>
          <p:cNvPr id="3" name="Content Placeholder 2">
            <a:extLst>
              <a:ext uri="{FF2B5EF4-FFF2-40B4-BE49-F238E27FC236}">
                <a16:creationId xmlns:a16="http://schemas.microsoft.com/office/drawing/2014/main" id="{1B559FFC-D327-4A25-46D3-AD06A6F18723}"/>
              </a:ext>
            </a:extLst>
          </p:cNvPr>
          <p:cNvSpPr>
            <a:spLocks noGrp="1"/>
          </p:cNvSpPr>
          <p:nvPr>
            <p:ph idx="1"/>
          </p:nvPr>
        </p:nvSpPr>
        <p:spPr>
          <a:xfrm>
            <a:off x="759178" y="1027906"/>
            <a:ext cx="10515600" cy="4351338"/>
          </a:xfrm>
        </p:spPr>
        <p:txBody>
          <a:bodyPr>
            <a:noAutofit/>
          </a:bodyPr>
          <a:lstStyle/>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spcBef>
                <a:spcPts val="0"/>
              </a:spcBef>
              <a:spcAft>
                <a:spcPts val="0"/>
              </a:spcAft>
              <a:buNone/>
              <a:tabLst>
                <a:tab pos="457200" algn="l"/>
              </a:tabLst>
            </a:pPr>
            <a:r>
              <a:rPr lang="en-US" sz="2400"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Hair Services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Styling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cut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Ironing</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Kids cut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Deep Hydration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Scalp Detox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Repair &amp; Strengthen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Anti-Frizz Smoothing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Color Protection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Volumizing Hair Spa</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2400" dirty="0">
                <a:effectLst/>
                <a:latin typeface="AppleSystemUIFont"/>
                <a:ea typeface="Calibri" panose="020F0502020204030204" pitchFamily="34" charset="0"/>
                <a:cs typeface="AppleSystemUIFont"/>
              </a:rPr>
              <a:t>Anti-Dandruff Scalp Treatment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26850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94D7A6-9154-77E9-F7E8-FA865C39E4B3}"/>
              </a:ext>
            </a:extLst>
          </p:cNvPr>
          <p:cNvSpPr txBox="1"/>
          <p:nvPr/>
        </p:nvSpPr>
        <p:spPr>
          <a:xfrm>
            <a:off x="838200" y="1690688"/>
            <a:ext cx="6096000" cy="5570756"/>
          </a:xfrm>
          <a:prstGeom prst="rect">
            <a:avLst/>
          </a:prstGeom>
          <a:noFill/>
        </p:spPr>
        <p:txBody>
          <a:bodyPr wrap="square">
            <a:spAutoFit/>
          </a:bodyPr>
          <a:lstStyle/>
          <a:p>
            <a:pPr marL="0" marR="0" indent="457200">
              <a:spcBef>
                <a:spcPts val="0"/>
              </a:spcBef>
              <a:spcAft>
                <a:spcPts val="0"/>
              </a:spcAft>
            </a:pPr>
            <a:r>
              <a:rPr lang="en-US" sz="3200"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Hair Treatment: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Hair Smoothening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Keratin Treatment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Hair Botox Therapy</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Hair Repair &amp; Strengthening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spcBef>
                <a:spcPts val="0"/>
              </a:spcBef>
              <a:spcAft>
                <a:spcPts val="0"/>
              </a:spcAft>
            </a:pPr>
            <a:r>
              <a:rPr lang="en-US" sz="3200"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Glamour services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Eyebrow</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Arial" panose="020B0604020202020204" pitchFamily="34" charset="0"/>
              <a:buChar char="•"/>
              <a:tabLst>
                <a:tab pos="4572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Upper lip</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p>
        </p:txBody>
      </p:sp>
      <p:sp>
        <p:nvSpPr>
          <p:cNvPr id="6" name="Title 1">
            <a:extLst>
              <a:ext uri="{FF2B5EF4-FFF2-40B4-BE49-F238E27FC236}">
                <a16:creationId xmlns:a16="http://schemas.microsoft.com/office/drawing/2014/main" id="{28F14B07-53C5-D965-1846-1F19C1207FDB}"/>
              </a:ext>
            </a:extLst>
          </p:cNvPr>
          <p:cNvSpPr>
            <a:spLocks noGrp="1"/>
          </p:cNvSpPr>
          <p:nvPr>
            <p:ph type="title"/>
          </p:nvPr>
        </p:nvSpPr>
        <p:spPr/>
        <p:txBody>
          <a:bodyPr/>
          <a:lstStyle/>
          <a:p>
            <a:r>
              <a:rPr lang="en-US" b="1" dirty="0">
                <a:latin typeface="Aharoni" panose="02010803020104030203" pitchFamily="2" charset="-79"/>
                <a:cs typeface="Aharoni" panose="02010803020104030203" pitchFamily="2" charset="-79"/>
              </a:rPr>
              <a:t>Services</a:t>
            </a:r>
          </a:p>
        </p:txBody>
      </p:sp>
    </p:spTree>
    <p:extLst>
      <p:ext uri="{BB962C8B-B14F-4D97-AF65-F5344CB8AC3E}">
        <p14:creationId xmlns:p14="http://schemas.microsoft.com/office/powerpoint/2010/main" val="369022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70DA-ABAF-242A-9A97-4CF084D009CA}"/>
              </a:ext>
            </a:extLst>
          </p:cNvPr>
          <p:cNvSpPr>
            <a:spLocks noGrp="1"/>
          </p:cNvSpPr>
          <p:nvPr>
            <p:ph type="title"/>
          </p:nvPr>
        </p:nvSpPr>
        <p:spPr>
          <a:xfrm>
            <a:off x="729545" y="282928"/>
            <a:ext cx="10515600" cy="729897"/>
          </a:xfrm>
        </p:spPr>
        <p:txBody>
          <a:bodyPr>
            <a:normAutofit fontScale="90000"/>
          </a:bodyPr>
          <a:lstStyle/>
          <a:p>
            <a:r>
              <a:rPr lang="en-US" dirty="0">
                <a:latin typeface="Aharoni" panose="02010803020104030203" pitchFamily="2" charset="-79"/>
                <a:ea typeface="Calibri" panose="020F0502020204030204" pitchFamily="34" charset="0"/>
                <a:cs typeface="Aharoni" panose="02010803020104030203" pitchFamily="2" charset="-79"/>
              </a:rPr>
              <a:t>SERVICES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r>
              <a:rPr lang="en-US" sz="3600" dirty="0">
                <a:effectLst/>
                <a:latin typeface="Calibri" panose="020F0502020204030204" pitchFamily="34" charset="0"/>
                <a:ea typeface="Calibri" panose="020F0502020204030204" pitchFamily="34" charset="0"/>
                <a:cs typeface="Times New Roman" panose="02020603050405020304" pitchFamily="18" charset="0"/>
              </a:rPr>
              <a:t>NAILS</a:t>
            </a:r>
            <a:endParaRPr lang="en-US" sz="3600" dirty="0"/>
          </a:p>
        </p:txBody>
      </p:sp>
      <p:graphicFrame>
        <p:nvGraphicFramePr>
          <p:cNvPr id="6" name="Table 6">
            <a:extLst>
              <a:ext uri="{FF2B5EF4-FFF2-40B4-BE49-F238E27FC236}">
                <a16:creationId xmlns:a16="http://schemas.microsoft.com/office/drawing/2014/main" id="{AF10520D-1005-8B76-366E-431186685C24}"/>
              </a:ext>
            </a:extLst>
          </p:cNvPr>
          <p:cNvGraphicFramePr>
            <a:graphicFrameLocks noGrp="1"/>
          </p:cNvGraphicFramePr>
          <p:nvPr>
            <p:ph idx="1"/>
            <p:extLst>
              <p:ext uri="{D42A27DB-BD31-4B8C-83A1-F6EECF244321}">
                <p14:modId xmlns:p14="http://schemas.microsoft.com/office/powerpoint/2010/main" val="3678737557"/>
              </p:ext>
            </p:extLst>
          </p:nvPr>
        </p:nvGraphicFramePr>
        <p:xfrm>
          <a:off x="729545" y="1125714"/>
          <a:ext cx="9829800" cy="557784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966721919"/>
                    </a:ext>
                  </a:extLst>
                </a:gridCol>
                <a:gridCol w="3276600">
                  <a:extLst>
                    <a:ext uri="{9D8B030D-6E8A-4147-A177-3AD203B41FA5}">
                      <a16:colId xmlns:a16="http://schemas.microsoft.com/office/drawing/2014/main" val="2935253975"/>
                    </a:ext>
                  </a:extLst>
                </a:gridCol>
                <a:gridCol w="3276600">
                  <a:extLst>
                    <a:ext uri="{9D8B030D-6E8A-4147-A177-3AD203B41FA5}">
                      <a16:colId xmlns:a16="http://schemas.microsoft.com/office/drawing/2014/main" val="3609493965"/>
                    </a:ext>
                  </a:extLst>
                </a:gridCol>
              </a:tblGrid>
              <a:tr h="342239">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NAIL ENHANCEMENTS</a:t>
                      </a:r>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769155939"/>
                  </a:ext>
                </a:extLst>
              </a:tr>
              <a:tr h="1185604">
                <a:tc>
                  <a:txBody>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nail extensions+ regular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regular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marL="0" marR="0">
                        <a:spcBef>
                          <a:spcPts val="0"/>
                        </a:spcBef>
                        <a:spcAft>
                          <a:spcPts val="0"/>
                        </a:spcAft>
                      </a:pPr>
                      <a:r>
                        <a:rPr lang="en-US" sz="180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BUILDER/HARD GEL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gel overlay + gel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gel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ecapsulated</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spcBef>
                          <a:spcPts val="0"/>
                        </a:spcBef>
                        <a:spcAft>
                          <a:spcPts val="0"/>
                        </a:spcAft>
                      </a:pPr>
                      <a:r>
                        <a:rPr lang="en-US" sz="180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ACRYLICS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acrylic overlay + gel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acrylic encapsulation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pink and white/</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french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ombre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acrylic filling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491221955"/>
                  </a:ext>
                </a:extLst>
              </a:tr>
              <a:tr h="1838732">
                <a:tc>
                  <a:txBody>
                    <a:bodyPr/>
                    <a:lstStyle/>
                    <a:p>
                      <a:pPr marL="0" marR="0">
                        <a:spcBef>
                          <a:spcPts val="0"/>
                        </a:spcBef>
                        <a:spcAft>
                          <a:spcPts val="0"/>
                        </a:spcAft>
                      </a:pPr>
                      <a:r>
                        <a:rPr lang="en-US" sz="180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GEL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nail extensions + gel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gel polish</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gel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french</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nails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gel ombre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gel removal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gel filling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spcBef>
                          <a:spcPts val="0"/>
                        </a:spcBef>
                        <a:spcAft>
                          <a:spcPts val="0"/>
                        </a:spcAft>
                      </a:pPr>
                      <a:r>
                        <a:rPr lang="en-US" sz="180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DIP POWDER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dip + extensions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dip powder color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pink and white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ombre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pPr marL="0" marR="0">
                        <a:spcBef>
                          <a:spcPts val="0"/>
                        </a:spcBef>
                        <a:spcAft>
                          <a:spcPts val="0"/>
                        </a:spcAft>
                      </a:pPr>
                      <a:r>
                        <a:rPr lang="en-US" sz="1800"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NAIL ART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animal prints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chrome/holographic nails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cateye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marble nails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3d flowers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rhinestones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swaroski</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crystals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stamping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1234895120"/>
                  </a:ext>
                </a:extLst>
              </a:tr>
              <a:tr h="671035">
                <a:tc>
                  <a:txBody>
                    <a:bodyPr/>
                    <a:lstStyle/>
                    <a:p>
                      <a:pPr marL="0" marR="0">
                        <a:spcBef>
                          <a:spcPts val="0"/>
                        </a:spcBef>
                        <a:spcAft>
                          <a:spcPts val="0"/>
                        </a:spcAft>
                      </a:pPr>
                      <a:r>
                        <a:rPr lang="en-US" sz="1800"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NAIL REPAIR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silk wrap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29357513"/>
                  </a:ext>
                </a:extLst>
              </a:tr>
            </a:tbl>
          </a:graphicData>
        </a:graphic>
      </p:graphicFrame>
    </p:spTree>
    <p:extLst>
      <p:ext uri="{BB962C8B-B14F-4D97-AF65-F5344CB8AC3E}">
        <p14:creationId xmlns:p14="http://schemas.microsoft.com/office/powerpoint/2010/main" val="4054175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C9B93-F736-A704-703A-B4D7AE12CA92}"/>
              </a:ext>
            </a:extLst>
          </p:cNvPr>
          <p:cNvSpPr>
            <a:spLocks noGrp="1"/>
          </p:cNvSpPr>
          <p:nvPr>
            <p:ph type="title"/>
          </p:nvPr>
        </p:nvSpPr>
        <p:spPr>
          <a:xfrm>
            <a:off x="917222" y="1764948"/>
            <a:ext cx="10515600" cy="1325563"/>
          </a:xfrm>
        </p:spPr>
        <p:txBody>
          <a:bodyPr>
            <a:normAutofit/>
          </a:bodyPr>
          <a:lstStyle/>
          <a:p>
            <a:r>
              <a:rPr lang="en-US" sz="3600" b="1" i="1" dirty="0">
                <a:effectLst/>
                <a:highlight>
                  <a:srgbClr val="00FFFF"/>
                </a:highlight>
                <a:latin typeface="Times New Roman" panose="02020603050405020304" pitchFamily="18" charset="0"/>
                <a:ea typeface="Times New Roman" panose="02020603050405020304" pitchFamily="18" charset="0"/>
                <a:cs typeface="Times New Roman" panose="02020603050405020304" pitchFamily="18" charset="0"/>
              </a:rPr>
              <a:t>makeup</a:t>
            </a:r>
            <a:endParaRPr lang="en-US" sz="3600" b="1" dirty="0"/>
          </a:p>
        </p:txBody>
      </p:sp>
      <p:sp>
        <p:nvSpPr>
          <p:cNvPr id="3" name="Content Placeholder 2">
            <a:extLst>
              <a:ext uri="{FF2B5EF4-FFF2-40B4-BE49-F238E27FC236}">
                <a16:creationId xmlns:a16="http://schemas.microsoft.com/office/drawing/2014/main" id="{77D5946D-C475-81BE-B5E1-7C26127E7006}"/>
              </a:ext>
            </a:extLst>
          </p:cNvPr>
          <p:cNvSpPr>
            <a:spLocks noGrp="1"/>
          </p:cNvSpPr>
          <p:nvPr>
            <p:ph idx="1"/>
          </p:nvPr>
        </p:nvSpPr>
        <p:spPr>
          <a:xfrm>
            <a:off x="759178" y="2506662"/>
            <a:ext cx="10515600" cy="4351338"/>
          </a:xfrm>
        </p:spPr>
        <p:txBody>
          <a:bodyPr/>
          <a:lstStyle/>
          <a:p>
            <a:pPr marL="0" marR="0" indent="0">
              <a:spcBef>
                <a:spcPts val="0"/>
              </a:spcBef>
              <a:spcAft>
                <a:spcPts val="0"/>
              </a:spcAft>
              <a:buNone/>
            </a:pP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Lash Extensions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Hair Extensions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Bridal Makeover</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Air Brush Makeup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Party Makeup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Kids Makeup</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AE3941F0-5B9A-358F-A9F5-BF9CECCD8A0D}"/>
              </a:ext>
            </a:extLst>
          </p:cNvPr>
          <p:cNvSpPr txBox="1"/>
          <p:nvPr/>
        </p:nvSpPr>
        <p:spPr>
          <a:xfrm>
            <a:off x="3048000" y="615667"/>
            <a:ext cx="6096000" cy="923330"/>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FB78AEDA-808C-C8F5-4105-FA5BA8360A0E}"/>
              </a:ext>
            </a:extLst>
          </p:cNvPr>
          <p:cNvSpPr txBox="1">
            <a:spLocks/>
          </p:cNvSpPr>
          <p:nvPr/>
        </p:nvSpPr>
        <p:spPr>
          <a:xfrm>
            <a:off x="838200" y="899453"/>
            <a:ext cx="10515600" cy="729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haroni" panose="02010803020104030203" pitchFamily="2" charset="-79"/>
                <a:ea typeface="Calibri" panose="020F0502020204030204" pitchFamily="34" charset="0"/>
                <a:cs typeface="Aharoni" panose="02010803020104030203" pitchFamily="2" charset="-79"/>
              </a:rPr>
              <a:t>SERVICES</a:t>
            </a:r>
            <a:br>
              <a:rPr lang="en-US" dirty="0">
                <a:latin typeface="Aharoni" panose="02010803020104030203" pitchFamily="2" charset="-79"/>
                <a:ea typeface="Calibri" panose="020F0502020204030204" pitchFamily="34" charset="0"/>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60003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5460F-FF79-A7B2-A91F-38BCA324FD78}"/>
              </a:ext>
            </a:extLst>
          </p:cNvPr>
          <p:cNvSpPr>
            <a:spLocks noGrp="1"/>
          </p:cNvSpPr>
          <p:nvPr>
            <p:ph idx="1"/>
          </p:nvPr>
        </p:nvSpPr>
        <p:spPr/>
        <p:txBody>
          <a:bodyPr>
            <a:normAutofit fontScale="92500" lnSpcReduction="20000"/>
          </a:bodyPr>
          <a:lstStyle/>
          <a:p>
            <a:pPr>
              <a:lnSpc>
                <a:spcPct val="100000"/>
              </a:lnSpc>
            </a:pPr>
            <a:endParaRPr lang="en-US" dirty="0"/>
          </a:p>
          <a:p>
            <a:pPr marL="0" indent="0">
              <a:lnSpc>
                <a:spcPct val="100000"/>
              </a:lnSpc>
              <a:buNone/>
            </a:pPr>
            <a:r>
              <a:rPr lang="en-US" dirty="0">
                <a:highlight>
                  <a:srgbClr val="00FFFF"/>
                </a:highlight>
              </a:rPr>
              <a:t>MANI</a:t>
            </a:r>
          </a:p>
          <a:p>
            <a:pPr algn="l">
              <a:buFont typeface="+mj-lt"/>
              <a:buAutoNum type="arabicPeriod"/>
            </a:pPr>
            <a:r>
              <a:rPr lang="en-US" b="0" i="0" dirty="0">
                <a:solidFill>
                  <a:srgbClr val="374151"/>
                </a:solidFill>
                <a:effectLst/>
                <a:latin typeface="Söhne"/>
              </a:rPr>
              <a:t>Classic Manicure</a:t>
            </a:r>
          </a:p>
          <a:p>
            <a:pPr algn="l">
              <a:buFont typeface="+mj-lt"/>
              <a:buAutoNum type="arabicPeriod"/>
            </a:pPr>
            <a:r>
              <a:rPr lang="en-US" b="0" i="0" dirty="0">
                <a:solidFill>
                  <a:srgbClr val="374151"/>
                </a:solidFill>
                <a:effectLst/>
                <a:latin typeface="Söhne"/>
              </a:rPr>
              <a:t>Gel Manicure</a:t>
            </a:r>
          </a:p>
          <a:p>
            <a:pPr algn="l">
              <a:buFont typeface="+mj-lt"/>
              <a:buAutoNum type="arabicPeriod"/>
            </a:pPr>
            <a:r>
              <a:rPr lang="en-US" b="0" i="0" dirty="0">
                <a:solidFill>
                  <a:srgbClr val="374151"/>
                </a:solidFill>
                <a:effectLst/>
                <a:latin typeface="Söhne"/>
              </a:rPr>
              <a:t>Luxury Spa Manicure</a:t>
            </a:r>
          </a:p>
          <a:p>
            <a:pPr algn="l">
              <a:buFont typeface="+mj-lt"/>
              <a:buAutoNum type="arabicPeriod"/>
            </a:pPr>
            <a:r>
              <a:rPr lang="en-US" b="0" i="0" dirty="0">
                <a:solidFill>
                  <a:srgbClr val="374151"/>
                </a:solidFill>
                <a:effectLst/>
                <a:latin typeface="Söhne"/>
              </a:rPr>
              <a:t>Collagen Manicure</a:t>
            </a:r>
          </a:p>
          <a:p>
            <a:pPr algn="l">
              <a:buFont typeface="+mj-lt"/>
              <a:buAutoNum type="arabicPeriod"/>
            </a:pPr>
            <a:r>
              <a:rPr lang="en-US" b="0" i="0" dirty="0">
                <a:solidFill>
                  <a:srgbClr val="374151"/>
                </a:solidFill>
                <a:effectLst/>
                <a:latin typeface="Söhne"/>
              </a:rPr>
              <a:t>French Manicure</a:t>
            </a:r>
          </a:p>
          <a:p>
            <a:pPr algn="l">
              <a:buFont typeface="+mj-lt"/>
              <a:buAutoNum type="arabicPeriod"/>
            </a:pPr>
            <a:r>
              <a:rPr lang="en-US" b="0" i="0" dirty="0">
                <a:solidFill>
                  <a:srgbClr val="374151"/>
                </a:solidFill>
                <a:effectLst/>
                <a:latin typeface="Söhne"/>
              </a:rPr>
              <a:t>Nail Art Manicure</a:t>
            </a:r>
          </a:p>
          <a:p>
            <a:pPr algn="l">
              <a:buFont typeface="+mj-lt"/>
              <a:buAutoNum type="arabicPeriod"/>
            </a:pPr>
            <a:r>
              <a:rPr lang="en-US" b="0" i="0" dirty="0">
                <a:solidFill>
                  <a:srgbClr val="374151"/>
                </a:solidFill>
                <a:effectLst/>
                <a:latin typeface="Söhne"/>
              </a:rPr>
              <a:t>Hydrating Paraffin Manicure</a:t>
            </a:r>
          </a:p>
          <a:p>
            <a:pPr algn="l">
              <a:buFont typeface="+mj-lt"/>
              <a:buAutoNum type="arabicPeriod"/>
            </a:pPr>
            <a:r>
              <a:rPr lang="en-US" b="0" i="0" dirty="0">
                <a:solidFill>
                  <a:srgbClr val="374151"/>
                </a:solidFill>
                <a:effectLst/>
                <a:latin typeface="Söhne"/>
              </a:rPr>
              <a:t>Natural Nail Strengthener Manicure</a:t>
            </a:r>
          </a:p>
        </p:txBody>
      </p:sp>
      <p:sp>
        <p:nvSpPr>
          <p:cNvPr id="5" name="TextBox 4">
            <a:extLst>
              <a:ext uri="{FF2B5EF4-FFF2-40B4-BE49-F238E27FC236}">
                <a16:creationId xmlns:a16="http://schemas.microsoft.com/office/drawing/2014/main" id="{4215D559-F3B2-CBFA-3818-58AAED9B0578}"/>
              </a:ext>
            </a:extLst>
          </p:cNvPr>
          <p:cNvSpPr txBox="1"/>
          <p:nvPr/>
        </p:nvSpPr>
        <p:spPr>
          <a:xfrm>
            <a:off x="3048000" y="2139161"/>
            <a:ext cx="6096000" cy="369332"/>
          </a:xfrm>
          <a:prstGeom prst="rect">
            <a:avLst/>
          </a:prstGeom>
          <a:noFill/>
        </p:spPr>
        <p:txBody>
          <a:bodyPr wrap="square">
            <a:spAutoFit/>
          </a:bodyPr>
          <a:lstStyle/>
          <a:p>
            <a:pPr marL="0" marR="0">
              <a:spcBef>
                <a:spcPts val="0"/>
              </a:spcBef>
              <a:spcAft>
                <a:spcPts val="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F574E560-C959-637D-A8A4-A7141C5997D1}"/>
              </a:ext>
            </a:extLst>
          </p:cNvPr>
          <p:cNvSpPr txBox="1">
            <a:spLocks/>
          </p:cNvSpPr>
          <p:nvPr/>
        </p:nvSpPr>
        <p:spPr>
          <a:xfrm>
            <a:off x="838200" y="1460676"/>
            <a:ext cx="10515600" cy="729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haroni" panose="02010803020104030203" pitchFamily="2" charset="-79"/>
                <a:ea typeface="Calibri" panose="020F0502020204030204" pitchFamily="34" charset="0"/>
                <a:cs typeface="Aharoni" panose="02010803020104030203" pitchFamily="2" charset="-79"/>
              </a:rPr>
              <a:t>SERVICES</a:t>
            </a:r>
            <a:br>
              <a:rPr lang="en-US" dirty="0">
                <a:latin typeface="Aharoni" panose="02010803020104030203" pitchFamily="2" charset="-79"/>
                <a:ea typeface="Calibri" panose="020F0502020204030204" pitchFamily="34" charset="0"/>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344787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D25545-73F5-6C92-6981-4254A1D81319}"/>
              </a:ext>
            </a:extLst>
          </p:cNvPr>
          <p:cNvSpPr>
            <a:spLocks noGrp="1"/>
          </p:cNvSpPr>
          <p:nvPr>
            <p:ph idx="1"/>
          </p:nvPr>
        </p:nvSpPr>
        <p:spPr/>
        <p:txBody>
          <a:bodyPr>
            <a:normAutofit fontScale="77500" lnSpcReduction="20000"/>
          </a:bodyPr>
          <a:lstStyle/>
          <a:p>
            <a:pPr marL="0" indent="0">
              <a:buNone/>
            </a:pPr>
            <a:r>
              <a:rPr lang="en-US" i="1" dirty="0">
                <a:highlight>
                  <a:srgbClr val="00FFFF"/>
                </a:highlight>
              </a:rPr>
              <a:t>PEDI</a:t>
            </a:r>
          </a:p>
          <a:p>
            <a:pPr algn="l">
              <a:buFont typeface="+mj-lt"/>
              <a:buAutoNum type="arabicPeriod"/>
            </a:pPr>
            <a:r>
              <a:rPr lang="en-US" b="0" i="0" dirty="0">
                <a:solidFill>
                  <a:srgbClr val="374151"/>
                </a:solidFill>
                <a:effectLst/>
                <a:latin typeface="Söhne"/>
              </a:rPr>
              <a:t>Classic pedicure</a:t>
            </a:r>
          </a:p>
          <a:p>
            <a:pPr algn="l">
              <a:buFont typeface="+mj-lt"/>
              <a:buAutoNum type="arabicPeriod"/>
            </a:pPr>
            <a:r>
              <a:rPr lang="en-US" b="0" i="0" dirty="0">
                <a:solidFill>
                  <a:srgbClr val="374151"/>
                </a:solidFill>
                <a:effectLst/>
                <a:latin typeface="Söhne"/>
              </a:rPr>
              <a:t>Gel pedicure</a:t>
            </a:r>
          </a:p>
          <a:p>
            <a:pPr algn="l">
              <a:buFont typeface="+mj-lt"/>
              <a:buAutoNum type="arabicPeriod"/>
            </a:pPr>
            <a:r>
              <a:rPr lang="en-US" b="0" i="0" dirty="0">
                <a:solidFill>
                  <a:srgbClr val="374151"/>
                </a:solidFill>
                <a:effectLst/>
                <a:latin typeface="Söhne"/>
              </a:rPr>
              <a:t>Luxury Spa pedicure</a:t>
            </a:r>
          </a:p>
          <a:p>
            <a:pPr algn="l">
              <a:buFont typeface="+mj-lt"/>
              <a:buAutoNum type="arabicPeriod"/>
            </a:pPr>
            <a:r>
              <a:rPr lang="en-US" b="0" i="0" dirty="0">
                <a:solidFill>
                  <a:srgbClr val="374151"/>
                </a:solidFill>
                <a:effectLst/>
                <a:latin typeface="Söhne"/>
              </a:rPr>
              <a:t>Collagen  pedicure</a:t>
            </a:r>
          </a:p>
          <a:p>
            <a:pPr>
              <a:buFont typeface="+mj-lt"/>
              <a:buAutoNum type="arabicPeriod"/>
            </a:pPr>
            <a:r>
              <a:rPr lang="en-US" b="0" i="0" dirty="0">
                <a:solidFill>
                  <a:srgbClr val="374151"/>
                </a:solidFill>
                <a:effectLst/>
                <a:latin typeface="Söhne"/>
              </a:rPr>
              <a:t>French pedicure</a:t>
            </a:r>
          </a:p>
          <a:p>
            <a:pPr algn="l">
              <a:buFont typeface="+mj-lt"/>
              <a:buAutoNum type="arabicPeriod"/>
            </a:pPr>
            <a:r>
              <a:rPr lang="en-US" b="0" i="0" dirty="0">
                <a:solidFill>
                  <a:srgbClr val="374151"/>
                </a:solidFill>
                <a:effectLst/>
                <a:latin typeface="Söhne"/>
              </a:rPr>
              <a:t>Nail Art pedicure</a:t>
            </a:r>
          </a:p>
          <a:p>
            <a:pPr algn="l">
              <a:buFont typeface="+mj-lt"/>
              <a:buAutoNum type="arabicPeriod"/>
            </a:pPr>
            <a:r>
              <a:rPr lang="en-US" b="0" i="0" dirty="0">
                <a:solidFill>
                  <a:srgbClr val="374151"/>
                </a:solidFill>
                <a:effectLst/>
                <a:latin typeface="Söhne"/>
              </a:rPr>
              <a:t>Hydrating Paraffin pedicure</a:t>
            </a:r>
          </a:p>
          <a:p>
            <a:pPr algn="l">
              <a:buFont typeface="+mj-lt"/>
              <a:buAutoNum type="arabicPeriod"/>
            </a:pPr>
            <a:r>
              <a:rPr lang="en-US" b="0" i="0" dirty="0">
                <a:solidFill>
                  <a:srgbClr val="374151"/>
                </a:solidFill>
                <a:effectLst/>
                <a:latin typeface="Söhne"/>
              </a:rPr>
              <a:t>Natural Nail Strengthener pedicure</a:t>
            </a:r>
          </a:p>
          <a:p>
            <a:pPr algn="l">
              <a:buFont typeface="+mj-lt"/>
              <a:buAutoNum type="arabicPeriod"/>
            </a:pPr>
            <a:r>
              <a:rPr lang="en-US" dirty="0"/>
              <a:t>Glimmering Pedicure Delight</a:t>
            </a:r>
          </a:p>
          <a:p>
            <a:pPr algn="l">
              <a:buFont typeface="+mj-lt"/>
              <a:buAutoNum type="arabicPeriod"/>
            </a:pPr>
            <a:r>
              <a:rPr lang="en-US" dirty="0"/>
              <a:t>Detoxifying pedicure</a:t>
            </a:r>
          </a:p>
          <a:p>
            <a:pPr algn="l">
              <a:buFont typeface="+mj-lt"/>
              <a:buAutoNum type="arabicPeriod"/>
            </a:pPr>
            <a:r>
              <a:rPr lang="en-US" dirty="0"/>
              <a:t>Signature Pedi </a:t>
            </a:r>
            <a:r>
              <a:rPr lang="en-US" sz="1400" dirty="0"/>
              <a:t>(</a:t>
            </a:r>
            <a:r>
              <a:rPr lang="en-US" sz="1400" dirty="0" err="1"/>
              <a:t>lavender,mango,mint</a:t>
            </a:r>
            <a:r>
              <a:rPr lang="en-US" sz="1400" dirty="0"/>
              <a:t>)</a:t>
            </a:r>
          </a:p>
        </p:txBody>
      </p:sp>
      <p:sp>
        <p:nvSpPr>
          <p:cNvPr id="5" name="Title 1">
            <a:extLst>
              <a:ext uri="{FF2B5EF4-FFF2-40B4-BE49-F238E27FC236}">
                <a16:creationId xmlns:a16="http://schemas.microsoft.com/office/drawing/2014/main" id="{91FF0DFD-A45B-5167-D4ED-13F48609443D}"/>
              </a:ext>
            </a:extLst>
          </p:cNvPr>
          <p:cNvSpPr txBox="1">
            <a:spLocks/>
          </p:cNvSpPr>
          <p:nvPr/>
        </p:nvSpPr>
        <p:spPr>
          <a:xfrm>
            <a:off x="838200" y="1095728"/>
            <a:ext cx="10515600" cy="7298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Aharoni" panose="02010803020104030203" pitchFamily="2" charset="-79"/>
                <a:ea typeface="Calibri" panose="020F0502020204030204" pitchFamily="34" charset="0"/>
                <a:cs typeface="Aharoni" panose="02010803020104030203" pitchFamily="2" charset="-79"/>
              </a:rPr>
              <a:t>SERVICES</a:t>
            </a:r>
            <a:br>
              <a:rPr lang="en-US" dirty="0">
                <a:latin typeface="Aharoni" panose="02010803020104030203" pitchFamily="2" charset="-79"/>
                <a:ea typeface="Calibri" panose="020F0502020204030204" pitchFamily="34" charset="0"/>
                <a:cs typeface="Aharoni" panose="02010803020104030203" pitchFamily="2" charset="-79"/>
              </a:rPr>
            </a:br>
            <a:endParaRPr lang="en-US"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381014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0E6D3-B67E-6512-E32E-7C71582A762E}"/>
              </a:ext>
            </a:extLst>
          </p:cNvPr>
          <p:cNvSpPr>
            <a:spLocks noGrp="1"/>
          </p:cNvSpPr>
          <p:nvPr>
            <p:ph type="title"/>
          </p:nvPr>
        </p:nvSpPr>
        <p:spPr/>
        <p:txBody>
          <a:bodyPr/>
          <a:lstStyle/>
          <a:p>
            <a:r>
              <a:rPr lang="en-US" dirty="0">
                <a:latin typeface="Aharoni" panose="02010803020104030203" pitchFamily="2" charset="-79"/>
                <a:cs typeface="Aharoni" panose="02010803020104030203" pitchFamily="2" charset="-79"/>
              </a:rPr>
              <a:t>GET IN TOUCH</a:t>
            </a:r>
            <a:r>
              <a:rPr lang="en-US" sz="3200" dirty="0"/>
              <a:t>(contact us)</a:t>
            </a:r>
          </a:p>
        </p:txBody>
      </p:sp>
      <p:sp>
        <p:nvSpPr>
          <p:cNvPr id="3" name="Content Placeholder 2">
            <a:extLst>
              <a:ext uri="{FF2B5EF4-FFF2-40B4-BE49-F238E27FC236}">
                <a16:creationId xmlns:a16="http://schemas.microsoft.com/office/drawing/2014/main" id="{7C94CE0D-443F-E417-6781-D24F08E1CEE4}"/>
              </a:ext>
            </a:extLst>
          </p:cNvPr>
          <p:cNvSpPr>
            <a:spLocks noGrp="1"/>
          </p:cNvSpPr>
          <p:nvPr>
            <p:ph idx="1"/>
          </p:nvPr>
        </p:nvSpPr>
        <p:spPr/>
        <p:txBody>
          <a:bodyPr>
            <a:normAutofit/>
          </a:bodyPr>
          <a:lstStyle/>
          <a:p>
            <a:pPr marL="0" indent="0" algn="l">
              <a:buNone/>
            </a:pPr>
            <a:r>
              <a:rPr lang="en-US" sz="1800" b="0" i="0" dirty="0">
                <a:solidFill>
                  <a:srgbClr val="374151"/>
                </a:solidFill>
                <a:effectLst/>
              </a:rPr>
              <a:t>At </a:t>
            </a:r>
            <a:r>
              <a:rPr lang="en-US" sz="1800" b="0" i="0" dirty="0" err="1">
                <a:solidFill>
                  <a:srgbClr val="374151"/>
                </a:solidFill>
                <a:effectLst/>
              </a:rPr>
              <a:t>Sree</a:t>
            </a:r>
            <a:r>
              <a:rPr lang="en-US" sz="1800" b="0" i="0" dirty="0">
                <a:solidFill>
                  <a:srgbClr val="374151"/>
                </a:solidFill>
                <a:effectLst/>
              </a:rPr>
              <a:t> </a:t>
            </a:r>
            <a:r>
              <a:rPr lang="en-US" sz="1800" b="0" i="0" dirty="0" err="1">
                <a:solidFill>
                  <a:srgbClr val="374151"/>
                </a:solidFill>
                <a:effectLst/>
              </a:rPr>
              <a:t>Moulika</a:t>
            </a:r>
            <a:r>
              <a:rPr lang="en-US" sz="1800" b="0" i="0" dirty="0">
                <a:solidFill>
                  <a:srgbClr val="374151"/>
                </a:solidFill>
                <a:effectLst/>
              </a:rPr>
              <a:t> Beauty Salon, we are committed to providing you with exceptional beauty and relaxation services. If you have any questions, inquiries, or wish to book an appointment, we'd love to hear from you. Please feel free to reach out using any of the following methods.</a:t>
            </a:r>
          </a:p>
          <a:p>
            <a:pPr marL="0" indent="0">
              <a:buNone/>
            </a:pPr>
            <a:r>
              <a:rPr lang="en-US" sz="1800" dirty="0"/>
              <a:t>            </a:t>
            </a:r>
          </a:p>
          <a:p>
            <a:pPr marL="0" indent="0">
              <a:buNone/>
            </a:pPr>
            <a:r>
              <a:rPr lang="en-US" sz="1800" dirty="0"/>
              <a:t>            </a:t>
            </a:r>
            <a:r>
              <a:rPr lang="en-US" sz="1800" dirty="0" err="1"/>
              <a:t>Sree</a:t>
            </a:r>
            <a:r>
              <a:rPr lang="en-US" sz="1800" dirty="0"/>
              <a:t> </a:t>
            </a:r>
            <a:r>
              <a:rPr lang="en-US" sz="1800" dirty="0" err="1"/>
              <a:t>mouliks</a:t>
            </a:r>
            <a:r>
              <a:rPr lang="en-US" sz="1800" dirty="0"/>
              <a:t> salon,304,Survey No. 228 Old 44, 44/ 1 &amp; 44, 2, E </a:t>
            </a:r>
            <a:r>
              <a:rPr lang="en-US" sz="1800" dirty="0" err="1"/>
              <a:t>Anandbagh</a:t>
            </a:r>
            <a:r>
              <a:rPr lang="en-US" sz="1800" dirty="0"/>
              <a:t> Main Rd, </a:t>
            </a:r>
            <a:r>
              <a:rPr lang="en-US" sz="1800" dirty="0" err="1"/>
              <a:t>Safilguda</a:t>
            </a:r>
            <a:r>
              <a:rPr lang="en-US" sz="1800" dirty="0"/>
              <a:t>,      	</a:t>
            </a:r>
            <a:r>
              <a:rPr lang="en-US" sz="1800" dirty="0" err="1"/>
              <a:t>Malkajgiri,Secunderabad</a:t>
            </a:r>
            <a:r>
              <a:rPr lang="en-US" sz="1800" dirty="0"/>
              <a:t>, Telangana 500047</a:t>
            </a:r>
            <a:br>
              <a:rPr lang="en-US" sz="1800" dirty="0"/>
            </a:br>
            <a:endParaRPr lang="en-US" sz="1800" dirty="0"/>
          </a:p>
          <a:p>
            <a:pPr marL="0" indent="0">
              <a:buNone/>
            </a:pPr>
            <a:r>
              <a:rPr lang="en-US" sz="1800" dirty="0"/>
              <a:t>          +91 6304400431</a:t>
            </a:r>
          </a:p>
          <a:p>
            <a:pPr marL="0" indent="0">
              <a:buNone/>
            </a:pPr>
            <a:endParaRPr lang="en-US" sz="1800" dirty="0"/>
          </a:p>
          <a:p>
            <a:pPr marL="0" indent="0">
              <a:buNone/>
            </a:pPr>
            <a:r>
              <a:rPr lang="en-US" sz="1800" dirty="0"/>
              <a:t>           @SM.LUXE.HYDERABAD</a:t>
            </a:r>
          </a:p>
          <a:p>
            <a:pPr marL="0" indent="0">
              <a:buNone/>
            </a:pPr>
            <a:endParaRPr lang="en-US" sz="1800" dirty="0"/>
          </a:p>
          <a:p>
            <a:pPr marL="0" indent="0">
              <a:buNone/>
            </a:pPr>
            <a:endParaRPr lang="en-US" sz="1800" dirty="0"/>
          </a:p>
        </p:txBody>
      </p:sp>
      <p:pic>
        <p:nvPicPr>
          <p:cNvPr id="5" name="Picture 4" descr="A black and white map pin&#10;&#10;Description automatically generated">
            <a:extLst>
              <a:ext uri="{FF2B5EF4-FFF2-40B4-BE49-F238E27FC236}">
                <a16:creationId xmlns:a16="http://schemas.microsoft.com/office/drawing/2014/main" id="{DCB7A94B-EE41-BDF4-30F2-7B535390FBA7}"/>
              </a:ext>
            </a:extLst>
          </p:cNvPr>
          <p:cNvPicPr>
            <a:picLocks noChangeAspect="1"/>
          </p:cNvPicPr>
          <p:nvPr/>
        </p:nvPicPr>
        <p:blipFill>
          <a:blip r:embed="rId2"/>
          <a:stretch>
            <a:fillRect/>
          </a:stretch>
        </p:blipFill>
        <p:spPr>
          <a:xfrm>
            <a:off x="838200" y="3012677"/>
            <a:ext cx="527756" cy="527756"/>
          </a:xfrm>
          <a:prstGeom prst="rect">
            <a:avLst/>
          </a:prstGeom>
        </p:spPr>
      </p:pic>
      <p:pic>
        <p:nvPicPr>
          <p:cNvPr id="7" name="Picture 6" descr="A black telephone receiver&#10;&#10;Description automatically generated">
            <a:extLst>
              <a:ext uri="{FF2B5EF4-FFF2-40B4-BE49-F238E27FC236}">
                <a16:creationId xmlns:a16="http://schemas.microsoft.com/office/drawing/2014/main" id="{968344C4-D943-9A21-0CB8-0C6E273BE541}"/>
              </a:ext>
            </a:extLst>
          </p:cNvPr>
          <p:cNvPicPr>
            <a:picLocks noChangeAspect="1"/>
          </p:cNvPicPr>
          <p:nvPr/>
        </p:nvPicPr>
        <p:blipFill>
          <a:blip r:embed="rId3"/>
          <a:stretch>
            <a:fillRect/>
          </a:stretch>
        </p:blipFill>
        <p:spPr>
          <a:xfrm>
            <a:off x="863104" y="3765296"/>
            <a:ext cx="397794" cy="534811"/>
          </a:xfrm>
          <a:prstGeom prst="rect">
            <a:avLst/>
          </a:prstGeom>
        </p:spPr>
      </p:pic>
      <p:pic>
        <p:nvPicPr>
          <p:cNvPr id="9" name="Picture 8" descr="A black background with a black square&#10;&#10;Description automatically generated">
            <a:extLst>
              <a:ext uri="{FF2B5EF4-FFF2-40B4-BE49-F238E27FC236}">
                <a16:creationId xmlns:a16="http://schemas.microsoft.com/office/drawing/2014/main" id="{F580C33C-1225-3E58-77F5-E9E9C06644E8}"/>
              </a:ext>
            </a:extLst>
          </p:cNvPr>
          <p:cNvPicPr>
            <a:picLocks noChangeAspect="1"/>
          </p:cNvPicPr>
          <p:nvPr/>
        </p:nvPicPr>
        <p:blipFill>
          <a:blip r:embed="rId4"/>
          <a:stretch>
            <a:fillRect/>
          </a:stretch>
        </p:blipFill>
        <p:spPr>
          <a:xfrm>
            <a:off x="752332" y="4524970"/>
            <a:ext cx="667456" cy="667456"/>
          </a:xfrm>
          <a:prstGeom prst="rect">
            <a:avLst/>
          </a:prstGeom>
        </p:spPr>
      </p:pic>
      <p:sp>
        <p:nvSpPr>
          <p:cNvPr id="10" name="Rounded Rectangle 9">
            <a:extLst>
              <a:ext uri="{FF2B5EF4-FFF2-40B4-BE49-F238E27FC236}">
                <a16:creationId xmlns:a16="http://schemas.microsoft.com/office/drawing/2014/main" id="{CB2E1751-89EB-1A7C-707C-4D53650DCD6E}"/>
              </a:ext>
            </a:extLst>
          </p:cNvPr>
          <p:cNvSpPr/>
          <p:nvPr/>
        </p:nvSpPr>
        <p:spPr>
          <a:xfrm>
            <a:off x="4030133" y="5441244"/>
            <a:ext cx="3409245" cy="564445"/>
          </a:xfrm>
          <a:prstGeom prst="roundRect">
            <a:avLst/>
          </a:prstGeom>
          <a:solidFill>
            <a:srgbClr val="7030A0">
              <a:alpha val="32941"/>
            </a:srgbClr>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Aharoni" panose="02010803020104030203" pitchFamily="2" charset="-79"/>
                <a:cs typeface="Aharoni" panose="02010803020104030203" pitchFamily="2" charset="-79"/>
              </a:rPr>
              <a:t>BOOK APPOINTMENT</a:t>
            </a:r>
          </a:p>
        </p:txBody>
      </p:sp>
    </p:spTree>
    <p:extLst>
      <p:ext uri="{BB962C8B-B14F-4D97-AF65-F5344CB8AC3E}">
        <p14:creationId xmlns:p14="http://schemas.microsoft.com/office/powerpoint/2010/main" val="3256646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18204</TotalTime>
  <Words>627</Words>
  <Application>Microsoft Macintosh PowerPoint</Application>
  <PresentationFormat>Widescreen</PresentationFormat>
  <Paragraphs>118</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AppleSystemUIFont</vt:lpstr>
      <vt:lpstr>Arial</vt:lpstr>
      <vt:lpstr>Calibri</vt:lpstr>
      <vt:lpstr>Calibri Light</vt:lpstr>
      <vt:lpstr>Söhne</vt:lpstr>
      <vt:lpstr>Symbol</vt:lpstr>
      <vt:lpstr>Times New Roman</vt:lpstr>
      <vt:lpstr>Office Theme</vt:lpstr>
      <vt:lpstr>HOME PAGE   Tag line: “Exquisite Beauty, Tailored for You” or “Unlock Your Timeless Beauty”   As you Join us at Sree Moulika Salon, where luxury meets personalization, and beauty takes on a whole new meaning. we believe that beauty is an expression of individuality, and every client has a unique story waiting to be unveiled. With this principle at our core, our talented team of professionals is dedicated to tailoring our services to enhance your inherent beauty and embrace your distinct essence.  Let's create a beauty story together, one that will be cherished for a lifetime. Welcome to our exquisite world of beauty and care  </vt:lpstr>
      <vt:lpstr>Our Story</vt:lpstr>
      <vt:lpstr>Services</vt:lpstr>
      <vt:lpstr>Services</vt:lpstr>
      <vt:lpstr>SERVICES NAILS</vt:lpstr>
      <vt:lpstr>makeup</vt:lpstr>
      <vt:lpstr>PowerPoint Presentation</vt:lpstr>
      <vt:lpstr>PowerPoint Presentation</vt:lpstr>
      <vt:lpstr>GET IN TOUCH(contact us)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PAGE   Tag line: “Exquisite Beauty, Tailored for You” or “Unlock Your Timeless Beauty”   As you Join us at Sree Moulika Salon, where luxury meets personalization, and beauty takes on a whole new meaning. we believe that beauty is an expression of individuality, and every client has a unique story waiting to be unveiled. With this principle at our core, our talented team of professionals is dedicated to tailoring our services to enhance your inherent beauty and embrace your distinct essence.  Experience the artistry of beauty crafted uniquely for you. Let's create a beauty story together, one that will be cherished for a lifetime. Welcome to our exquisite world of beauty and care</dc:title>
  <dc:creator>Divya Battula</dc:creator>
  <cp:lastModifiedBy>Divya Battula</cp:lastModifiedBy>
  <cp:revision>4</cp:revision>
  <dcterms:created xsi:type="dcterms:W3CDTF">2023-07-14T15:24:10Z</dcterms:created>
  <dcterms:modified xsi:type="dcterms:W3CDTF">2023-07-27T06:48:42Z</dcterms:modified>
</cp:coreProperties>
</file>