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handoutMasterIdLst>
    <p:handoutMasterId r:id="rId104"/>
  </p:handoutMasterIdLst>
  <p:sldIdLst>
    <p:sldId id="256" r:id="rId2"/>
    <p:sldId id="266" r:id="rId3"/>
    <p:sldId id="383" r:id="rId4"/>
    <p:sldId id="397" r:id="rId5"/>
    <p:sldId id="406" r:id="rId6"/>
    <p:sldId id="401" r:id="rId7"/>
    <p:sldId id="402" r:id="rId8"/>
    <p:sldId id="403" r:id="rId9"/>
    <p:sldId id="404" r:id="rId10"/>
    <p:sldId id="405" r:id="rId11"/>
    <p:sldId id="407" r:id="rId12"/>
    <p:sldId id="408" r:id="rId13"/>
    <p:sldId id="409" r:id="rId14"/>
    <p:sldId id="410" r:id="rId15"/>
    <p:sldId id="478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20" r:id="rId25"/>
    <p:sldId id="421" r:id="rId26"/>
    <p:sldId id="422" r:id="rId27"/>
    <p:sldId id="424" r:id="rId28"/>
    <p:sldId id="425" r:id="rId29"/>
    <p:sldId id="479" r:id="rId30"/>
    <p:sldId id="426" r:id="rId31"/>
    <p:sldId id="427" r:id="rId32"/>
    <p:sldId id="428" r:id="rId33"/>
    <p:sldId id="430" r:id="rId34"/>
    <p:sldId id="431" r:id="rId35"/>
    <p:sldId id="480" r:id="rId36"/>
    <p:sldId id="481" r:id="rId37"/>
    <p:sldId id="482" r:id="rId38"/>
    <p:sldId id="483" r:id="rId39"/>
    <p:sldId id="432" r:id="rId40"/>
    <p:sldId id="433" r:id="rId41"/>
    <p:sldId id="434" r:id="rId42"/>
    <p:sldId id="484" r:id="rId43"/>
    <p:sldId id="485" r:id="rId44"/>
    <p:sldId id="486" r:id="rId45"/>
    <p:sldId id="435" r:id="rId46"/>
    <p:sldId id="436" r:id="rId47"/>
    <p:sldId id="437" r:id="rId48"/>
    <p:sldId id="438" r:id="rId49"/>
    <p:sldId id="487" r:id="rId50"/>
    <p:sldId id="439" r:id="rId51"/>
    <p:sldId id="440" r:id="rId52"/>
    <p:sldId id="441" r:id="rId53"/>
    <p:sldId id="442" r:id="rId54"/>
    <p:sldId id="443" r:id="rId55"/>
    <p:sldId id="444" r:id="rId56"/>
    <p:sldId id="445" r:id="rId57"/>
    <p:sldId id="488" r:id="rId58"/>
    <p:sldId id="446" r:id="rId59"/>
    <p:sldId id="447" r:id="rId60"/>
    <p:sldId id="448" r:id="rId61"/>
    <p:sldId id="449" r:id="rId62"/>
    <p:sldId id="450" r:id="rId63"/>
    <p:sldId id="451" r:id="rId64"/>
    <p:sldId id="452" r:id="rId65"/>
    <p:sldId id="454" r:id="rId66"/>
    <p:sldId id="455" r:id="rId67"/>
    <p:sldId id="456" r:id="rId68"/>
    <p:sldId id="457" r:id="rId69"/>
    <p:sldId id="489" r:id="rId70"/>
    <p:sldId id="458" r:id="rId71"/>
    <p:sldId id="490" r:id="rId72"/>
    <p:sldId id="459" r:id="rId73"/>
    <p:sldId id="460" r:id="rId74"/>
    <p:sldId id="461" r:id="rId75"/>
    <p:sldId id="462" r:id="rId76"/>
    <p:sldId id="463" r:id="rId77"/>
    <p:sldId id="491" r:id="rId78"/>
    <p:sldId id="464" r:id="rId79"/>
    <p:sldId id="465" r:id="rId80"/>
    <p:sldId id="466" r:id="rId81"/>
    <p:sldId id="467" r:id="rId82"/>
    <p:sldId id="468" r:id="rId83"/>
    <p:sldId id="469" r:id="rId84"/>
    <p:sldId id="492" r:id="rId85"/>
    <p:sldId id="493" r:id="rId86"/>
    <p:sldId id="470" r:id="rId87"/>
    <p:sldId id="471" r:id="rId88"/>
    <p:sldId id="472" r:id="rId89"/>
    <p:sldId id="473" r:id="rId90"/>
    <p:sldId id="474" r:id="rId91"/>
    <p:sldId id="475" r:id="rId92"/>
    <p:sldId id="476" r:id="rId93"/>
    <p:sldId id="477" r:id="rId94"/>
    <p:sldId id="494" r:id="rId95"/>
    <p:sldId id="495" r:id="rId96"/>
    <p:sldId id="496" r:id="rId97"/>
    <p:sldId id="497" r:id="rId98"/>
    <p:sldId id="498" r:id="rId99"/>
    <p:sldId id="499" r:id="rId100"/>
    <p:sldId id="500" r:id="rId101"/>
    <p:sldId id="501" r:id="rId10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246" autoAdjust="0"/>
    <p:restoredTop sz="94213" autoAdjust="0"/>
  </p:normalViewPr>
  <p:slideViewPr>
    <p:cSldViewPr>
      <p:cViewPr>
        <p:scale>
          <a:sx n="100" d="100"/>
          <a:sy n="100" d="100"/>
        </p:scale>
        <p:origin x="-1920" y="-28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네트워크 개론(3판)_표지-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82096"/>
          </a:xfrm>
          <a:prstGeom prst="rect">
            <a:avLst/>
          </a:prstGeom>
        </p:spPr>
      </p:pic>
      <p:sp>
        <p:nvSpPr>
          <p:cNvPr id="13" name="직사각형 6"/>
          <p:cNvSpPr/>
          <p:nvPr userDrawn="1"/>
        </p:nvSpPr>
        <p:spPr>
          <a:xfrm>
            <a:off x="0" y="5022962"/>
            <a:ext cx="9144000" cy="1835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5280651"/>
            <a:ext cx="8229600" cy="1319660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15" name="Picture 3" descr="네트워크 개론(3판)_표지-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28" t="4470" b="42335"/>
          <a:stretch/>
        </p:blipFill>
        <p:spPr>
          <a:xfrm>
            <a:off x="0" y="0"/>
            <a:ext cx="7164288" cy="4885675"/>
          </a:xfrm>
          <a:prstGeom prst="rect">
            <a:avLst/>
          </a:prstGeom>
        </p:spPr>
      </p:pic>
      <p:pic>
        <p:nvPicPr>
          <p:cNvPr id="16" name="Picture 5" descr="네트워크 개론(3판)_표지-4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6" t="10234" r="6651" b="6373"/>
          <a:stretch/>
        </p:blipFill>
        <p:spPr>
          <a:xfrm>
            <a:off x="4499992" y="1170090"/>
            <a:ext cx="4644008" cy="4059110"/>
          </a:xfrm>
          <a:prstGeom prst="rect">
            <a:avLst/>
          </a:prstGeom>
        </p:spPr>
      </p:pic>
      <p:pic>
        <p:nvPicPr>
          <p:cNvPr id="17" name="Picture 7" descr="한빛로고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9" t="27506" r="9941" b="6356"/>
          <a:stretch/>
        </p:blipFill>
        <p:spPr>
          <a:xfrm>
            <a:off x="7200901" y="419100"/>
            <a:ext cx="1600200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지니\Desktop\캡처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42" y="4568353"/>
            <a:ext cx="2093402" cy="20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125326"/>
            <a:ext cx="2573597" cy="75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네트워크 개론</a:t>
            </a:r>
            <a:r>
              <a:rPr kumimoji="0" lang="en-US" altLang="ko-KR" sz="14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400" baseline="0" dirty="0" smtClean="0">
                <a:latin typeface="HY견고딕" pitchFamily="18" charset="-127"/>
                <a:ea typeface="HY견고딕" pitchFamily="18" charset="-127"/>
              </a:rPr>
              <a:t>쉽게 배우는 네트워크의 기본 원리</a:t>
            </a:r>
            <a:r>
              <a:rPr kumimoji="0" lang="en-US" altLang="ko-KR" sz="1400" baseline="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kumimoji="0" lang="ko-KR" altLang="en-US" sz="1400" baseline="0" dirty="0" smtClean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400" baseline="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/>
          <p:cNvSpPr txBox="1"/>
          <p:nvPr userDrawn="1"/>
        </p:nvSpPr>
        <p:spPr>
          <a:xfrm>
            <a:off x="725513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목차</a:t>
            </a: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88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200000"/>
              </a:lnSpc>
              <a:buFont typeface="Wingdings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88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7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rgbClr val="F88D6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rgbClr val="FCC7B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rgbClr val="FDE2D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rgbClr val="F671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rgbClr val="F88D6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rgbClr val="FCC7B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rgbClr val="FDE2D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rgbClr val="F671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2023-02-24</a:t>
            </a:fld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5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467544" y="5301208"/>
            <a:ext cx="8352606" cy="1152128"/>
          </a:xfrm>
        </p:spPr>
        <p:txBody>
          <a:bodyPr/>
          <a:lstStyle/>
          <a:p>
            <a:pPr eaLnBrk="1" hangingPunct="1"/>
            <a:r>
              <a:rPr lang="en-US" altLang="ko-KR" sz="4000" dirty="0" smtClean="0"/>
              <a:t>Chapter 03. </a:t>
            </a:r>
            <a:r>
              <a:rPr lang="ko-KR" altLang="en-US" sz="4000" dirty="0"/>
              <a:t>네트워크 통신</a:t>
            </a:r>
            <a:endParaRPr lang="ko-KR" altLang="en-US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멀티캐스트</a:t>
            </a:r>
            <a:endParaRPr lang="en-US" altLang="ko-KR" dirty="0" smtClean="0"/>
          </a:p>
          <a:p>
            <a:pPr lvl="2"/>
            <a:r>
              <a:rPr lang="ko-KR" altLang="en-US" b="0" dirty="0" err="1"/>
              <a:t>브로드캐스트는</a:t>
            </a:r>
            <a:r>
              <a:rPr lang="ko-KR" altLang="en-US" b="0" dirty="0"/>
              <a:t> 데이터를 무조건 </a:t>
            </a:r>
            <a:r>
              <a:rPr lang="en-US" altLang="ko-KR" b="0" dirty="0"/>
              <a:t>CPU</a:t>
            </a:r>
            <a:r>
              <a:rPr lang="ko-KR" altLang="en-US" b="0" dirty="0"/>
              <a:t>로 전송하기 </a:t>
            </a:r>
            <a:r>
              <a:rPr lang="ko-KR" altLang="en-US" b="0" dirty="0" smtClean="0"/>
              <a:t>때문에 </a:t>
            </a:r>
            <a:r>
              <a:rPr lang="ko-KR" altLang="en-US" b="0" dirty="0"/>
              <a:t>컴퓨터 자체의 성능을 떨어뜨린다</a:t>
            </a:r>
            <a:r>
              <a:rPr lang="en-US" altLang="ko-KR" b="0" dirty="0"/>
              <a:t>. </a:t>
            </a:r>
            <a:r>
              <a:rPr lang="ko-KR" altLang="en-US" b="0" dirty="0"/>
              <a:t>이 문제를 가장 쉽게 해결할 수 있는 방법이 </a:t>
            </a:r>
            <a:r>
              <a:rPr lang="ko-KR" altLang="en-US" b="0" dirty="0" err="1" smtClean="0"/>
              <a:t>바로멀티캐스트</a:t>
            </a:r>
            <a:r>
              <a:rPr lang="en-US" altLang="ko-KR" b="0" dirty="0"/>
              <a:t>(Multicast)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  <a:p>
            <a:pPr lvl="2"/>
            <a:r>
              <a:rPr lang="ko-KR" altLang="en-US" b="0" dirty="0"/>
              <a:t>멀티캐스트는 전송하려는 특정 그룹에게만 한 번에 전송할 수 있기 때문에 </a:t>
            </a:r>
            <a:r>
              <a:rPr lang="ko-KR" altLang="en-US" b="0" dirty="0" err="1" smtClean="0"/>
              <a:t>유니캐스트처럼</a:t>
            </a:r>
            <a:r>
              <a:rPr lang="ko-KR" altLang="en-US" b="0" dirty="0" smtClean="0"/>
              <a:t> 반복해서 </a:t>
            </a:r>
            <a:r>
              <a:rPr lang="ko-KR" altLang="en-US" b="0" dirty="0"/>
              <a:t>보낼 필요가 없고</a:t>
            </a:r>
            <a:r>
              <a:rPr lang="en-US" altLang="ko-KR" b="0" dirty="0"/>
              <a:t>, </a:t>
            </a:r>
            <a:r>
              <a:rPr lang="ko-KR" altLang="en-US" b="0" dirty="0" err="1"/>
              <a:t>브로드캐스트처럼</a:t>
            </a:r>
            <a:r>
              <a:rPr lang="ko-KR" altLang="en-US" b="0" dirty="0"/>
              <a:t> </a:t>
            </a:r>
            <a:r>
              <a:rPr lang="ko-KR" altLang="en-US" b="0" dirty="0" err="1"/>
              <a:t>전송받을</a:t>
            </a:r>
            <a:r>
              <a:rPr lang="ko-KR" altLang="en-US" b="0" dirty="0"/>
              <a:t> 필요가 없는 컴퓨터에 보내지 </a:t>
            </a:r>
            <a:r>
              <a:rPr lang="ko-KR" altLang="en-US" b="0" dirty="0" smtClean="0"/>
              <a:t>않아도 </a:t>
            </a:r>
            <a:r>
              <a:rPr lang="ko-KR" altLang="en-US" b="0" dirty="0"/>
              <a:t>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현재 </a:t>
            </a:r>
            <a:r>
              <a:rPr lang="ko-KR" altLang="en-US" b="0" dirty="0"/>
              <a:t>많이 사용하는 애플리케이션에서는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이런 </a:t>
            </a:r>
            <a:r>
              <a:rPr lang="ko-KR" altLang="en-US" b="0" dirty="0"/>
              <a:t>기능이 필요하므로 </a:t>
            </a:r>
            <a:r>
              <a:rPr lang="ko-KR" altLang="en-US" b="0" dirty="0" smtClean="0"/>
              <a:t>멀티캐스트가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인기를 </a:t>
            </a:r>
            <a:r>
              <a:rPr lang="ko-KR" altLang="en-US" b="0" dirty="0"/>
              <a:t>끌고 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1" t="1936"/>
          <a:stretch/>
        </p:blipFill>
        <p:spPr bwMode="auto">
          <a:xfrm>
            <a:off x="5458018" y="3471760"/>
            <a:ext cx="3659387" cy="3370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05064"/>
            <a:ext cx="5184576" cy="104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67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smtClean="0"/>
              <a:t>사용 </a:t>
            </a:r>
            <a:r>
              <a:rPr lang="ko-KR" altLang="en-US" b="0" dirty="0"/>
              <a:t>중인 공유기의 접속 주소를 모를 때는 </a:t>
            </a:r>
            <a:r>
              <a:rPr lang="en-US" altLang="ko-KR" b="0" dirty="0"/>
              <a:t>cmd </a:t>
            </a:r>
            <a:r>
              <a:rPr lang="ko-KR" altLang="en-US" b="0" dirty="0"/>
              <a:t>창에서 ‘</a:t>
            </a:r>
            <a:r>
              <a:rPr lang="en-US" altLang="ko-KR" b="0" dirty="0"/>
              <a:t>ipconfig’</a:t>
            </a:r>
            <a:r>
              <a:rPr lang="ko-KR" altLang="en-US" b="0" dirty="0"/>
              <a:t>를 입력한 후 기본 게이트 웨이 주소를 확인하면 된다</a:t>
            </a:r>
            <a:r>
              <a:rPr lang="en-US" altLang="ko-KR" b="0" dirty="0"/>
              <a:t>. </a:t>
            </a:r>
            <a:endParaRPr lang="ko-KR" altLang="en-US" b="0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83332"/>
            <a:ext cx="41433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23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smtClean="0"/>
              <a:t>공유기 </a:t>
            </a:r>
            <a:r>
              <a:rPr lang="ko-KR" altLang="en-US" b="0" dirty="0"/>
              <a:t>설정 화면에 로그인하면 무선 </a:t>
            </a:r>
            <a:r>
              <a:rPr lang="en-US" altLang="ko-KR" b="0" dirty="0"/>
              <a:t>AP</a:t>
            </a:r>
            <a:r>
              <a:rPr lang="ko-KR" altLang="en-US" b="0" dirty="0"/>
              <a:t>의 </a:t>
            </a:r>
            <a:r>
              <a:rPr lang="en-US" altLang="ko-KR" b="0" dirty="0"/>
              <a:t>SSID</a:t>
            </a:r>
            <a:r>
              <a:rPr lang="ko-KR" altLang="en-US" b="0" dirty="0"/>
              <a:t>를 확인할 수 있다</a:t>
            </a:r>
            <a:r>
              <a:rPr lang="en-US" altLang="ko-KR" b="0" dirty="0"/>
              <a:t>. </a:t>
            </a:r>
            <a:endParaRPr lang="ko-KR" altLang="en-US" b="0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4176694" cy="485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66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  </a:t>
            </a:r>
            <a:r>
              <a:rPr lang="ko-KR" altLang="en-US" dirty="0" smtClean="0"/>
              <a:t>전송 방향에 따른 통신 방식</a:t>
            </a:r>
            <a:endParaRPr lang="ko-KR" altLang="en-US" b="0" dirty="0"/>
          </a:p>
          <a:p>
            <a:pPr lvl="2"/>
            <a:r>
              <a:rPr lang="ko-KR" altLang="en-US" b="0" dirty="0"/>
              <a:t>통신은 떨어져 있는 두 지점 간에 정보를 전송하는 것을 말한다</a:t>
            </a:r>
            <a:r>
              <a:rPr lang="en-US" altLang="ko-KR" b="0" dirty="0"/>
              <a:t>. </a:t>
            </a:r>
            <a:r>
              <a:rPr lang="ko-KR" altLang="en-US" b="0" dirty="0"/>
              <a:t>두 장치 간에 데이터를 전송 할 때는 데이터 전송 방향에 따라 단방향 </a:t>
            </a:r>
            <a:r>
              <a:rPr lang="en-US" altLang="ko-KR" b="0" dirty="0"/>
              <a:t>simplex </a:t>
            </a:r>
            <a:r>
              <a:rPr lang="ko-KR" altLang="en-US" b="0" dirty="0"/>
              <a:t>통신과 양방향</a:t>
            </a:r>
            <a:r>
              <a:rPr lang="en-US" altLang="ko-KR" b="0" dirty="0"/>
              <a:t>duplex </a:t>
            </a:r>
            <a:r>
              <a:rPr lang="ko-KR" altLang="en-US" b="0" dirty="0"/>
              <a:t>통신으로 나눌 수 있다</a:t>
            </a:r>
            <a:r>
              <a:rPr lang="en-US" altLang="ko-KR" b="0" dirty="0"/>
              <a:t>. </a:t>
            </a:r>
            <a:r>
              <a:rPr lang="ko-KR" altLang="en-US" b="0" dirty="0"/>
              <a:t>양방향 통신은 정보를 주고받는 시점에 따라 다시 반이중 </a:t>
            </a:r>
            <a:r>
              <a:rPr lang="en-US" altLang="ko-KR" b="0" dirty="0"/>
              <a:t>half-duplex </a:t>
            </a:r>
            <a:r>
              <a:rPr lang="ko-KR" altLang="en-US" b="0" dirty="0"/>
              <a:t>통신과 전이중 </a:t>
            </a:r>
            <a:r>
              <a:rPr lang="en-US" altLang="ko-KR" b="0" dirty="0"/>
              <a:t>full-duplex </a:t>
            </a:r>
            <a:r>
              <a:rPr lang="ko-KR" altLang="en-US" b="0" dirty="0"/>
              <a:t>통 신으로 나뉜다</a:t>
            </a:r>
            <a:r>
              <a:rPr lang="en-US" altLang="ko-KR" b="0" dirty="0"/>
              <a:t>. 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50292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0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단방향</a:t>
            </a:r>
            <a:r>
              <a:rPr lang="en-US" altLang="ko-KR" dirty="0"/>
              <a:t>(Simplex) </a:t>
            </a:r>
            <a:r>
              <a:rPr lang="ko-KR" altLang="en-US" dirty="0"/>
              <a:t>통신</a:t>
            </a:r>
          </a:p>
          <a:p>
            <a:pPr lvl="2"/>
            <a:r>
              <a:rPr lang="ko-KR" altLang="en-US" b="0" dirty="0"/>
              <a:t>송신 측과 수신 측이 미리 고정되어 있고</a:t>
            </a:r>
            <a:r>
              <a:rPr lang="en-US" altLang="ko-KR" b="0" dirty="0"/>
              <a:t>, </a:t>
            </a:r>
            <a:r>
              <a:rPr lang="ko-KR" altLang="en-US" b="0" dirty="0"/>
              <a:t>통신 채널을 통해 접속된 단말기 두 대 </a:t>
            </a:r>
            <a:r>
              <a:rPr lang="ko-KR" altLang="en-US" b="0" dirty="0" smtClean="0"/>
              <a:t>사이에서 데이터가 </a:t>
            </a:r>
            <a:r>
              <a:rPr lang="ko-KR" altLang="en-US" b="0" dirty="0"/>
              <a:t>한쪽 방향으로만 전송되는 통신 방식을 말한다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err="1" smtClean="0"/>
              <a:t>단방향</a:t>
            </a:r>
            <a:r>
              <a:rPr lang="ko-KR" altLang="en-US" b="0" dirty="0" smtClean="0"/>
              <a:t> </a:t>
            </a:r>
            <a:r>
              <a:rPr lang="ko-KR" altLang="en-US" b="0" dirty="0"/>
              <a:t>통신에서 전기적으로 </a:t>
            </a:r>
            <a:r>
              <a:rPr lang="ko-KR" altLang="en-US" b="0" dirty="0" smtClean="0"/>
              <a:t>신호를 </a:t>
            </a:r>
            <a:r>
              <a:rPr lang="ko-KR" altLang="en-US" b="0" dirty="0"/>
              <a:t>보내려면 송신 측과 수신 측을 연결하는 회로를 구성해야 하므로</a:t>
            </a:r>
            <a:r>
              <a:rPr lang="en-US" altLang="ko-KR" b="0" dirty="0"/>
              <a:t>, </a:t>
            </a:r>
            <a:r>
              <a:rPr lang="ko-KR" altLang="en-US" b="0" dirty="0"/>
              <a:t>비록 </a:t>
            </a:r>
            <a:r>
              <a:rPr lang="ko-KR" altLang="en-US" b="0" dirty="0" err="1"/>
              <a:t>단방향</a:t>
            </a:r>
            <a:r>
              <a:rPr lang="ko-KR" altLang="en-US" b="0" dirty="0"/>
              <a:t> </a:t>
            </a:r>
            <a:r>
              <a:rPr lang="ko-KR" altLang="en-US" b="0" dirty="0" smtClean="0"/>
              <a:t>전송일지라도 </a:t>
            </a:r>
            <a:r>
              <a:rPr lang="ko-KR" altLang="en-US" b="0" dirty="0" err="1"/>
              <a:t>전송로는</a:t>
            </a:r>
            <a:r>
              <a:rPr lang="ko-KR" altLang="en-US" b="0" dirty="0"/>
              <a:t> 두 개가 필요하다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대표적인 </a:t>
            </a:r>
            <a:r>
              <a:rPr lang="ko-KR" altLang="en-US" b="0" dirty="0" err="1"/>
              <a:t>단방향</a:t>
            </a:r>
            <a:r>
              <a:rPr lang="ko-KR" altLang="en-US" b="0" dirty="0"/>
              <a:t> 통신에는 예전에 많이 사용하던 </a:t>
            </a:r>
            <a:r>
              <a:rPr lang="ko-KR" altLang="en-US" b="0" dirty="0" smtClean="0"/>
              <a:t>무선호출기나 </a:t>
            </a:r>
            <a:r>
              <a:rPr lang="ko-KR" altLang="en-US" b="0" dirty="0"/>
              <a:t>라디오</a:t>
            </a:r>
            <a:r>
              <a:rPr lang="en-US" altLang="ko-KR" b="0" dirty="0"/>
              <a:t>, </a:t>
            </a:r>
            <a:r>
              <a:rPr lang="ko-KR" altLang="en-US" b="0" dirty="0"/>
              <a:t>아날로그 </a:t>
            </a:r>
            <a:r>
              <a:rPr lang="en-US" altLang="ko-KR" b="0" dirty="0"/>
              <a:t>TV </a:t>
            </a:r>
            <a:r>
              <a:rPr lang="ko-KR" altLang="en-US" b="0" dirty="0"/>
              <a:t>방송</a:t>
            </a:r>
            <a:r>
              <a:rPr lang="en-US" altLang="ko-KR" b="0" dirty="0"/>
              <a:t>, </a:t>
            </a:r>
            <a:r>
              <a:rPr lang="ko-KR" altLang="en-US" b="0" dirty="0"/>
              <a:t>모니터</a:t>
            </a:r>
            <a:r>
              <a:rPr lang="en-US" altLang="ko-KR" b="0" dirty="0"/>
              <a:t>, </a:t>
            </a:r>
            <a:r>
              <a:rPr lang="ko-KR" altLang="en-US" b="0" dirty="0"/>
              <a:t>키보드 등이 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11488"/>
            <a:ext cx="38576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46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양방향</a:t>
            </a:r>
            <a:r>
              <a:rPr lang="en-US" altLang="ko-KR" dirty="0"/>
              <a:t>(Duplex) </a:t>
            </a:r>
            <a:r>
              <a:rPr lang="ko-KR" altLang="en-US" dirty="0"/>
              <a:t>통신</a:t>
            </a:r>
          </a:p>
          <a:p>
            <a:pPr lvl="2"/>
            <a:r>
              <a:rPr lang="ko-KR" altLang="en-US" b="0" dirty="0"/>
              <a:t>통신 채널을 통해 접속된 두 대의 단말기 사이에서 데이터의 송수신이 모두 가능한 </a:t>
            </a:r>
            <a:r>
              <a:rPr lang="ko-KR" altLang="en-US" b="0" dirty="0" smtClean="0"/>
              <a:t>방식으로</a:t>
            </a:r>
            <a:r>
              <a:rPr lang="en-US" altLang="ko-KR" b="0" dirty="0"/>
              <a:t>, </a:t>
            </a:r>
            <a:r>
              <a:rPr lang="ko-KR" altLang="en-US" b="0" dirty="0"/>
              <a:t>데이터의 송수신을 한 번씩 </a:t>
            </a:r>
            <a:r>
              <a:rPr lang="ko-KR" altLang="en-US" b="0" dirty="0" smtClean="0"/>
              <a:t>번갈아 가면서 </a:t>
            </a:r>
            <a:r>
              <a:rPr lang="ko-KR" altLang="en-US" b="0" dirty="0"/>
              <a:t>할 수 있는 </a:t>
            </a:r>
            <a:r>
              <a:rPr lang="ko-KR" altLang="en-US" b="0" dirty="0" err="1"/>
              <a:t>반이중</a:t>
            </a:r>
            <a:r>
              <a:rPr lang="ko-KR" altLang="en-US" b="0" dirty="0"/>
              <a:t> 통신과 송수신을 </a:t>
            </a:r>
            <a:r>
              <a:rPr lang="ko-KR" altLang="en-US" b="0" dirty="0" smtClean="0"/>
              <a:t>동시에 할 </a:t>
            </a:r>
            <a:r>
              <a:rPr lang="ko-KR" altLang="en-US" b="0" dirty="0"/>
              <a:t>수 있는 </a:t>
            </a:r>
            <a:r>
              <a:rPr lang="ko-KR" altLang="en-US" b="0" dirty="0" err="1"/>
              <a:t>전이중</a:t>
            </a:r>
            <a:r>
              <a:rPr lang="ko-KR" altLang="en-US" b="0" dirty="0"/>
              <a:t> 통신으로 구분된다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dirty="0" err="1"/>
              <a:t>반이중</a:t>
            </a:r>
            <a:r>
              <a:rPr lang="en-US" altLang="ko-KR" dirty="0"/>
              <a:t>(Half-Duplex) </a:t>
            </a:r>
            <a:r>
              <a:rPr lang="ko-KR" altLang="en-US" dirty="0"/>
              <a:t>통신</a:t>
            </a:r>
          </a:p>
          <a:p>
            <a:pPr lvl="3"/>
            <a:r>
              <a:rPr lang="ko-KR" altLang="en-US" b="0" dirty="0">
                <a:latin typeface="YDVYMjOStd12"/>
              </a:rPr>
              <a:t>통신 채널에 접속된 두 대의 단말기 중 어느 한쪽이 데이터를 송신하면 상대방은 수신만 </a:t>
            </a:r>
            <a:r>
              <a:rPr lang="ko-KR" altLang="en-US" b="0" dirty="0" err="1" smtClean="0">
                <a:latin typeface="YDVYMjOStd12"/>
              </a:rPr>
              <a:t>할수</a:t>
            </a:r>
            <a:r>
              <a:rPr lang="ko-KR" altLang="en-US" b="0" dirty="0" smtClean="0">
                <a:latin typeface="YDVYMjOStd12"/>
              </a:rPr>
              <a:t> </a:t>
            </a:r>
            <a:r>
              <a:rPr lang="ko-KR" altLang="en-US" b="0" dirty="0">
                <a:latin typeface="YDVYMjOStd12"/>
              </a:rPr>
              <a:t>있는 통신 방식이다</a:t>
            </a:r>
            <a:r>
              <a:rPr lang="en-US" altLang="ko-KR" b="0" dirty="0">
                <a:latin typeface="YDVYMjOStd12"/>
              </a:rPr>
              <a:t>. </a:t>
            </a:r>
            <a:r>
              <a:rPr lang="ko-KR" altLang="en-US" b="0" dirty="0">
                <a:latin typeface="YDVYMjOStd12"/>
              </a:rPr>
              <a:t>송신 측과 수신 측이 정해져 있지 않으며</a:t>
            </a:r>
            <a:r>
              <a:rPr lang="en-US" altLang="ko-KR" b="0" dirty="0">
                <a:latin typeface="YDVYMjOStd12"/>
              </a:rPr>
              <a:t>, </a:t>
            </a:r>
            <a:r>
              <a:rPr lang="ko-KR" altLang="en-US" b="0" dirty="0">
                <a:latin typeface="YDVYMjOStd12"/>
              </a:rPr>
              <a:t>양쪽 단말기의 상호 </a:t>
            </a:r>
            <a:r>
              <a:rPr lang="ko-KR" altLang="en-US" b="0" dirty="0" smtClean="0">
                <a:latin typeface="YDVYMjOStd12"/>
              </a:rPr>
              <a:t>협력에 </a:t>
            </a:r>
            <a:r>
              <a:rPr lang="ko-KR" altLang="en-US" b="0" dirty="0">
                <a:latin typeface="YDVYMjOStd12"/>
              </a:rPr>
              <a:t>따라 송수신 방향이 바뀐다</a:t>
            </a:r>
            <a:r>
              <a:rPr lang="en-US" altLang="ko-KR" b="0" dirty="0" smtClean="0">
                <a:latin typeface="YDVYMjOStd12"/>
              </a:rPr>
              <a:t>.</a:t>
            </a:r>
          </a:p>
          <a:p>
            <a:pPr lvl="3"/>
            <a:r>
              <a:rPr lang="ko-KR" altLang="en-US" b="0" dirty="0" smtClean="0">
                <a:latin typeface="YDVYMjOStd12"/>
              </a:rPr>
              <a:t>대표적인 </a:t>
            </a:r>
            <a:r>
              <a:rPr lang="ko-KR" altLang="en-US" b="0" dirty="0">
                <a:latin typeface="YDVYMjOStd12"/>
              </a:rPr>
              <a:t>예로</a:t>
            </a:r>
            <a:r>
              <a:rPr lang="en-US" altLang="ko-KR" b="0" dirty="0">
                <a:latin typeface="YDVYMjOStd12"/>
              </a:rPr>
              <a:t>, </a:t>
            </a:r>
            <a:r>
              <a:rPr lang="ko-KR" altLang="en-US" b="0" dirty="0">
                <a:latin typeface="YDVYMjOStd12"/>
              </a:rPr>
              <a:t>휴대용 무전기와 모뎀을 이용한 </a:t>
            </a:r>
            <a:r>
              <a:rPr lang="ko-KR" altLang="en-US" b="0" dirty="0" smtClean="0">
                <a:latin typeface="YDVYMjOStd12"/>
              </a:rPr>
              <a:t>데이터 </a:t>
            </a:r>
            <a:r>
              <a:rPr lang="ko-KR" altLang="en-US" b="0" dirty="0">
                <a:latin typeface="YDVYMjOStd12"/>
              </a:rPr>
              <a:t>통신을 들 수 있다</a:t>
            </a:r>
            <a:r>
              <a:rPr lang="en-US" altLang="ko-KR" b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955096"/>
            <a:ext cx="43148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60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1" dirty="0" err="1"/>
              <a:t>전이중</a:t>
            </a:r>
            <a:r>
              <a:rPr lang="en-US" altLang="ko-KR" b="1" dirty="0"/>
              <a:t>(Full-Duplex) </a:t>
            </a:r>
            <a:r>
              <a:rPr lang="ko-KR" altLang="en-US" b="1" dirty="0"/>
              <a:t>통신</a:t>
            </a:r>
          </a:p>
          <a:p>
            <a:pPr lvl="3"/>
            <a:r>
              <a:rPr lang="ko-KR" altLang="en-US" b="0" dirty="0">
                <a:latin typeface="YDVYMjOStd12"/>
              </a:rPr>
              <a:t>통신 채널에 접속된 단말기 두 대가 동시에 데이터를 송수신할 수 있는 통신 방식을 </a:t>
            </a:r>
            <a:r>
              <a:rPr lang="ko-KR" altLang="en-US" b="0" dirty="0" smtClean="0">
                <a:latin typeface="YDVYMjOStd12"/>
              </a:rPr>
              <a:t>말한다</a:t>
            </a:r>
            <a:r>
              <a:rPr lang="en-US" altLang="ko-KR" b="0" dirty="0">
                <a:latin typeface="YDVYMjOStd12"/>
              </a:rPr>
              <a:t>. </a:t>
            </a:r>
            <a:endParaRPr lang="en-US" altLang="ko-KR" b="0" dirty="0" smtClean="0">
              <a:latin typeface="YDVYMjOStd12"/>
            </a:endParaRPr>
          </a:p>
          <a:p>
            <a:pPr lvl="3"/>
            <a:r>
              <a:rPr lang="ko-KR" altLang="en-US" b="0" dirty="0" err="1" smtClean="0">
                <a:latin typeface="YDVYMjOStd12"/>
              </a:rPr>
              <a:t>전이중</a:t>
            </a:r>
            <a:r>
              <a:rPr lang="ko-KR" altLang="en-US" b="0" dirty="0" smtClean="0">
                <a:latin typeface="YDVYMjOStd12"/>
              </a:rPr>
              <a:t> </a:t>
            </a:r>
            <a:r>
              <a:rPr lang="ko-KR" altLang="en-US" b="0" dirty="0">
                <a:latin typeface="YDVYMjOStd12"/>
              </a:rPr>
              <a:t>통신은 통신 채널 두 개를 이용하여 한 번에 데이터를 </a:t>
            </a:r>
            <a:r>
              <a:rPr lang="ko-KR" altLang="en-US" b="0" dirty="0" smtClean="0">
                <a:latin typeface="YDVYMjOStd12"/>
              </a:rPr>
              <a:t>송수신할 </a:t>
            </a:r>
            <a:r>
              <a:rPr lang="ko-KR" altLang="en-US" b="0" dirty="0">
                <a:latin typeface="YDVYMjOStd12"/>
              </a:rPr>
              <a:t>수 있다</a:t>
            </a:r>
            <a:r>
              <a:rPr lang="en-US" altLang="ko-KR" b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29" y="2564904"/>
            <a:ext cx="44862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29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AutoNum type="arabicPeriod" startAt="3"/>
            </a:pPr>
            <a:r>
              <a:rPr lang="ko-KR" altLang="en-US" dirty="0" smtClean="0"/>
              <a:t>직렬 전송과 병렬 전송</a:t>
            </a:r>
            <a:endParaRPr lang="en-US" altLang="ko-KR" dirty="0" smtClean="0"/>
          </a:p>
          <a:p>
            <a:pPr marL="457200" lvl="2" indent="-285750"/>
            <a:r>
              <a:rPr lang="ko-KR" altLang="en-US" dirty="0"/>
              <a:t>장치 사이에 데이터를 전송할 때 몇 가지 고려해야 할 사항이 있다</a:t>
            </a:r>
            <a:r>
              <a:rPr lang="en-US" altLang="ko-KR" dirty="0"/>
              <a:t>. </a:t>
            </a:r>
            <a:r>
              <a:rPr lang="ko-KR" altLang="en-US" dirty="0"/>
              <a:t>예를 들어 여러 </a:t>
            </a:r>
            <a:r>
              <a:rPr lang="ko-KR" altLang="en-US" dirty="0" smtClean="0"/>
              <a:t>데이터를 한꺼번에 </a:t>
            </a:r>
            <a:r>
              <a:rPr lang="ko-KR" altLang="en-US" dirty="0"/>
              <a:t>전송할 것인가</a:t>
            </a:r>
            <a:r>
              <a:rPr lang="en-US" altLang="ko-KR" dirty="0"/>
              <a:t>, </a:t>
            </a:r>
            <a:r>
              <a:rPr lang="ko-KR" altLang="en-US" dirty="0"/>
              <a:t>아니면 한 번에 하나씩만 전송할 것인가</a:t>
            </a:r>
            <a:r>
              <a:rPr lang="en-US" altLang="ko-KR" dirty="0"/>
              <a:t>, </a:t>
            </a:r>
            <a:r>
              <a:rPr lang="ko-KR" altLang="en-US" dirty="0"/>
              <a:t>그리고 데이터를 </a:t>
            </a:r>
            <a:r>
              <a:rPr lang="ko-KR" altLang="en-US" dirty="0" smtClean="0"/>
              <a:t>하나씩 전송한다면 </a:t>
            </a:r>
            <a:r>
              <a:rPr lang="ko-KR" altLang="en-US" dirty="0"/>
              <a:t>어떤 방식을 사용할 것인가 등을 고려해야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457200" lvl="2" indent="-285750"/>
            <a:r>
              <a:rPr lang="ko-KR" altLang="en-US" dirty="0" smtClean="0"/>
              <a:t>데이터 </a:t>
            </a:r>
            <a:r>
              <a:rPr lang="ko-KR" altLang="en-US" dirty="0"/>
              <a:t>전송은 </a:t>
            </a:r>
            <a:r>
              <a:rPr lang="en-US" altLang="ko-KR" dirty="0"/>
              <a:t>2</a:t>
            </a:r>
            <a:r>
              <a:rPr lang="ko-KR" altLang="en-US" dirty="0"/>
              <a:t>진 데이터를 </a:t>
            </a:r>
            <a:r>
              <a:rPr lang="ko-KR" altLang="en-US" dirty="0" smtClean="0"/>
              <a:t>전압이나 </a:t>
            </a:r>
            <a:r>
              <a:rPr lang="ko-KR" altLang="en-US" dirty="0"/>
              <a:t>전류의 변화로 표현한 신호에 실어 보내는 것을 말하며</a:t>
            </a:r>
            <a:r>
              <a:rPr lang="en-US" altLang="ko-KR" dirty="0"/>
              <a:t>, </a:t>
            </a:r>
            <a:r>
              <a:rPr lang="ko-KR" altLang="en-US" dirty="0"/>
              <a:t>데이터 비트를 전송하는 </a:t>
            </a:r>
            <a:r>
              <a:rPr lang="ko-KR" altLang="en-US" dirty="0" smtClean="0"/>
              <a:t>방법에 </a:t>
            </a:r>
            <a:r>
              <a:rPr lang="ko-KR" altLang="en-US" dirty="0"/>
              <a:t>따라 직렬 전송과 병렬 전송으로 나눌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15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76225" lvl="1" indent="-285750"/>
            <a:r>
              <a:rPr lang="ko-KR" altLang="en-US" dirty="0" smtClean="0"/>
              <a:t>직렬 전송</a:t>
            </a:r>
            <a:endParaRPr lang="en-US" altLang="ko-KR" dirty="0" smtClean="0"/>
          </a:p>
          <a:p>
            <a:pPr lvl="2"/>
            <a:r>
              <a:rPr lang="ko-KR" altLang="en-US" dirty="0"/>
              <a:t>하나의 정보를 나타내는 각 데이터 </a:t>
            </a:r>
            <a:r>
              <a:rPr lang="ko-KR" altLang="en-US" dirty="0" err="1"/>
              <a:t>비트를</a:t>
            </a:r>
            <a:r>
              <a:rPr lang="ko-KR" altLang="en-US" dirty="0"/>
              <a:t> 직렬로 나열한 후 하나의 통신회선을 </a:t>
            </a:r>
            <a:r>
              <a:rPr lang="ko-KR" altLang="en-US" dirty="0" smtClean="0"/>
              <a:t>사용하여 순차적으로 </a:t>
            </a:r>
            <a:r>
              <a:rPr lang="en-US" altLang="ko-KR" dirty="0"/>
              <a:t>1</a:t>
            </a:r>
            <a:r>
              <a:rPr lang="ko-KR" altLang="en-US" dirty="0"/>
              <a:t>비트씩 송신하는 방식이다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하나의 </a:t>
            </a:r>
            <a:r>
              <a:rPr lang="ko-KR" altLang="en-US" dirty="0"/>
              <a:t>통신회선을 사용하기 때문에 송신 </a:t>
            </a:r>
            <a:r>
              <a:rPr lang="ko-KR" altLang="en-US" dirty="0" smtClean="0"/>
              <a:t>측에서는 </a:t>
            </a:r>
            <a:r>
              <a:rPr lang="ko-KR" altLang="en-US" dirty="0"/>
              <a:t>데이터를 </a:t>
            </a:r>
            <a:r>
              <a:rPr lang="en-US" altLang="ko-KR" dirty="0"/>
              <a:t>1</a:t>
            </a:r>
            <a:r>
              <a:rPr lang="ko-KR" altLang="en-US" dirty="0"/>
              <a:t>비트씩 송신하고</a:t>
            </a:r>
            <a:r>
              <a:rPr lang="en-US" altLang="ko-KR" dirty="0"/>
              <a:t>, </a:t>
            </a:r>
            <a:r>
              <a:rPr lang="ko-KR" altLang="en-US" dirty="0"/>
              <a:t>수신 측에서는 수신되는 </a:t>
            </a:r>
            <a:r>
              <a:rPr lang="ko-KR" altLang="en-US" dirty="0" err="1"/>
              <a:t>비트를</a:t>
            </a:r>
            <a:r>
              <a:rPr lang="ko-KR" altLang="en-US" dirty="0"/>
              <a:t> 일정한 단위로 모아서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병렬 전송에 비해 데이터 전송속도가 느린 반면</a:t>
            </a:r>
            <a:r>
              <a:rPr lang="en-US" altLang="ko-KR" dirty="0"/>
              <a:t>, </a:t>
            </a:r>
            <a:r>
              <a:rPr lang="ko-KR" altLang="en-US" dirty="0"/>
              <a:t>원거리 데이터 전송에서는 </a:t>
            </a:r>
            <a:r>
              <a:rPr lang="ko-KR" altLang="en-US" dirty="0" smtClean="0"/>
              <a:t>통신회선이 </a:t>
            </a:r>
            <a:r>
              <a:rPr lang="ko-KR" altLang="en-US" dirty="0"/>
              <a:t>한 개만 필요하므로 경제적이다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77" y="3501008"/>
            <a:ext cx="45720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972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동기화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두 </a:t>
            </a:r>
            <a:r>
              <a:rPr lang="ko-KR" altLang="en-US" b="0" dirty="0"/>
              <a:t>시스템 간에 컴퓨터의 속도 차이</a:t>
            </a:r>
            <a:r>
              <a:rPr lang="en-US" altLang="ko-KR" b="0" dirty="0"/>
              <a:t>(</a:t>
            </a:r>
            <a:r>
              <a:rPr lang="ko-KR" altLang="en-US" b="0" dirty="0" err="1"/>
              <a:t>클록</a:t>
            </a:r>
            <a:r>
              <a:rPr lang="ko-KR" altLang="en-US" b="0" dirty="0"/>
              <a:t> 오차</a:t>
            </a:r>
            <a:r>
              <a:rPr lang="en-US" altLang="ko-KR" b="0" dirty="0"/>
              <a:t>)</a:t>
            </a:r>
            <a:r>
              <a:rPr lang="ko-KR" altLang="en-US" b="0" dirty="0"/>
              <a:t>가 있기 때문에 송신 </a:t>
            </a:r>
            <a:r>
              <a:rPr lang="ko-KR" altLang="en-US" b="0" dirty="0" smtClean="0"/>
              <a:t>비트 시간 </a:t>
            </a:r>
            <a:r>
              <a:rPr lang="ko-KR" altLang="en-US" b="0" dirty="0"/>
              <a:t>간격</a:t>
            </a:r>
            <a:r>
              <a:rPr lang="en-US" altLang="ko-KR" b="0" dirty="0"/>
              <a:t>(TS)</a:t>
            </a:r>
            <a:r>
              <a:rPr lang="ko-KR" altLang="en-US" b="0" dirty="0"/>
              <a:t>과 수신 비트 시간 간격</a:t>
            </a:r>
            <a:r>
              <a:rPr lang="en-US" altLang="ko-KR" b="0" dirty="0"/>
              <a:t>(TR)</a:t>
            </a:r>
            <a:r>
              <a:rPr lang="ko-KR" altLang="en-US" b="0" dirty="0"/>
              <a:t>이 정확하게 일치하지 않는다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endParaRPr lang="en-US" altLang="ko-KR" b="0" dirty="0" smtClean="0"/>
          </a:p>
          <a:p>
            <a:pPr lvl="2"/>
            <a:r>
              <a:rPr lang="ko-KR" altLang="en-US" b="0" dirty="0" smtClean="0"/>
              <a:t>따라서 </a:t>
            </a:r>
            <a:r>
              <a:rPr lang="ko-KR" altLang="en-US" b="0" dirty="0"/>
              <a:t>적절한 </a:t>
            </a:r>
            <a:r>
              <a:rPr lang="ko-KR" altLang="en-US" b="0" dirty="0" smtClean="0"/>
              <a:t>방법으로 </a:t>
            </a:r>
            <a:r>
              <a:rPr lang="ko-KR" altLang="en-US" b="0" dirty="0"/>
              <a:t>송신 측에서 전송한 데이터의 각 </a:t>
            </a:r>
            <a:r>
              <a:rPr lang="ko-KR" altLang="en-US" b="0" dirty="0" err="1"/>
              <a:t>비트를</a:t>
            </a:r>
            <a:r>
              <a:rPr lang="ko-KR" altLang="en-US" b="0" dirty="0"/>
              <a:t> 수신 측에서 정확하게 수신할 수 있도록 </a:t>
            </a:r>
            <a:r>
              <a:rPr lang="ko-KR" altLang="en-US" b="0" dirty="0" smtClean="0"/>
              <a:t>해야 </a:t>
            </a:r>
            <a:r>
              <a:rPr lang="ko-KR" altLang="en-US" b="0" dirty="0"/>
              <a:t>하는데</a:t>
            </a:r>
            <a:r>
              <a:rPr lang="en-US" altLang="ko-KR" b="0" dirty="0"/>
              <a:t>, </a:t>
            </a:r>
            <a:r>
              <a:rPr lang="ko-KR" altLang="en-US" b="0" dirty="0"/>
              <a:t>이를 ‘동기화</a:t>
            </a:r>
            <a:r>
              <a:rPr lang="en-US" altLang="ko-KR" b="0" dirty="0"/>
              <a:t>(Synchronization)’</a:t>
            </a:r>
            <a:r>
              <a:rPr lang="ko-KR" altLang="en-US" b="0" dirty="0"/>
              <a:t>라고 한다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84984"/>
            <a:ext cx="427672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35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err="1" smtClean="0"/>
              <a:t>동기식</a:t>
            </a:r>
            <a:r>
              <a:rPr lang="ko-KR" altLang="en-US" b="0" dirty="0" smtClean="0"/>
              <a:t> </a:t>
            </a:r>
            <a:r>
              <a:rPr lang="ko-KR" altLang="en-US" b="0" dirty="0"/>
              <a:t>전송은 미리 정해진 수만큼 문자열을 한 묶음으로 만들어 일시에 전송하는 </a:t>
            </a:r>
            <a:r>
              <a:rPr lang="ko-KR" altLang="en-US" b="0" dirty="0" smtClean="0"/>
              <a:t>방법으로</a:t>
            </a:r>
            <a:r>
              <a:rPr lang="en-US" altLang="ko-KR" b="0" dirty="0"/>
              <a:t>, </a:t>
            </a:r>
            <a:r>
              <a:rPr lang="ko-KR" altLang="en-US" b="0" dirty="0"/>
              <a:t>비트와 데이터 간에 간격 없이 차례대로 </a:t>
            </a:r>
            <a:r>
              <a:rPr lang="ko-KR" altLang="en-US" b="0" dirty="0" err="1"/>
              <a:t>비트를</a:t>
            </a:r>
            <a:r>
              <a:rPr lang="ko-KR" altLang="en-US" b="0" dirty="0"/>
              <a:t> 전송하기 때문에 데이터는 끊어지지 </a:t>
            </a:r>
            <a:r>
              <a:rPr lang="ko-KR" altLang="en-US" b="0" dirty="0" smtClean="0"/>
              <a:t>않는 </a:t>
            </a:r>
            <a:r>
              <a:rPr lang="en-US" altLang="ko-KR" b="0" dirty="0"/>
              <a:t>0</a:t>
            </a:r>
            <a:r>
              <a:rPr lang="ko-KR" altLang="en-US" b="0" dirty="0"/>
              <a:t>과 </a:t>
            </a:r>
            <a:r>
              <a:rPr lang="en-US" altLang="ko-KR" b="0" dirty="0"/>
              <a:t>1</a:t>
            </a:r>
            <a:r>
              <a:rPr lang="ko-KR" altLang="en-US" b="0" dirty="0"/>
              <a:t>의 문자열로 전송된다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endParaRPr lang="en-US" altLang="ko-KR" b="0" dirty="0" smtClean="0"/>
          </a:p>
          <a:p>
            <a:pPr lvl="2"/>
            <a:r>
              <a:rPr lang="ko-KR" altLang="en-US" b="0" dirty="0" smtClean="0"/>
              <a:t>수신 </a:t>
            </a:r>
            <a:r>
              <a:rPr lang="ko-KR" altLang="en-US" b="0" dirty="0"/>
              <a:t>측은 차례대로 문자열을 수신한 후 문자나 </a:t>
            </a:r>
            <a:r>
              <a:rPr lang="ko-KR" altLang="en-US" b="0" dirty="0" smtClean="0"/>
              <a:t>바이트로 분리해서 </a:t>
            </a:r>
            <a:r>
              <a:rPr lang="ko-KR" altLang="en-US" b="0" dirty="0"/>
              <a:t>의미 있는 데이터로 재구성한다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b="0" dirty="0" smtClean="0"/>
          </a:p>
          <a:p>
            <a:pPr lvl="2"/>
            <a:r>
              <a:rPr lang="ko-KR" altLang="en-US" b="0" dirty="0"/>
              <a:t>동기식 전송의 대표적인 예로는 일정한 시간 간격으로 정보를 전송하는 파일 </a:t>
            </a:r>
            <a:r>
              <a:rPr lang="ko-KR" altLang="en-US" b="0" dirty="0" smtClean="0"/>
              <a:t>업로드와 파일 다운로드가 있다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b="0" dirty="0" smtClean="0"/>
          </a:p>
          <a:p>
            <a:pPr lvl="2"/>
            <a:r>
              <a:rPr lang="ko-KR" altLang="en-US" b="0" dirty="0"/>
              <a:t>동기식 전송에는 비트 단위로 동기화시키는 비트 지향 동기화 기법과 문자 단위로 </a:t>
            </a:r>
            <a:r>
              <a:rPr lang="ko-KR" altLang="en-US" b="0" dirty="0" smtClean="0"/>
              <a:t>동기화시키는 </a:t>
            </a:r>
            <a:r>
              <a:rPr lang="ko-KR" altLang="en-US" b="0" dirty="0"/>
              <a:t>문자 지향 동기화 기법이 있다</a:t>
            </a:r>
            <a:r>
              <a:rPr lang="en-US" altLang="ko-KR" b="0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4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비트 지향 동기화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/>
            <a:r>
              <a:rPr lang="ko-KR" altLang="en-US" dirty="0"/>
              <a:t>비트 지향 동기화 기법은 데이터의 시작과 끝을 알리는 시작 플래그</a:t>
            </a:r>
            <a:r>
              <a:rPr lang="en-US" altLang="ko-KR" dirty="0"/>
              <a:t>(Start Flag)</a:t>
            </a:r>
            <a:r>
              <a:rPr lang="ko-KR" altLang="en-US" dirty="0"/>
              <a:t>로 </a:t>
            </a:r>
            <a:r>
              <a:rPr lang="ko-KR" altLang="en-US" dirty="0" smtClean="0"/>
              <a:t>시작해서 </a:t>
            </a:r>
            <a:r>
              <a:rPr lang="ko-KR" altLang="en-US" dirty="0"/>
              <a:t>종료 플래그</a:t>
            </a:r>
            <a:r>
              <a:rPr lang="en-US" altLang="ko-KR" dirty="0"/>
              <a:t>(Stop Flag)</a:t>
            </a:r>
            <a:r>
              <a:rPr lang="ko-KR" altLang="en-US" dirty="0"/>
              <a:t>로 끝난다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또한 </a:t>
            </a:r>
            <a:r>
              <a:rPr lang="ko-KR" altLang="en-US" dirty="0"/>
              <a:t>플래그 등의 패턴을 구별하려고 ‘</a:t>
            </a:r>
            <a:r>
              <a:rPr lang="en-US" altLang="ko-KR" dirty="0"/>
              <a:t>0’</a:t>
            </a:r>
            <a:r>
              <a:rPr lang="ko-KR" altLang="en-US" dirty="0" err="1"/>
              <a:t>비트를</a:t>
            </a:r>
            <a:r>
              <a:rPr lang="ko-KR" altLang="en-US" dirty="0"/>
              <a:t> </a:t>
            </a:r>
            <a:r>
              <a:rPr lang="ko-KR" altLang="en-US" dirty="0" smtClean="0"/>
              <a:t>삽입한다</a:t>
            </a:r>
            <a:r>
              <a:rPr lang="en-US" altLang="ko-KR" dirty="0"/>
              <a:t>(Stuffing).</a:t>
            </a:r>
          </a:p>
          <a:p>
            <a:pPr lvl="2"/>
            <a:r>
              <a:rPr lang="ko-KR" altLang="en-US" dirty="0"/>
              <a:t>플래그 패턴이 ‘</a:t>
            </a:r>
            <a:r>
              <a:rPr lang="en-US" altLang="ko-KR" dirty="0"/>
              <a:t>0111110’</a:t>
            </a:r>
            <a:r>
              <a:rPr lang="ko-KR" altLang="en-US" dirty="0"/>
              <a:t>이라고 가정했을 때 송신 측에서 데이터의 연속된 </a:t>
            </a:r>
            <a:r>
              <a:rPr lang="en-US" altLang="ko-KR" dirty="0"/>
              <a:t>1 </a:t>
            </a:r>
            <a:r>
              <a:rPr lang="ko-KR" altLang="en-US" dirty="0"/>
              <a:t>다섯 개 </a:t>
            </a:r>
            <a:r>
              <a:rPr lang="ko-KR" altLang="en-US" dirty="0" smtClean="0"/>
              <a:t>뒤에 </a:t>
            </a:r>
            <a:r>
              <a:rPr lang="en-US" altLang="ko-KR" dirty="0" smtClean="0"/>
              <a:t>0</a:t>
            </a:r>
            <a:r>
              <a:rPr lang="ko-KR" altLang="en-US" dirty="0"/>
              <a:t>을 삽입하여 전송하면</a:t>
            </a:r>
            <a:r>
              <a:rPr lang="en-US" altLang="ko-KR" dirty="0"/>
              <a:t>(01111100), </a:t>
            </a:r>
            <a:r>
              <a:rPr lang="ko-KR" altLang="en-US" dirty="0"/>
              <a:t>수신 측에서는 수신된 데이터의 연속된 </a:t>
            </a:r>
            <a:r>
              <a:rPr lang="en-US" altLang="ko-KR" dirty="0"/>
              <a:t>1 </a:t>
            </a:r>
            <a:r>
              <a:rPr lang="ko-KR" altLang="en-US" dirty="0"/>
              <a:t>다섯 개 </a:t>
            </a:r>
            <a:r>
              <a:rPr lang="ko-KR" altLang="en-US" dirty="0" smtClean="0"/>
              <a:t>뒤에 있는 </a:t>
            </a:r>
            <a:r>
              <a:rPr lang="en-US" altLang="ko-KR" dirty="0"/>
              <a:t>0</a:t>
            </a:r>
            <a:r>
              <a:rPr lang="ko-KR" altLang="en-US" dirty="0"/>
              <a:t>을 제거한다</a:t>
            </a:r>
            <a:r>
              <a:rPr lang="en-US" altLang="ko-KR" dirty="0"/>
              <a:t>(0111110).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45309"/>
            <a:ext cx="63817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1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통신 방식</a:t>
            </a:r>
          </a:p>
          <a:p>
            <a:r>
              <a:rPr lang="ko-KR" altLang="en-US" dirty="0"/>
              <a:t>통신 오류 검출</a:t>
            </a:r>
          </a:p>
          <a:p>
            <a:r>
              <a:rPr lang="ko-KR" altLang="en-US" dirty="0"/>
              <a:t>근거리 네트워크</a:t>
            </a:r>
          </a:p>
          <a:p>
            <a:r>
              <a:rPr lang="ko-KR" altLang="en-US" dirty="0"/>
              <a:t>광역 네트워크</a:t>
            </a:r>
          </a:p>
          <a:p>
            <a:r>
              <a:rPr lang="ko-KR" altLang="en-US" dirty="0"/>
              <a:t>무선 네트워크</a:t>
            </a:r>
            <a:endParaRPr lang="ko-KR" altLang="en-US" sz="1400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 지향 동기화 기법</a:t>
            </a:r>
          </a:p>
          <a:p>
            <a:pPr lvl="2"/>
            <a:r>
              <a:rPr lang="ko-KR" altLang="en-US" dirty="0"/>
              <a:t>모든 데이터의 단위를 문자 단위로 처리함으로써 동기화에 필요한 데이터까지 문자로 </a:t>
            </a:r>
            <a:r>
              <a:rPr lang="ko-KR" altLang="en-US" dirty="0" smtClean="0"/>
              <a:t>표현한다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 </a:t>
            </a:r>
            <a:r>
              <a:rPr lang="ko-KR" altLang="en-US" dirty="0"/>
              <a:t>지향 동기화 기법에서 사용하는 동기 문자에는 </a:t>
            </a:r>
            <a:r>
              <a:rPr lang="en-US" altLang="ko-KR" dirty="0"/>
              <a:t>SYN, </a:t>
            </a:r>
            <a:r>
              <a:rPr lang="ko-KR" altLang="en-US" dirty="0"/>
              <a:t>문장의 시작을 </a:t>
            </a:r>
            <a:r>
              <a:rPr lang="ko-KR" altLang="en-US" dirty="0" smtClean="0"/>
              <a:t>알리는 </a:t>
            </a:r>
            <a:r>
              <a:rPr lang="en-US" altLang="ko-KR" dirty="0" smtClean="0"/>
              <a:t>STX(Start–of–</a:t>
            </a:r>
            <a:r>
              <a:rPr lang="en-US" altLang="ko-KR" dirty="0" err="1" smtClean="0"/>
              <a:t>TeXt</a:t>
            </a:r>
            <a:r>
              <a:rPr lang="en-US" altLang="ko-KR" dirty="0"/>
              <a:t>), </a:t>
            </a:r>
            <a:r>
              <a:rPr lang="ko-KR" altLang="en-US" dirty="0"/>
              <a:t>문장의 끝을 알리는 </a:t>
            </a:r>
            <a:r>
              <a:rPr lang="en-US" altLang="ko-KR" dirty="0"/>
              <a:t>ETX(End-of-</a:t>
            </a:r>
            <a:r>
              <a:rPr lang="en-US" altLang="ko-KR" dirty="0" err="1"/>
              <a:t>TeXt</a:t>
            </a:r>
            <a:r>
              <a:rPr lang="en-US" altLang="ko-KR" dirty="0"/>
              <a:t>) 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40968"/>
            <a:ext cx="58197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40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비동기식</a:t>
            </a:r>
            <a:r>
              <a:rPr lang="ko-KR" altLang="en-US" dirty="0"/>
              <a:t> 전송</a:t>
            </a:r>
          </a:p>
          <a:p>
            <a:pPr lvl="2"/>
            <a:r>
              <a:rPr lang="ko-KR" altLang="en-US" b="0" dirty="0"/>
              <a:t>긴 데이터 </a:t>
            </a:r>
            <a:r>
              <a:rPr lang="ko-KR" altLang="en-US" b="0" dirty="0" err="1"/>
              <a:t>비트열을</a:t>
            </a:r>
            <a:r>
              <a:rPr lang="ko-KR" altLang="en-US" b="0" dirty="0"/>
              <a:t> 연속으로 전송하는 대신 한 번에 한 문자씩 전송함으로써 수신기가 </a:t>
            </a:r>
            <a:r>
              <a:rPr lang="ko-KR" altLang="en-US" b="0" dirty="0" smtClean="0"/>
              <a:t>새로운 </a:t>
            </a:r>
            <a:r>
              <a:rPr lang="ko-KR" altLang="en-US" b="0" dirty="0"/>
              <a:t>문자의 시작점에서 </a:t>
            </a:r>
            <a:r>
              <a:rPr lang="ko-KR" altLang="en-US" b="0" dirty="0" err="1"/>
              <a:t>재동기하도록</a:t>
            </a:r>
            <a:r>
              <a:rPr lang="ko-KR" altLang="en-US" b="0" dirty="0"/>
              <a:t> 하는 것이다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err="1" smtClean="0"/>
              <a:t>비동기</a:t>
            </a:r>
            <a:r>
              <a:rPr lang="ko-KR" altLang="en-US" b="0" dirty="0" smtClean="0"/>
              <a:t> </a:t>
            </a:r>
            <a:r>
              <a:rPr lang="ko-KR" altLang="en-US" b="0" dirty="0"/>
              <a:t>전송에서는 문자 단위로 </a:t>
            </a:r>
            <a:r>
              <a:rPr lang="ko-KR" altLang="en-US" b="0" dirty="0" err="1" smtClean="0"/>
              <a:t>재동기하려고</a:t>
            </a:r>
            <a:r>
              <a:rPr lang="ko-KR" altLang="en-US" b="0" dirty="0" smtClean="0"/>
              <a:t> </a:t>
            </a:r>
            <a:r>
              <a:rPr lang="ko-KR" altLang="en-US" b="0" dirty="0"/>
              <a:t>맨 앞에는 한 문자의 시작을 알리는 시작 비트</a:t>
            </a:r>
            <a:r>
              <a:rPr lang="en-US" altLang="ko-KR" b="0" dirty="0"/>
              <a:t>(Start Bit)</a:t>
            </a:r>
            <a:r>
              <a:rPr lang="ko-KR" altLang="en-US" b="0" dirty="0"/>
              <a:t>를 두고</a:t>
            </a:r>
            <a:r>
              <a:rPr lang="en-US" altLang="ko-KR" b="0" dirty="0"/>
              <a:t>, </a:t>
            </a:r>
            <a:r>
              <a:rPr lang="ko-KR" altLang="en-US" b="0" dirty="0"/>
              <a:t>맨 뒤에는 한 </a:t>
            </a:r>
            <a:r>
              <a:rPr lang="ko-KR" altLang="en-US" b="0" dirty="0" smtClean="0"/>
              <a:t>문자의 </a:t>
            </a:r>
            <a:r>
              <a:rPr lang="ko-KR" altLang="en-US" b="0" dirty="0"/>
              <a:t>종료를 표시하는 정지 비트</a:t>
            </a:r>
            <a:r>
              <a:rPr lang="en-US" altLang="ko-KR" b="0" dirty="0"/>
              <a:t>(Stop Bit)</a:t>
            </a:r>
            <a:r>
              <a:rPr lang="ko-KR" altLang="en-US" b="0" dirty="0"/>
              <a:t>를 둔다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보통 시작 </a:t>
            </a:r>
            <a:r>
              <a:rPr lang="ko-KR" altLang="en-US" b="0" dirty="0"/>
              <a:t>비트는 </a:t>
            </a:r>
            <a:r>
              <a:rPr lang="en-US" altLang="ko-KR" b="0" dirty="0"/>
              <a:t>1</a:t>
            </a:r>
            <a:r>
              <a:rPr lang="ko-KR" altLang="en-US" b="0" dirty="0" err="1"/>
              <a:t>비트를</a:t>
            </a:r>
            <a:r>
              <a:rPr lang="ko-KR" altLang="en-US" b="0" dirty="0"/>
              <a:t> 사용하고</a:t>
            </a:r>
            <a:r>
              <a:rPr lang="en-US" altLang="ko-KR" b="0" dirty="0"/>
              <a:t>, </a:t>
            </a:r>
            <a:r>
              <a:rPr lang="ko-KR" altLang="en-US" b="0" dirty="0" smtClean="0"/>
              <a:t>정지 </a:t>
            </a:r>
            <a:r>
              <a:rPr lang="ko-KR" altLang="en-US" b="0" dirty="0"/>
              <a:t>비트는 </a:t>
            </a:r>
            <a:r>
              <a:rPr lang="en-US" altLang="ko-KR" b="0" dirty="0"/>
              <a:t>1~2</a:t>
            </a:r>
            <a:r>
              <a:rPr lang="ko-KR" altLang="en-US" b="0" dirty="0"/>
              <a:t>비트 정도를 사용한다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dirty="0"/>
              <a:t>전송하는 문자는 시작 비트 바로 뒤에 오는데</a:t>
            </a:r>
            <a:r>
              <a:rPr lang="en-US" altLang="ko-KR" dirty="0"/>
              <a:t>, </a:t>
            </a:r>
            <a:r>
              <a:rPr lang="ko-KR" altLang="en-US" dirty="0"/>
              <a:t>문자의 종류에 따라 </a:t>
            </a:r>
            <a:r>
              <a:rPr lang="en-US" altLang="ko-KR" dirty="0"/>
              <a:t>5~8</a:t>
            </a:r>
            <a:r>
              <a:rPr lang="ko-KR" altLang="en-US" dirty="0"/>
              <a:t>비트의 길이를 </a:t>
            </a:r>
            <a:r>
              <a:rPr lang="ko-KR" altLang="en-US" dirty="0" smtClean="0"/>
              <a:t>갖는다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 </a:t>
            </a:r>
            <a:r>
              <a:rPr lang="ko-KR" altLang="en-US" dirty="0" err="1"/>
              <a:t>비트열</a:t>
            </a:r>
            <a:r>
              <a:rPr lang="ko-KR" altLang="en-US" dirty="0"/>
              <a:t> 뒤에는 패리티 비트</a:t>
            </a:r>
            <a:r>
              <a:rPr lang="en-US" altLang="ko-KR" dirty="0"/>
              <a:t>(Parity Bit)</a:t>
            </a:r>
            <a:r>
              <a:rPr lang="ko-KR" altLang="en-US" dirty="0"/>
              <a:t>가 뒤따르며</a:t>
            </a:r>
            <a:r>
              <a:rPr lang="en-US" altLang="ko-KR" dirty="0"/>
              <a:t>, 2</a:t>
            </a:r>
            <a:r>
              <a:rPr lang="ko-KR" altLang="en-US" dirty="0"/>
              <a:t>진수 </a:t>
            </a:r>
            <a:r>
              <a:rPr lang="en-US" altLang="ko-KR" dirty="0"/>
              <a:t>1</a:t>
            </a:r>
            <a:r>
              <a:rPr lang="ko-KR" altLang="en-US" dirty="0"/>
              <a:t>의 개수는 패리티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</a:t>
            </a:r>
            <a:r>
              <a:rPr lang="ko-KR" altLang="en-US" dirty="0"/>
              <a:t>포함하여 홀수 또는 짝수의 값을 갖는다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653136"/>
            <a:ext cx="55435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25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err="1"/>
              <a:t>비동기식</a:t>
            </a:r>
            <a:r>
              <a:rPr lang="ko-KR" altLang="en-US" b="0" dirty="0"/>
              <a:t> 전송은 하나의 문자를 전송한 후 휴지 상태</a:t>
            </a:r>
            <a:r>
              <a:rPr lang="en-US" altLang="ko-KR" b="0" dirty="0"/>
              <a:t>(Idle)</a:t>
            </a:r>
            <a:r>
              <a:rPr lang="ko-KR" altLang="en-US" b="0" dirty="0"/>
              <a:t>에 들어가는데</a:t>
            </a:r>
            <a:r>
              <a:rPr lang="en-US" altLang="ko-KR" b="0" dirty="0"/>
              <a:t>, </a:t>
            </a:r>
            <a:r>
              <a:rPr lang="ko-KR" altLang="en-US" b="0" dirty="0"/>
              <a:t>이 시간이 </a:t>
            </a:r>
            <a:r>
              <a:rPr lang="ko-KR" altLang="en-US" b="0" dirty="0" err="1" smtClean="0"/>
              <a:t>바로동기화되는</a:t>
            </a:r>
            <a:r>
              <a:rPr lang="ko-KR" altLang="en-US" b="0" dirty="0" smtClean="0"/>
              <a:t> </a:t>
            </a:r>
            <a:r>
              <a:rPr lang="ko-KR" altLang="en-US" b="0" dirty="0"/>
              <a:t>시간이다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문자를 </a:t>
            </a:r>
            <a:r>
              <a:rPr lang="ko-KR" altLang="en-US" b="0" dirty="0"/>
              <a:t>전송하지 않을 때 송수신 측은 휴지 상태에 있는데</a:t>
            </a:r>
            <a:r>
              <a:rPr lang="en-US" altLang="ko-KR" b="0" dirty="0"/>
              <a:t>, </a:t>
            </a:r>
            <a:r>
              <a:rPr lang="ko-KR" altLang="en-US" b="0" dirty="0" smtClean="0"/>
              <a:t>송신기는 다음 </a:t>
            </a:r>
            <a:r>
              <a:rPr lang="ko-KR" altLang="en-US" b="0" dirty="0"/>
              <a:t>문자를 보낼 준비가 될 때까지 정지 </a:t>
            </a:r>
            <a:r>
              <a:rPr lang="ko-KR" altLang="en-US" b="0" dirty="0" err="1"/>
              <a:t>비트를</a:t>
            </a:r>
            <a:r>
              <a:rPr lang="ko-KR" altLang="en-US" b="0" dirty="0"/>
              <a:t> 계속 전송한다</a:t>
            </a:r>
            <a:r>
              <a:rPr lang="en-US" altLang="ko-KR" b="0" dirty="0"/>
              <a:t>(11111111).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문자들을 연속적으로 </a:t>
            </a:r>
            <a:r>
              <a:rPr lang="ko-KR" altLang="en-US" b="0" dirty="0"/>
              <a:t>보낸다면 문자 간의 시간 간격은 일정하고</a:t>
            </a:r>
            <a:r>
              <a:rPr lang="en-US" altLang="ko-KR" b="0" dirty="0"/>
              <a:t>, </a:t>
            </a:r>
            <a:r>
              <a:rPr lang="ko-KR" altLang="en-US" b="0" dirty="0"/>
              <a:t>길이는 정지 비트와 같다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b="0" dirty="0" err="1" smtClean="0"/>
              <a:t>비동기식</a:t>
            </a:r>
            <a:r>
              <a:rPr lang="ko-KR" altLang="en-US" b="0" dirty="0" smtClean="0"/>
              <a:t> </a:t>
            </a:r>
            <a:r>
              <a:rPr lang="ko-KR" altLang="en-US" b="0" dirty="0"/>
              <a:t>전송은 전송하려는 정보가 불규칙하게 발생할 때 주로 사용하며</a:t>
            </a:r>
            <a:r>
              <a:rPr lang="en-US" altLang="ko-KR" b="0" dirty="0"/>
              <a:t>, </a:t>
            </a:r>
            <a:r>
              <a:rPr lang="ko-KR" altLang="en-US" b="0" dirty="0"/>
              <a:t>사용자가 </a:t>
            </a:r>
            <a:r>
              <a:rPr lang="ko-KR" altLang="en-US" b="0" dirty="0" smtClean="0"/>
              <a:t>메신저에 </a:t>
            </a:r>
            <a:r>
              <a:rPr lang="ko-KR" altLang="en-US" b="0" dirty="0"/>
              <a:t>키보드로 입력한 정보를 전송하는 경우를 예로 들 수 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66392"/>
            <a:ext cx="42862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7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병렬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pPr lvl="2"/>
            <a:r>
              <a:rPr lang="ko-KR" altLang="en-US" dirty="0"/>
              <a:t>부호를 구성하는 비트 수와 같은 양의 통신회선을 사용하여 여러 데이터 </a:t>
            </a:r>
            <a:r>
              <a:rPr lang="ko-KR" altLang="en-US" dirty="0" err="1"/>
              <a:t>비트를</a:t>
            </a:r>
            <a:r>
              <a:rPr lang="ko-KR" altLang="en-US" dirty="0"/>
              <a:t> 동시에 </a:t>
            </a:r>
            <a:r>
              <a:rPr lang="ko-KR" altLang="en-US" dirty="0" smtClean="0"/>
              <a:t>병렬로 </a:t>
            </a:r>
            <a:r>
              <a:rPr lang="ko-KR" altLang="en-US" dirty="0"/>
              <a:t>전송하는 방식으로</a:t>
            </a:r>
            <a:r>
              <a:rPr lang="en-US" altLang="ko-KR" dirty="0"/>
              <a:t>, </a:t>
            </a:r>
            <a:r>
              <a:rPr lang="ko-KR" altLang="en-US" dirty="0"/>
              <a:t>비트 </a:t>
            </a:r>
            <a:r>
              <a:rPr lang="en-US" altLang="ko-KR" dirty="0"/>
              <a:t>n</a:t>
            </a:r>
            <a:r>
              <a:rPr lang="ko-KR" altLang="en-US" dirty="0"/>
              <a:t>개를 전송하려고 회선 </a:t>
            </a:r>
            <a:r>
              <a:rPr lang="en-US" altLang="ko-KR" dirty="0"/>
              <a:t>n</a:t>
            </a:r>
            <a:r>
              <a:rPr lang="ko-KR" altLang="en-US" dirty="0"/>
              <a:t>개를 사용한다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송신 </a:t>
            </a:r>
            <a:r>
              <a:rPr lang="ko-KR" altLang="en-US" dirty="0"/>
              <a:t>측과 수신 측 </a:t>
            </a:r>
            <a:r>
              <a:rPr lang="ko-KR" altLang="en-US" dirty="0" smtClean="0"/>
              <a:t>단말기 </a:t>
            </a:r>
            <a:r>
              <a:rPr lang="ko-KR" altLang="en-US" dirty="0"/>
              <a:t>간에 여러 개의 통신회선을 사용하기 때문에 여러 비트의 데이터를 한 번에 </a:t>
            </a:r>
            <a:r>
              <a:rPr lang="ko-KR" altLang="en-US" dirty="0" smtClean="0"/>
              <a:t>송신한다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병렬 전송은 거리에 비례해서 선로비용이 많이 들기 때문에 </a:t>
            </a:r>
            <a:r>
              <a:rPr lang="ko-KR" altLang="en-US" dirty="0" smtClean="0"/>
              <a:t>전송속도가 </a:t>
            </a:r>
            <a:r>
              <a:rPr lang="ko-KR" altLang="en-US" dirty="0"/>
              <a:t>빨라야 하는 짧은 거리의 데이터 전송에 주로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01008"/>
            <a:ext cx="48958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43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통신오류검출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수신 측으로 전송한 데이터는 송신 측의 데이터와 동일해야 하지만</a:t>
            </a:r>
            <a:r>
              <a:rPr lang="en-US" altLang="ko-KR" dirty="0"/>
              <a:t>, </a:t>
            </a:r>
            <a:r>
              <a:rPr lang="ko-KR" altLang="en-US" dirty="0"/>
              <a:t>다양한 원인 </a:t>
            </a:r>
            <a:r>
              <a:rPr lang="ko-KR" altLang="en-US" dirty="0" smtClean="0"/>
              <a:t>때문에 데이터 </a:t>
            </a:r>
            <a:r>
              <a:rPr lang="ko-KR" altLang="en-US" dirty="0"/>
              <a:t>오류가 발생할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따라서 </a:t>
            </a:r>
            <a:r>
              <a:rPr lang="ko-KR" altLang="en-US" dirty="0"/>
              <a:t>신뢰할 수 있는 네트워크 통신을 하려면 오류를 </a:t>
            </a:r>
            <a:r>
              <a:rPr lang="ko-KR" altLang="en-US" dirty="0" smtClean="0"/>
              <a:t>검출</a:t>
            </a:r>
            <a:r>
              <a:rPr lang="en-US" altLang="ko-KR" dirty="0"/>
              <a:t>·</a:t>
            </a:r>
            <a:r>
              <a:rPr lang="ko-KR" altLang="en-US" dirty="0"/>
              <a:t>수정해야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69686"/>
            <a:ext cx="492442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6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통신오류검출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단일</a:t>
            </a:r>
            <a:r>
              <a:rPr lang="en-US" altLang="ko-KR" dirty="0"/>
              <a:t>-</a:t>
            </a:r>
            <a:r>
              <a:rPr lang="ko-KR" altLang="en-US" dirty="0"/>
              <a:t>비트 오류</a:t>
            </a:r>
            <a:r>
              <a:rPr lang="en-US" altLang="ko-KR" dirty="0"/>
              <a:t>(Single-bit Error)</a:t>
            </a:r>
          </a:p>
          <a:p>
            <a:pPr lvl="2"/>
            <a:r>
              <a:rPr lang="ko-KR" altLang="en-US" b="0" dirty="0"/>
              <a:t>데이터 단위 중 하나의 비트만 변경하는 오류를 말한다</a:t>
            </a:r>
            <a:r>
              <a:rPr lang="en-US" altLang="ko-KR" b="0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다중</a:t>
            </a:r>
            <a:r>
              <a:rPr lang="en-US" altLang="ko-KR" dirty="0"/>
              <a:t>-</a:t>
            </a:r>
            <a:r>
              <a:rPr lang="ko-KR" altLang="en-US" dirty="0"/>
              <a:t>비트 오류</a:t>
            </a:r>
            <a:r>
              <a:rPr lang="en-US" altLang="ko-KR" dirty="0"/>
              <a:t>(Multiple-bit Error)</a:t>
            </a:r>
          </a:p>
          <a:p>
            <a:pPr lvl="2"/>
            <a:r>
              <a:rPr lang="ko-KR" altLang="en-US" dirty="0"/>
              <a:t>데이터 단위 중 두 개 이상의 비연속적인 </a:t>
            </a:r>
            <a:r>
              <a:rPr lang="ko-KR" altLang="en-US" dirty="0" err="1"/>
              <a:t>비트를</a:t>
            </a:r>
            <a:r>
              <a:rPr lang="ko-KR" altLang="en-US" dirty="0"/>
              <a:t> 변경하는 오류를 말한다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956" y="2060848"/>
            <a:ext cx="58102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56" y="4869160"/>
            <a:ext cx="58483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83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통신오류검출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집단 오류</a:t>
            </a:r>
            <a:r>
              <a:rPr lang="en-US" altLang="ko-KR" dirty="0"/>
              <a:t>(Burst Error)</a:t>
            </a:r>
          </a:p>
          <a:p>
            <a:pPr lvl="2"/>
            <a:r>
              <a:rPr lang="ko-KR" altLang="en-US" b="0" dirty="0"/>
              <a:t>데이터 단위 중 두 개 또는 그 이상의 연속적인 비트를 변경하는 오류를 말한다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dirty="0"/>
              <a:t>송신 측이 보내려는 데이터 외에 별도로 잉여</a:t>
            </a:r>
            <a:r>
              <a:rPr lang="en-US" altLang="ko-KR" dirty="0"/>
              <a:t>(</a:t>
            </a:r>
            <a:r>
              <a:rPr lang="ko-KR" altLang="en-US" dirty="0"/>
              <a:t>중복</a:t>
            </a:r>
            <a:r>
              <a:rPr lang="en-US" altLang="ko-KR" dirty="0"/>
              <a:t>)</a:t>
            </a:r>
            <a:r>
              <a:rPr lang="ko-KR" altLang="en-US" dirty="0"/>
              <a:t>분의 데이터를 추가해서 전송하면 </a:t>
            </a:r>
            <a:r>
              <a:rPr lang="ko-KR" altLang="en-US" dirty="0" smtClean="0"/>
              <a:t>수신 측은 </a:t>
            </a:r>
            <a:r>
              <a:rPr lang="ko-KR" altLang="en-US" dirty="0"/>
              <a:t>이 잉여 데이터를 검사하여 오류를 검출할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오류를 </a:t>
            </a:r>
            <a:r>
              <a:rPr lang="ko-KR" altLang="en-US" dirty="0"/>
              <a:t>검출하는 방식에는 </a:t>
            </a:r>
            <a:r>
              <a:rPr lang="ko-KR" altLang="en-US" dirty="0" smtClean="0"/>
              <a:t>패리티 </a:t>
            </a:r>
            <a:r>
              <a:rPr lang="ko-KR" altLang="en-US" dirty="0"/>
              <a:t>비트 검사 </a:t>
            </a:r>
            <a:r>
              <a:rPr lang="en-US" altLang="ko-KR" dirty="0"/>
              <a:t>parity bit check, </a:t>
            </a:r>
            <a:r>
              <a:rPr lang="ko-KR" altLang="en-US" dirty="0"/>
              <a:t>블록 합 검사 </a:t>
            </a:r>
            <a:r>
              <a:rPr lang="en-US" altLang="ko-KR" dirty="0"/>
              <a:t>block sum check, </a:t>
            </a:r>
            <a:r>
              <a:rPr lang="ko-KR" altLang="en-US" dirty="0"/>
              <a:t>순환 중복 검사 </a:t>
            </a:r>
            <a:r>
              <a:rPr lang="en-US" altLang="ko-KR" dirty="0"/>
              <a:t>Cyclic Redundancy </a:t>
            </a:r>
            <a:r>
              <a:rPr lang="en-US" altLang="ko-KR" dirty="0" smtClean="0"/>
              <a:t>Check, CRC 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301" y="3429000"/>
            <a:ext cx="597217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160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패리티 비트 검사</a:t>
            </a:r>
          </a:p>
          <a:p>
            <a:pPr lvl="2"/>
            <a:r>
              <a:rPr lang="ko-KR" altLang="en-US" b="0" dirty="0"/>
              <a:t>패리티 비트 검사</a:t>
            </a:r>
            <a:r>
              <a:rPr lang="en-US" altLang="ko-KR" b="0" dirty="0"/>
              <a:t>(Parity Bit Check)</a:t>
            </a:r>
            <a:r>
              <a:rPr lang="ko-KR" altLang="en-US" b="0" dirty="0"/>
              <a:t>는 전송하는 데이터마다 패리티 </a:t>
            </a:r>
            <a:r>
              <a:rPr lang="ko-KR" altLang="en-US" b="0" dirty="0" err="1"/>
              <a:t>비트를</a:t>
            </a:r>
            <a:r>
              <a:rPr lang="ko-KR" altLang="en-US" b="0" dirty="0"/>
              <a:t> 하나씩 </a:t>
            </a:r>
            <a:r>
              <a:rPr lang="ko-KR" altLang="en-US" b="0" dirty="0" smtClean="0"/>
              <a:t>추가하여 </a:t>
            </a:r>
            <a:r>
              <a:rPr lang="ko-KR" altLang="en-US" b="0" dirty="0"/>
              <a:t>홀수 또는 짝수 검사 방법으로 오류를 검출한다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예를 </a:t>
            </a:r>
            <a:r>
              <a:rPr lang="ko-KR" altLang="en-US" b="0" dirty="0"/>
              <a:t>들어</a:t>
            </a:r>
            <a:r>
              <a:rPr lang="en-US" altLang="ko-KR" b="0" dirty="0"/>
              <a:t>, 7</a:t>
            </a:r>
            <a:r>
              <a:rPr lang="ko-KR" altLang="en-US" b="0" dirty="0"/>
              <a:t>비트 데이터를 </a:t>
            </a:r>
            <a:r>
              <a:rPr lang="ko-KR" altLang="en-US" b="0" dirty="0" err="1" smtClean="0"/>
              <a:t>전송할때</a:t>
            </a:r>
            <a:r>
              <a:rPr lang="ko-KR" altLang="en-US" b="0" dirty="0" smtClean="0"/>
              <a:t> </a:t>
            </a:r>
            <a:r>
              <a:rPr lang="en-US" altLang="ko-KR" b="0" dirty="0"/>
              <a:t>1</a:t>
            </a:r>
            <a:r>
              <a:rPr lang="ko-KR" altLang="en-US" b="0" dirty="0"/>
              <a:t>비트 검사 </a:t>
            </a:r>
            <a:r>
              <a:rPr lang="ko-KR" altLang="en-US" b="0" dirty="0" err="1"/>
              <a:t>비트를</a:t>
            </a:r>
            <a:r>
              <a:rPr lang="ko-KR" altLang="en-US" b="0" dirty="0"/>
              <a:t> 추가로 전송하여 수신 측에서 데이터 전송 중 발생한 오류를 </a:t>
            </a:r>
            <a:r>
              <a:rPr lang="ko-KR" altLang="en-US" b="0" dirty="0" err="1" smtClean="0"/>
              <a:t>검출할수</a:t>
            </a:r>
            <a:r>
              <a:rPr lang="ko-KR" altLang="en-US" b="0" dirty="0" smtClean="0"/>
              <a:t> </a:t>
            </a:r>
            <a:r>
              <a:rPr lang="ko-KR" altLang="en-US" b="0" dirty="0"/>
              <a:t>있도록 하는 방식이다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추가로 </a:t>
            </a:r>
            <a:r>
              <a:rPr lang="ko-KR" altLang="en-US" b="0" dirty="0"/>
              <a:t>전송되는 </a:t>
            </a:r>
            <a:r>
              <a:rPr lang="en-US" altLang="ko-KR" b="0" dirty="0"/>
              <a:t>1</a:t>
            </a:r>
            <a:r>
              <a:rPr lang="ko-KR" altLang="en-US" b="0" dirty="0" err="1"/>
              <a:t>비트를</a:t>
            </a:r>
            <a:r>
              <a:rPr lang="ko-KR" altLang="en-US" b="0" dirty="0"/>
              <a:t> ‘패리티 비트’라고 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패리티 비트의 </a:t>
            </a:r>
            <a:r>
              <a:rPr lang="ko-KR" altLang="en-US" b="0" dirty="0"/>
              <a:t>값은 데이터 코드 내에 있는 </a:t>
            </a:r>
            <a:r>
              <a:rPr lang="en-US" altLang="ko-KR" b="0" dirty="0"/>
              <a:t>1</a:t>
            </a:r>
            <a:r>
              <a:rPr lang="ko-KR" altLang="en-US" b="0" dirty="0"/>
              <a:t>의 수를 계산함으로써 결정된다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45024"/>
            <a:ext cx="63817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02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홀수 패리티 방식</a:t>
            </a:r>
            <a:r>
              <a:rPr lang="en-US" altLang="ko-KR" dirty="0"/>
              <a:t>(Odd Parity)</a:t>
            </a:r>
          </a:p>
          <a:p>
            <a:pPr lvl="2"/>
            <a:r>
              <a:rPr lang="ko-KR" altLang="en-US" b="0" dirty="0"/>
              <a:t>전체 비트에서 </a:t>
            </a:r>
            <a:r>
              <a:rPr lang="en-US" altLang="ko-KR" b="0" dirty="0"/>
              <a:t>1</a:t>
            </a:r>
            <a:r>
              <a:rPr lang="ko-KR" altLang="en-US" b="0" dirty="0"/>
              <a:t>의 개수가 홀수가 되도록 패리티 </a:t>
            </a:r>
            <a:r>
              <a:rPr lang="ko-KR" altLang="en-US" b="0" dirty="0" err="1"/>
              <a:t>비트를</a:t>
            </a:r>
            <a:r>
              <a:rPr lang="ko-KR" altLang="en-US" b="0" dirty="0"/>
              <a:t> 정하는 것을 말한다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데이터 비트에서 </a:t>
            </a:r>
            <a:r>
              <a:rPr lang="en-US" altLang="ko-KR" b="0" dirty="0" smtClean="0"/>
              <a:t>1</a:t>
            </a:r>
            <a:r>
              <a:rPr lang="ko-KR" altLang="en-US" b="0" dirty="0" smtClean="0"/>
              <a:t>의 개수가 짝수면 패리티 </a:t>
            </a:r>
            <a:r>
              <a:rPr lang="ko-KR" altLang="en-US" b="0" dirty="0" err="1" smtClean="0"/>
              <a:t>비트를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1</a:t>
            </a:r>
            <a:r>
              <a:rPr lang="ko-KR" altLang="en-US" b="0" dirty="0" smtClean="0"/>
              <a:t>로 정하여 전송되는 전체 데이터에 있는 </a:t>
            </a:r>
            <a:r>
              <a:rPr lang="en-US" altLang="ko-KR" b="0" dirty="0"/>
              <a:t>1</a:t>
            </a:r>
            <a:r>
              <a:rPr lang="ko-KR" altLang="en-US" b="0" dirty="0"/>
              <a:t>의 </a:t>
            </a:r>
            <a:r>
              <a:rPr lang="ko-KR" altLang="en-US" b="0" dirty="0" smtClean="0"/>
              <a:t>개수는 </a:t>
            </a:r>
            <a:r>
              <a:rPr lang="ko-KR" altLang="en-US" b="0" dirty="0"/>
              <a:t>홀수가 된다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b="0" dirty="0"/>
          </a:p>
          <a:p>
            <a:pPr lvl="1"/>
            <a:r>
              <a:rPr lang="ko-KR" altLang="en-US" dirty="0" smtClean="0"/>
              <a:t>짝수 </a:t>
            </a:r>
            <a:r>
              <a:rPr lang="ko-KR" altLang="en-US" dirty="0"/>
              <a:t>패리티 방식</a:t>
            </a:r>
            <a:r>
              <a:rPr lang="en-US" altLang="ko-KR" dirty="0"/>
              <a:t>(Even Parity)</a:t>
            </a:r>
          </a:p>
          <a:p>
            <a:pPr lvl="2"/>
            <a:r>
              <a:rPr lang="ko-KR" altLang="en-US" b="0" dirty="0"/>
              <a:t>전체 비트에서 </a:t>
            </a:r>
            <a:r>
              <a:rPr lang="en-US" altLang="ko-KR" b="0" dirty="0"/>
              <a:t>1</a:t>
            </a:r>
            <a:r>
              <a:rPr lang="ko-KR" altLang="en-US" b="0" dirty="0"/>
              <a:t>의 개수가 짝수가 되도록 패리티 </a:t>
            </a:r>
            <a:r>
              <a:rPr lang="ko-KR" altLang="en-US" b="0" dirty="0" err="1"/>
              <a:t>비트를</a:t>
            </a:r>
            <a:r>
              <a:rPr lang="ko-KR" altLang="en-US" b="0" dirty="0"/>
              <a:t> 정하는 것을 말한다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b="0" dirty="0" smtClean="0"/>
              <a:t>데이터 비트에서 </a:t>
            </a:r>
            <a:r>
              <a:rPr lang="en-US" altLang="ko-KR" b="0" dirty="0"/>
              <a:t>1</a:t>
            </a:r>
            <a:r>
              <a:rPr lang="ko-KR" altLang="en-US" b="0" dirty="0"/>
              <a:t>의 개수가 홀수면 패리티 </a:t>
            </a:r>
            <a:r>
              <a:rPr lang="ko-KR" altLang="en-US" b="0" dirty="0" err="1"/>
              <a:t>비트를</a:t>
            </a:r>
            <a:r>
              <a:rPr lang="ko-KR" altLang="en-US" b="0" dirty="0"/>
              <a:t> </a:t>
            </a:r>
            <a:r>
              <a:rPr lang="en-US" altLang="ko-KR" b="0" dirty="0"/>
              <a:t>1</a:t>
            </a:r>
            <a:r>
              <a:rPr lang="ko-KR" altLang="en-US" b="0" dirty="0"/>
              <a:t>로 정하여 전송되는 전체 데이터에 있는 </a:t>
            </a:r>
            <a:r>
              <a:rPr lang="en-US" altLang="ko-KR" b="0" dirty="0"/>
              <a:t>1</a:t>
            </a:r>
            <a:r>
              <a:rPr lang="ko-KR" altLang="en-US" b="0" dirty="0"/>
              <a:t>의 </a:t>
            </a:r>
            <a:r>
              <a:rPr lang="ko-KR" altLang="en-US" b="0" dirty="0" smtClean="0"/>
              <a:t>개수는 </a:t>
            </a:r>
            <a:r>
              <a:rPr lang="ko-KR" altLang="en-US" b="0" dirty="0"/>
              <a:t>짝수가 된다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93095"/>
            <a:ext cx="35814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21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인코딩</a:t>
            </a:r>
            <a:endParaRPr lang="en-US" altLang="ko-KR" dirty="0"/>
          </a:p>
          <a:p>
            <a:pPr lvl="2"/>
            <a:r>
              <a:rPr lang="en-US" altLang="ko-KR" dirty="0" smtClean="0"/>
              <a:t>7</a:t>
            </a:r>
            <a:r>
              <a:rPr lang="ko-KR" altLang="en-US" dirty="0"/>
              <a:t>비트 데이터가 </a:t>
            </a:r>
            <a:r>
              <a:rPr lang="en-US" altLang="ko-KR" dirty="0"/>
              <a:t>0100111</a:t>
            </a:r>
            <a:r>
              <a:rPr lang="ko-KR" altLang="en-US" dirty="0"/>
              <a:t>인 경우를 살펴보자</a:t>
            </a:r>
            <a:r>
              <a:rPr lang="en-US" altLang="ko-KR" dirty="0"/>
              <a:t>. </a:t>
            </a:r>
            <a:r>
              <a:rPr lang="ko-KR" altLang="en-US" dirty="0"/>
              <a:t>짝수 패리티 방식을 사용하면 </a:t>
            </a:r>
            <a:r>
              <a:rPr lang="en-US" altLang="ko-KR" dirty="0"/>
              <a:t>0100111</a:t>
            </a:r>
            <a:r>
              <a:rPr lang="ko-KR" altLang="en-US" dirty="0" smtClean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/>
              <a:t>4</a:t>
            </a:r>
            <a:r>
              <a:rPr lang="ko-KR" altLang="en-US" dirty="0"/>
              <a:t>개이므로 짝수이다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여기에 </a:t>
            </a:r>
            <a:r>
              <a:rPr lang="ko-KR" altLang="en-US" dirty="0"/>
              <a:t>패리티 비트 </a:t>
            </a:r>
            <a:r>
              <a:rPr lang="en-US" altLang="ko-KR" dirty="0"/>
              <a:t>0</a:t>
            </a:r>
            <a:r>
              <a:rPr lang="ko-KR" altLang="en-US" dirty="0"/>
              <a:t>을 추가해도 전송되는 전체 데이터에 </a:t>
            </a:r>
            <a:r>
              <a:rPr lang="ko-KR" altLang="en-US" dirty="0" smtClean="0"/>
              <a:t>있는 </a:t>
            </a:r>
            <a:r>
              <a:rPr lang="en-US" altLang="ko-KR" dirty="0"/>
              <a:t>1</a:t>
            </a:r>
            <a:r>
              <a:rPr lang="ko-KR" altLang="en-US" dirty="0"/>
              <a:t>의 개수는 짝수가 된다</a:t>
            </a:r>
            <a:r>
              <a:rPr lang="en-US" altLang="ko-KR" dirty="0"/>
              <a:t>(00100111).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45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네트워크 통신 방식을 이해한다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통신 오류 검출 방법을 학습한다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근거리 </a:t>
            </a:r>
            <a:r>
              <a:rPr lang="ko-KR" altLang="en-US" dirty="0" smtClean="0"/>
              <a:t>네트워크의 </a:t>
            </a:r>
            <a:r>
              <a:rPr lang="ko-KR" altLang="en-US" dirty="0"/>
              <a:t>개념과 특징을 알아본다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광역 </a:t>
            </a:r>
            <a:r>
              <a:rPr lang="ko-KR" altLang="en-US" dirty="0" smtClean="0"/>
              <a:t>네트워크의 </a:t>
            </a:r>
            <a:r>
              <a:rPr lang="ko-KR" altLang="en-US" dirty="0"/>
              <a:t>개념과 특징을 알아본다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무선 네트워크의 </a:t>
            </a:r>
            <a:r>
              <a:rPr lang="ko-KR" altLang="en-US" dirty="0"/>
              <a:t>개념과 특징을 알아본다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디코딩</a:t>
            </a:r>
            <a:r>
              <a:rPr lang="en-US" altLang="ko-KR" dirty="0"/>
              <a:t>(Decoding)</a:t>
            </a:r>
          </a:p>
          <a:p>
            <a:pPr lvl="2"/>
            <a:r>
              <a:rPr lang="en-US" altLang="ko-KR" b="0" dirty="0"/>
              <a:t>00100111</a:t>
            </a:r>
            <a:r>
              <a:rPr lang="ko-KR" altLang="en-US" b="0" dirty="0"/>
              <a:t>에서 패리티 비트는 </a:t>
            </a:r>
            <a:r>
              <a:rPr lang="en-US" altLang="ko-KR" b="0" dirty="0"/>
              <a:t>0</a:t>
            </a:r>
            <a:r>
              <a:rPr lang="ko-KR" altLang="en-US" b="0" dirty="0"/>
              <a:t>이므로 </a:t>
            </a:r>
            <a:r>
              <a:rPr lang="en-US" altLang="ko-KR" b="0" dirty="0"/>
              <a:t>1</a:t>
            </a:r>
            <a:r>
              <a:rPr lang="ko-KR" altLang="en-US" b="0" dirty="0"/>
              <a:t>의 개수가 짝수인지 확인한다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짝수 </a:t>
            </a:r>
            <a:r>
              <a:rPr lang="ko-KR" altLang="en-US" b="0" dirty="0"/>
              <a:t>패리티 </a:t>
            </a:r>
            <a:r>
              <a:rPr lang="ko-KR" altLang="en-US" b="0" dirty="0" smtClean="0"/>
              <a:t>방식은 패리티 </a:t>
            </a:r>
            <a:r>
              <a:rPr lang="ko-KR" altLang="en-US" b="0" dirty="0" err="1"/>
              <a:t>비트를</a:t>
            </a:r>
            <a:r>
              <a:rPr lang="ko-KR" altLang="en-US" b="0" dirty="0"/>
              <a:t> 포함해서 각각 </a:t>
            </a:r>
            <a:r>
              <a:rPr lang="en-US" altLang="ko-KR" b="0" dirty="0"/>
              <a:t>XOR </a:t>
            </a:r>
            <a:r>
              <a:rPr lang="ko-KR" altLang="en-US" b="0" dirty="0"/>
              <a:t>연산을 한 후 결과가 </a:t>
            </a:r>
            <a:r>
              <a:rPr lang="en-US" altLang="ko-KR" b="0" dirty="0"/>
              <a:t>0(1</a:t>
            </a:r>
            <a:r>
              <a:rPr lang="ko-KR" altLang="en-US" b="0" dirty="0"/>
              <a:t>의 개수가 짝수</a:t>
            </a:r>
            <a:r>
              <a:rPr lang="en-US" altLang="ko-KR" b="0" dirty="0"/>
              <a:t>)</a:t>
            </a:r>
            <a:r>
              <a:rPr lang="ko-KR" altLang="en-US" b="0" dirty="0"/>
              <a:t>이면 오류가 </a:t>
            </a:r>
            <a:r>
              <a:rPr lang="ko-KR" altLang="en-US" b="0" dirty="0" smtClean="0"/>
              <a:t>없는 </a:t>
            </a:r>
            <a:r>
              <a:rPr lang="ko-KR" altLang="en-US" b="0" dirty="0"/>
              <a:t>것이고</a:t>
            </a:r>
            <a:r>
              <a:rPr lang="en-US" altLang="ko-KR" b="0" dirty="0"/>
              <a:t>, 1(1</a:t>
            </a:r>
            <a:r>
              <a:rPr lang="ko-KR" altLang="en-US" b="0" dirty="0"/>
              <a:t>의 개수가 홀수</a:t>
            </a:r>
            <a:r>
              <a:rPr lang="en-US" altLang="ko-KR" b="0" dirty="0"/>
              <a:t>)</a:t>
            </a:r>
            <a:r>
              <a:rPr lang="ko-KR" altLang="en-US" b="0" dirty="0"/>
              <a:t>이면 오류가 검출된 것이다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en-US" altLang="ko-KR" b="0" dirty="0" smtClean="0"/>
              <a:t>0 </a:t>
            </a:r>
            <a:r>
              <a:rPr lang="en-US" altLang="ko-KR" b="0" dirty="0"/>
              <a:t>XOR 0 XOR 1 XOR 0 XOR 0 XOR 1 XOR 1 XOR 1 = 0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97170"/>
            <a:ext cx="61245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25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홀수 패리티 검사 원리도 이와 동일하다</a:t>
            </a:r>
            <a:r>
              <a:rPr lang="en-US" altLang="ko-KR" b="0" dirty="0"/>
              <a:t>.</a:t>
            </a:r>
          </a:p>
          <a:p>
            <a:pPr lvl="2"/>
            <a:r>
              <a:rPr lang="ko-KR" altLang="en-US" b="0" dirty="0"/>
              <a:t>전송하려는 데이터가 </a:t>
            </a:r>
            <a:r>
              <a:rPr lang="en-US" altLang="ko-KR" b="0" dirty="0"/>
              <a:t>1101001</a:t>
            </a:r>
            <a:r>
              <a:rPr lang="ko-KR" altLang="en-US" b="0" dirty="0"/>
              <a:t>이라고 가정해 보자</a:t>
            </a:r>
            <a:r>
              <a:rPr lang="en-US" altLang="ko-KR" b="0" dirty="0"/>
              <a:t>. 1</a:t>
            </a:r>
            <a:r>
              <a:rPr lang="ko-KR" altLang="en-US" b="0" dirty="0"/>
              <a:t>의 개수를 홀수로 만들려고 패리티 </a:t>
            </a:r>
            <a:r>
              <a:rPr lang="ko-KR" altLang="en-US" b="0" dirty="0" err="1" smtClean="0"/>
              <a:t>비트를</a:t>
            </a:r>
            <a:r>
              <a:rPr lang="ko-KR" altLang="en-US" b="0" dirty="0" smtClean="0"/>
              <a:t> </a:t>
            </a:r>
            <a:r>
              <a:rPr lang="en-US" altLang="ko-KR" b="0" dirty="0"/>
              <a:t>1</a:t>
            </a:r>
            <a:r>
              <a:rPr lang="ko-KR" altLang="en-US" b="0" dirty="0"/>
              <a:t>로 지정한다</a:t>
            </a:r>
            <a:r>
              <a:rPr lang="en-US" altLang="ko-KR" b="0" dirty="0"/>
              <a:t>(11101001).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데이터를 전송 받은 </a:t>
            </a:r>
            <a:r>
              <a:rPr lang="ko-KR" altLang="en-US" b="0" dirty="0"/>
              <a:t>수신 측은 패리티 </a:t>
            </a:r>
            <a:r>
              <a:rPr lang="ko-KR" altLang="en-US" b="0" dirty="0" err="1"/>
              <a:t>비트를</a:t>
            </a:r>
            <a:r>
              <a:rPr lang="ko-KR" altLang="en-US" b="0" dirty="0"/>
              <a:t> 포함한 </a:t>
            </a:r>
            <a:r>
              <a:rPr lang="ko-KR" altLang="en-US" b="0" dirty="0" smtClean="0"/>
              <a:t>데이터 </a:t>
            </a:r>
            <a:r>
              <a:rPr lang="ko-KR" altLang="en-US" b="0" dirty="0"/>
              <a:t>내 </a:t>
            </a:r>
            <a:r>
              <a:rPr lang="en-US" altLang="ko-KR" b="0" dirty="0"/>
              <a:t>1</a:t>
            </a:r>
            <a:r>
              <a:rPr lang="ko-KR" altLang="en-US" b="0" dirty="0"/>
              <a:t>의 개수를 세어 홀수인지 판단한 후 홀수가 아니면 재전송을 요청한다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3"/>
            <a:ext cx="624840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0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lvl="2" indent="-285750"/>
            <a:r>
              <a:rPr lang="ko-KR" altLang="en-US" dirty="0"/>
              <a:t>패리티 검사는 모든 단위 비트열 오류를 검출할 </a:t>
            </a:r>
            <a:r>
              <a:rPr lang="ko-KR" altLang="en-US" dirty="0" smtClean="0"/>
              <a:t>수는 없다</a:t>
            </a:r>
            <a:r>
              <a:rPr lang="en-US" altLang="ko-KR" dirty="0"/>
              <a:t>. </a:t>
            </a:r>
            <a:r>
              <a:rPr lang="ko-KR" altLang="en-US" dirty="0"/>
              <a:t>데이터를 전송할 때 홀수 개의 </a:t>
            </a:r>
            <a:r>
              <a:rPr lang="ko-KR" altLang="en-US" dirty="0" smtClean="0"/>
              <a:t>비트에 </a:t>
            </a:r>
            <a:r>
              <a:rPr lang="ko-KR" altLang="en-US" dirty="0"/>
              <a:t>오류가 발생하면 오류가 검출되지만</a:t>
            </a:r>
            <a:r>
              <a:rPr lang="en-US" altLang="ko-KR" dirty="0"/>
              <a:t>, </a:t>
            </a:r>
            <a:r>
              <a:rPr lang="ko-KR" altLang="en-US" dirty="0"/>
              <a:t>짝수 개의 비트에 오류가 발생하면 오류를 </a:t>
            </a:r>
            <a:r>
              <a:rPr lang="ko-KR" altLang="en-US" dirty="0" smtClean="0"/>
              <a:t>검출할 </a:t>
            </a:r>
            <a:r>
              <a:rPr lang="ko-KR" altLang="en-US" dirty="0"/>
              <a:t>수 없다</a:t>
            </a:r>
            <a:r>
              <a:rPr lang="en-US" altLang="ko-KR" dirty="0"/>
              <a:t>(11011001: </a:t>
            </a:r>
            <a:r>
              <a:rPr lang="ko-KR" altLang="en-US" dirty="0"/>
              <a:t>짝수 개의 오류가 발생하여 </a:t>
            </a:r>
            <a:r>
              <a:rPr lang="en-US" altLang="ko-KR" dirty="0"/>
              <a:t>1</a:t>
            </a:r>
            <a:r>
              <a:rPr lang="ko-KR" altLang="en-US" dirty="0"/>
              <a:t>의 개수가 홀수인 경우</a:t>
            </a:r>
            <a:r>
              <a:rPr lang="en-US" altLang="ko-KR" dirty="0"/>
              <a:t>). </a:t>
            </a:r>
            <a:endParaRPr lang="en-US" altLang="ko-KR" dirty="0" smtClean="0"/>
          </a:p>
          <a:p>
            <a:pPr marL="457200" lvl="2" indent="-285750"/>
            <a:r>
              <a:rPr lang="ko-KR" altLang="en-US" dirty="0" smtClean="0"/>
              <a:t>전송 </a:t>
            </a:r>
            <a:r>
              <a:rPr lang="ko-KR" altLang="en-US" dirty="0"/>
              <a:t>중에 </a:t>
            </a:r>
            <a:r>
              <a:rPr lang="ko-KR" altLang="en-US" dirty="0" smtClean="0"/>
              <a:t>두비트가 </a:t>
            </a:r>
            <a:r>
              <a:rPr lang="ko-KR" altLang="en-US" dirty="0"/>
              <a:t>변경되어 비트열이 손상되었음에도 패리티 검사를 통과하기 때문이다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</a:t>
            </a:r>
            <a:r>
              <a:rPr lang="ko-KR" altLang="en-US" dirty="0"/>
              <a:t>들어 </a:t>
            </a:r>
            <a:r>
              <a:rPr lang="en-US" altLang="ko-KR" dirty="0"/>
              <a:t>HyeJin</a:t>
            </a:r>
            <a:r>
              <a:rPr lang="ko-KR" altLang="en-US" dirty="0"/>
              <a:t>이라는 단어를 전송할 때 패리티 검사를 적용해보자</a:t>
            </a:r>
            <a:r>
              <a:rPr lang="en-US" altLang="ko-KR" dirty="0"/>
              <a:t>. </a:t>
            </a:r>
            <a:r>
              <a:rPr lang="ko-KR" altLang="en-US" dirty="0"/>
              <a:t>다음은 짝수 </a:t>
            </a:r>
            <a:r>
              <a:rPr lang="ko-KR" altLang="en-US" dirty="0" smtClean="0"/>
              <a:t>패리티 </a:t>
            </a:r>
            <a:r>
              <a:rPr lang="ko-KR" altLang="en-US" dirty="0"/>
              <a:t>방식을 적용한 경우이다</a:t>
            </a:r>
            <a:r>
              <a:rPr lang="en-US" altLang="ko-KR" dirty="0"/>
              <a:t>. </a:t>
            </a:r>
            <a:r>
              <a:rPr lang="ko-KR" altLang="en-US" dirty="0"/>
              <a:t>문자에 해당하는 </a:t>
            </a:r>
            <a:r>
              <a:rPr lang="en-US" altLang="ko-KR" dirty="0"/>
              <a:t>2</a:t>
            </a:r>
            <a:r>
              <a:rPr lang="ko-KR" altLang="en-US" dirty="0"/>
              <a:t>진 값은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3-4]</a:t>
            </a:r>
            <a:r>
              <a:rPr lang="ko-KR" altLang="en-US" dirty="0"/>
              <a:t>를 참고한다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99" y="3429000"/>
            <a:ext cx="6048781" cy="3214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89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  </a:t>
            </a:r>
            <a:r>
              <a:rPr lang="ko-KR" altLang="en-US" dirty="0" smtClean="0"/>
              <a:t>블록 </a:t>
            </a:r>
            <a:r>
              <a:rPr lang="ko-KR" altLang="en-US" dirty="0"/>
              <a:t>합 검사</a:t>
            </a:r>
          </a:p>
          <a:p>
            <a:pPr lvl="2"/>
            <a:r>
              <a:rPr lang="ko-KR" altLang="en-US" b="0" dirty="0"/>
              <a:t>문자를 블록으로 전송하면 오류 확률이 높아지는데</a:t>
            </a:r>
            <a:r>
              <a:rPr lang="en-US" altLang="ko-KR" b="0" dirty="0"/>
              <a:t>, </a:t>
            </a:r>
            <a:r>
              <a:rPr lang="ko-KR" altLang="en-US" b="0" dirty="0"/>
              <a:t>오류 검출 능력을 향상시키려고 </a:t>
            </a:r>
            <a:r>
              <a:rPr lang="ko-KR" altLang="en-US" b="0" dirty="0" smtClean="0"/>
              <a:t>문자 </a:t>
            </a:r>
            <a:r>
              <a:rPr lang="ko-KR" altLang="en-US" b="0" dirty="0"/>
              <a:t>블록에 수평 패리티와 수직 패리티를 </a:t>
            </a:r>
            <a:r>
              <a:rPr lang="en-US" altLang="ko-KR" b="0" dirty="0"/>
              <a:t>2</a:t>
            </a:r>
            <a:r>
              <a:rPr lang="ko-KR" altLang="en-US" b="0" dirty="0"/>
              <a:t>차원적으로 검사하는 방법이 바로 블록 합 </a:t>
            </a:r>
            <a:r>
              <a:rPr lang="ko-KR" altLang="en-US" b="0" dirty="0" smtClean="0"/>
              <a:t>검사</a:t>
            </a:r>
            <a:r>
              <a:rPr lang="en-US" altLang="ko-KR" b="0" dirty="0" smtClean="0"/>
              <a:t>(</a:t>
            </a:r>
            <a:r>
              <a:rPr lang="en-US" altLang="ko-KR" b="0" dirty="0"/>
              <a:t>Block Sum Check)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행 </a:t>
            </a:r>
            <a:r>
              <a:rPr lang="ko-KR" altLang="en-US" b="0" dirty="0"/>
              <a:t>단위 패리티에 열 단위의 오류 검사를 수행할 수 있는 열 </a:t>
            </a:r>
            <a:r>
              <a:rPr lang="ko-KR" altLang="en-US" b="0" dirty="0" smtClean="0"/>
              <a:t>패리티 </a:t>
            </a:r>
            <a:r>
              <a:rPr lang="ko-KR" altLang="en-US" b="0" dirty="0"/>
              <a:t>문자를 추가하여 이중으로 오류 검출 작업을 수행한다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dirty="0"/>
              <a:t>추가된 열 패리티 문자를 ‘</a:t>
            </a:r>
            <a:r>
              <a:rPr lang="ko-KR" altLang="en-US" dirty="0" smtClean="0"/>
              <a:t>블</a:t>
            </a:r>
            <a:r>
              <a:rPr lang="ko-KR" altLang="en-US" dirty="0"/>
              <a:t>록 검사 문자</a:t>
            </a:r>
            <a:r>
              <a:rPr lang="en-US" altLang="ko-KR" dirty="0"/>
              <a:t>(BCC, Block Check Character)’</a:t>
            </a:r>
            <a:r>
              <a:rPr lang="ko-KR" altLang="en-US" dirty="0"/>
              <a:t>라고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블록 합 검사를 사용하면 한 데이터에서 짝수 개의 오류가 발생하더라도 오류를 </a:t>
            </a:r>
            <a:r>
              <a:rPr lang="ko-KR" altLang="en-US" dirty="0" smtClean="0"/>
              <a:t>검출할 수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0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70"/>
          <a:stretch/>
        </p:blipFill>
        <p:spPr bwMode="auto">
          <a:xfrm>
            <a:off x="611560" y="1131867"/>
            <a:ext cx="6290571" cy="3521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80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94"/>
          <a:stretch/>
        </p:blipFill>
        <p:spPr bwMode="auto">
          <a:xfrm>
            <a:off x="611560" y="1268760"/>
            <a:ext cx="6290571" cy="4176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41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603885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2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‘HyeJin</a:t>
            </a:r>
            <a:r>
              <a:rPr lang="en-US" altLang="ko-KR" dirty="0"/>
              <a:t>’</a:t>
            </a:r>
            <a:r>
              <a:rPr lang="ko-KR" altLang="en-US" dirty="0"/>
              <a:t>이라는 단어를 전송하는 데 블록 합 검사를 적용한 경우를 살펴보자</a:t>
            </a:r>
            <a:r>
              <a:rPr lang="en-US" altLang="ko-KR" dirty="0" smtClean="0"/>
              <a:t>.</a:t>
            </a:r>
          </a:p>
          <a:p>
            <a:pPr lvl="2"/>
            <a:endParaRPr lang="ko-KR" altLang="en-US" b="0" dirty="0"/>
          </a:p>
          <a:p>
            <a:pPr lvl="1"/>
            <a:r>
              <a:rPr lang="ko-KR" altLang="en-US" dirty="0"/>
              <a:t>송신 </a:t>
            </a:r>
            <a:r>
              <a:rPr lang="ko-KR" altLang="en-US" dirty="0" smtClean="0"/>
              <a:t>측 </a:t>
            </a:r>
            <a:r>
              <a:rPr lang="en-US" altLang="ko-KR" b="0" dirty="0" smtClean="0"/>
              <a:t>: </a:t>
            </a:r>
            <a:r>
              <a:rPr lang="ko-KR" altLang="en-US" b="0" dirty="0"/>
              <a:t>수평 패리티 검사는 홀수 패리티를 적용하고</a:t>
            </a:r>
            <a:r>
              <a:rPr lang="en-US" altLang="ko-KR" b="0" dirty="0"/>
              <a:t>, </a:t>
            </a:r>
            <a:r>
              <a:rPr lang="ko-KR" altLang="en-US" b="0" dirty="0"/>
              <a:t>수직 패리티 검사는 짝수 패리티를 적용하여 프레임</a:t>
            </a:r>
            <a:r>
              <a:rPr lang="en-US" altLang="ko-KR" b="0" dirty="0"/>
              <a:t>(</a:t>
            </a:r>
            <a:r>
              <a:rPr lang="ko-KR" altLang="en-US" b="0" dirty="0"/>
              <a:t>단어</a:t>
            </a:r>
            <a:r>
              <a:rPr lang="en-US" altLang="ko-KR" b="0" dirty="0"/>
              <a:t>) </a:t>
            </a:r>
            <a:r>
              <a:rPr lang="ko-KR" altLang="en-US" b="0" dirty="0"/>
              <a:t>끝에 </a:t>
            </a:r>
            <a:r>
              <a:rPr lang="en-US" altLang="ko-KR" sz="1400" b="0" dirty="0"/>
              <a:t>1 0 0 1 1 0 0 1 BCC </a:t>
            </a:r>
            <a:r>
              <a:rPr lang="ko-KR" altLang="en-US" b="0" dirty="0"/>
              <a:t>를 추가해서 전송한다</a:t>
            </a:r>
            <a:r>
              <a:rPr lang="en-US" altLang="ko-KR" b="0" dirty="0"/>
              <a:t>.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8960"/>
            <a:ext cx="64484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41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76225" lvl="1" indent="-285750"/>
            <a:r>
              <a:rPr lang="ko-KR" altLang="en-US" dirty="0"/>
              <a:t>수신 </a:t>
            </a:r>
            <a:r>
              <a:rPr lang="ko-KR" altLang="en-US" dirty="0" smtClean="0"/>
              <a:t>측</a:t>
            </a:r>
            <a:r>
              <a:rPr lang="en-US" altLang="ko-KR" dirty="0" smtClean="0"/>
              <a:t> </a:t>
            </a:r>
            <a:r>
              <a:rPr lang="en-US" altLang="ko-KR" b="0" dirty="0" smtClean="0"/>
              <a:t>:</a:t>
            </a:r>
            <a:r>
              <a:rPr lang="en-US" altLang="ko-KR" dirty="0" smtClean="0"/>
              <a:t> </a:t>
            </a:r>
            <a:r>
              <a:rPr lang="ko-KR" altLang="en-US" b="0" dirty="0"/>
              <a:t>수신된 프레임의 문자에 대해 </a:t>
            </a:r>
            <a:r>
              <a:rPr lang="en-US" altLang="ko-KR" b="0" dirty="0"/>
              <a:t>BCC</a:t>
            </a:r>
            <a:r>
              <a:rPr lang="ko-KR" altLang="en-US" b="0" dirty="0"/>
              <a:t>를 계산</a:t>
            </a:r>
            <a:r>
              <a:rPr lang="en-US" altLang="ko-KR" b="0" dirty="0"/>
              <a:t>( 1 0 0 1 0 1 1 1 </a:t>
            </a:r>
            <a:r>
              <a:rPr lang="ko-KR" altLang="en-US" b="0" dirty="0"/>
              <a:t>계산된 결과 </a:t>
            </a:r>
            <a:r>
              <a:rPr lang="en-US" altLang="ko-KR" b="0" dirty="0"/>
              <a:t>)</a:t>
            </a:r>
            <a:r>
              <a:rPr lang="ko-KR" altLang="en-US" b="0" dirty="0" smtClean="0"/>
              <a:t>하고 </a:t>
            </a:r>
            <a:r>
              <a:rPr lang="ko-KR" altLang="en-US" b="0" dirty="0"/>
              <a:t>송신 측이 전송한 </a:t>
            </a:r>
            <a:r>
              <a:rPr lang="en-US" altLang="ko-KR" b="0" dirty="0"/>
              <a:t>BCC</a:t>
            </a:r>
            <a:r>
              <a:rPr lang="ko-KR" altLang="en-US" b="0" dirty="0"/>
              <a:t>와 비교하여 오류를 검출한다</a:t>
            </a:r>
            <a:r>
              <a:rPr lang="en-US" altLang="ko-KR" b="0" dirty="0"/>
              <a:t>. </a:t>
            </a:r>
            <a:r>
              <a:rPr lang="ko-KR" altLang="en-US" b="0" dirty="0"/>
              <a:t>이때 두 값이 같으면 오류가 없는 </a:t>
            </a:r>
            <a:r>
              <a:rPr lang="ko-KR" altLang="en-US" b="0" dirty="0" smtClean="0"/>
              <a:t>것이다</a:t>
            </a:r>
            <a:r>
              <a:rPr lang="en-US" altLang="ko-KR" b="0" dirty="0"/>
              <a:t>. </a:t>
            </a:r>
            <a:r>
              <a:rPr lang="ko-KR" altLang="en-US" b="0" dirty="0"/>
              <a:t>만약 두 값이 다르면 </a:t>
            </a:r>
            <a:r>
              <a:rPr lang="en-US" altLang="ko-KR" b="0" dirty="0"/>
              <a:t>1</a:t>
            </a:r>
            <a:r>
              <a:rPr lang="ko-KR" altLang="en-US" b="0" dirty="0"/>
              <a:t>비트 오류는 위치까지 알 수 있고</a:t>
            </a:r>
            <a:r>
              <a:rPr lang="en-US" altLang="ko-KR" b="0" dirty="0"/>
              <a:t>, 2</a:t>
            </a:r>
            <a:r>
              <a:rPr lang="ko-KR" altLang="en-US" b="0" dirty="0"/>
              <a:t>비트 오류의 경우 위치는 </a:t>
            </a:r>
            <a:r>
              <a:rPr lang="ko-KR" altLang="en-US" b="0" dirty="0" smtClean="0"/>
              <a:t>알수 </a:t>
            </a:r>
            <a:r>
              <a:rPr lang="ko-KR" altLang="en-US" b="0" dirty="0"/>
              <a:t>없으나 오류 여부는 판단이 가능하다</a:t>
            </a:r>
            <a:r>
              <a:rPr lang="en-US" altLang="ko-KR" b="0" dirty="0" smtClean="0"/>
              <a:t>.</a:t>
            </a:r>
            <a:r>
              <a:rPr lang="ko-KR" altLang="en-US" b="0" dirty="0"/>
              <a:t> </a:t>
            </a:r>
            <a:r>
              <a:rPr lang="ko-KR" altLang="en-US" b="0" dirty="0" smtClean="0"/>
              <a:t>블록 </a:t>
            </a:r>
            <a:r>
              <a:rPr lang="ko-KR" altLang="en-US" b="0" dirty="0"/>
              <a:t>합 검사라도 연속된 </a:t>
            </a:r>
            <a:r>
              <a:rPr lang="en-US" altLang="ko-KR" b="0" dirty="0"/>
              <a:t>2</a:t>
            </a:r>
            <a:r>
              <a:rPr lang="ko-KR" altLang="en-US" b="0" dirty="0"/>
              <a:t>개의 문자에서 같은 위치의 </a:t>
            </a:r>
            <a:r>
              <a:rPr lang="en-US" altLang="ko-KR" b="0" dirty="0"/>
              <a:t>2</a:t>
            </a:r>
            <a:r>
              <a:rPr lang="ko-KR" altLang="en-US" b="0" dirty="0"/>
              <a:t>비트가 오류일 때는 오류를 검출할 수 없다</a:t>
            </a:r>
            <a:r>
              <a:rPr lang="en-US" altLang="ko-KR" b="0" dirty="0"/>
              <a:t>. J(11) </a:t>
            </a:r>
            <a:r>
              <a:rPr lang="ko-KR" altLang="en-US" b="0" dirty="0"/>
              <a:t>문자와 </a:t>
            </a:r>
            <a:r>
              <a:rPr lang="en-US" altLang="ko-KR" b="0" dirty="0"/>
              <a:t>i(01) </a:t>
            </a:r>
            <a:r>
              <a:rPr lang="ko-KR" altLang="en-US" b="0" dirty="0"/>
              <a:t>문자를 전송하다가 각 문자당 </a:t>
            </a:r>
            <a:r>
              <a:rPr lang="en-US" altLang="ko-KR" b="0" dirty="0"/>
              <a:t>2</a:t>
            </a:r>
            <a:r>
              <a:rPr lang="ko-KR" altLang="en-US" b="0" dirty="0"/>
              <a:t>비트에 오류가 발생했는데도 불구하고 수직 패리티 검사를 해보면 송신 측의 </a:t>
            </a:r>
            <a:r>
              <a:rPr lang="en-US" altLang="ko-KR" b="0" dirty="0"/>
              <a:t>BCC(01)</a:t>
            </a:r>
            <a:r>
              <a:rPr lang="ko-KR" altLang="en-US" b="0" dirty="0"/>
              <a:t>와 일치하기 때문에 오류 검출이 불가능하다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592455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0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3.   </a:t>
            </a:r>
            <a:r>
              <a:rPr lang="ko-KR" altLang="en-US" dirty="0" smtClean="0"/>
              <a:t>순환 </a:t>
            </a:r>
            <a:r>
              <a:rPr lang="ko-KR" altLang="en-US" dirty="0"/>
              <a:t>중복 검사</a:t>
            </a:r>
          </a:p>
          <a:p>
            <a:pPr lvl="2"/>
            <a:r>
              <a:rPr lang="ko-KR" altLang="en-US" b="0" dirty="0"/>
              <a:t>순환 중복 검사</a:t>
            </a:r>
            <a:r>
              <a:rPr lang="en-US" altLang="ko-KR" b="0" dirty="0"/>
              <a:t>(CRC, Cyclic Redundancy Check)</a:t>
            </a:r>
            <a:r>
              <a:rPr lang="ko-KR" altLang="en-US" b="0" dirty="0"/>
              <a:t>는 정확하게 오류를 검출하려고 </a:t>
            </a:r>
            <a:r>
              <a:rPr lang="ko-KR" altLang="en-US" b="0" dirty="0" smtClean="0"/>
              <a:t>다항식 </a:t>
            </a:r>
            <a:r>
              <a:rPr lang="ko-KR" altLang="en-US" b="0" dirty="0"/>
              <a:t>코드를 사용하는 방법이다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오류가 </a:t>
            </a:r>
            <a:r>
              <a:rPr lang="ko-KR" altLang="en-US" b="0" dirty="0"/>
              <a:t>없을 때는 계속 발생하지 않다가 오류가 </a:t>
            </a:r>
            <a:r>
              <a:rPr lang="ko-KR" altLang="en-US" b="0" dirty="0" smtClean="0"/>
              <a:t>발생하면 그 </a:t>
            </a:r>
            <a:r>
              <a:rPr lang="ko-KR" altLang="en-US" b="0" dirty="0"/>
              <a:t>주위에 집중적으로 오류를 발생시키는 집단 오류를 검출하는 능력이 탁월하고</a:t>
            </a:r>
            <a:r>
              <a:rPr lang="en-US" altLang="ko-KR" b="0" dirty="0"/>
              <a:t>, </a:t>
            </a:r>
            <a:r>
              <a:rPr lang="ko-KR" altLang="en-US" b="0" dirty="0" smtClean="0"/>
              <a:t>구현이 단순하다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b="0" dirty="0" smtClean="0"/>
          </a:p>
          <a:p>
            <a:pPr lvl="1"/>
            <a:r>
              <a:rPr lang="ko-KR" altLang="en-US" dirty="0"/>
              <a:t>다항식</a:t>
            </a:r>
            <a:r>
              <a:rPr lang="en-US" altLang="ko-KR" dirty="0"/>
              <a:t>(Polynomial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CRC </a:t>
            </a:r>
            <a:r>
              <a:rPr lang="ko-KR" altLang="en-US" dirty="0"/>
              <a:t>발생기는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보다는 </a:t>
            </a:r>
            <a:r>
              <a:rPr lang="ko-KR" altLang="en-US" dirty="0"/>
              <a:t>대수 다항식으로 표현하며</a:t>
            </a:r>
            <a:r>
              <a:rPr lang="en-US" altLang="ko-KR" dirty="0"/>
              <a:t>, </a:t>
            </a:r>
            <a:r>
              <a:rPr lang="ko-KR" altLang="en-US" dirty="0"/>
              <a:t>하나의 다항식은 </a:t>
            </a:r>
            <a:r>
              <a:rPr lang="ko-KR" altLang="en-US" dirty="0" smtClean="0"/>
              <a:t>하나의 제수</a:t>
            </a:r>
            <a:r>
              <a:rPr lang="en-US" altLang="ko-KR" dirty="0"/>
              <a:t>(Divisor)</a:t>
            </a:r>
            <a:r>
              <a:rPr lang="ko-KR" altLang="en-US" dirty="0"/>
              <a:t>를 표현한다</a:t>
            </a:r>
            <a:r>
              <a:rPr lang="en-US" altLang="ko-KR" dirty="0" smtClean="0"/>
              <a:t>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16078"/>
            <a:ext cx="263842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151" y="4273203"/>
            <a:ext cx="5682338" cy="215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79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52936"/>
            <a:ext cx="4467225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다른 컴퓨터에 데이터 전송 서비스를 제공하는 컴퓨터를 ‘서버’라 하고</a:t>
            </a:r>
            <a:r>
              <a:rPr lang="en-US" altLang="ko-KR" b="0" dirty="0"/>
              <a:t>, </a:t>
            </a:r>
            <a:r>
              <a:rPr lang="ko-KR" altLang="en-US" b="0" dirty="0"/>
              <a:t>서버에서 보내주는 데이터 서비스를 수신하는 컴퓨터를 ‘클라이언트’라고 한다</a:t>
            </a:r>
            <a:r>
              <a:rPr lang="en-US" altLang="ko-KR" b="0" dirty="0"/>
              <a:t>.</a:t>
            </a:r>
          </a:p>
          <a:p>
            <a:pPr lvl="2"/>
            <a:endParaRPr lang="en-US" altLang="ko-KR" b="0" dirty="0"/>
          </a:p>
          <a:p>
            <a:pPr lvl="2"/>
            <a:r>
              <a:rPr lang="ko-KR" altLang="en-US" b="0" dirty="0"/>
              <a:t>서버는 클라이언트</a:t>
            </a:r>
            <a:r>
              <a:rPr lang="en-US" altLang="ko-KR" b="0" dirty="0"/>
              <a:t>(</a:t>
            </a:r>
            <a:r>
              <a:rPr lang="ko-KR" altLang="en-US" b="0" dirty="0"/>
              <a:t>사용자</a:t>
            </a:r>
            <a:r>
              <a:rPr lang="en-US" altLang="ko-KR" b="0" dirty="0"/>
              <a:t>)</a:t>
            </a:r>
            <a:r>
              <a:rPr lang="ko-KR" altLang="en-US" b="0" dirty="0"/>
              <a:t>한테 요청 받아 서비스를 제공하는데</a:t>
            </a:r>
            <a:r>
              <a:rPr lang="en-US" altLang="ko-KR" b="0" dirty="0"/>
              <a:t>, </a:t>
            </a:r>
            <a:r>
              <a:rPr lang="ko-KR" altLang="en-US" b="0" dirty="0"/>
              <a:t>이렇게 구성된 시스템을 ‘클라이언트</a:t>
            </a:r>
            <a:r>
              <a:rPr lang="en-US" altLang="ko-KR" b="0" dirty="0"/>
              <a:t>/</a:t>
            </a:r>
            <a:r>
              <a:rPr lang="ko-KR" altLang="en-US" b="0" dirty="0"/>
              <a:t>서버 시스템’이라고 한다</a:t>
            </a:r>
            <a:r>
              <a:rPr lang="en-US" altLang="ko-KR" b="0" dirty="0"/>
              <a:t>.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9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다항식을 이용한 순환 중복 검사의 오류 검출 과정을 살펴보자</a:t>
            </a:r>
            <a:r>
              <a:rPr lang="en-US" altLang="ko-KR" b="0" dirty="0"/>
              <a:t>.</a:t>
            </a:r>
          </a:p>
          <a:p>
            <a:pPr marL="790575" lvl="2" indent="-342900">
              <a:buFont typeface="+mj-lt"/>
              <a:buAutoNum type="arabicPeriod"/>
            </a:pPr>
            <a:r>
              <a:rPr lang="ko-KR" altLang="en-US" b="0" dirty="0" smtClean="0"/>
              <a:t>송신 </a:t>
            </a:r>
            <a:r>
              <a:rPr lang="ko-KR" altLang="en-US" b="0" dirty="0"/>
              <a:t>측이 데이터를 전송하기 전에 송수신 측은 동일한 생성 다항식을 </a:t>
            </a:r>
            <a:r>
              <a:rPr lang="ko-KR" altLang="en-US" b="0" dirty="0" smtClean="0"/>
              <a:t>결정한다</a:t>
            </a:r>
            <a:endParaRPr lang="en-US" altLang="ko-KR" b="0" dirty="0"/>
          </a:p>
          <a:p>
            <a:pPr marL="790575" lvl="2" indent="-342900">
              <a:buFont typeface="+mj-lt"/>
              <a:buAutoNum type="arabicPeriod"/>
            </a:pPr>
            <a:r>
              <a:rPr lang="ko-KR" altLang="en-US" b="0" dirty="0" smtClean="0"/>
              <a:t>송신 </a:t>
            </a:r>
            <a:r>
              <a:rPr lang="ko-KR" altLang="en-US" b="0" dirty="0"/>
              <a:t>측에서는 </a:t>
            </a:r>
            <a:r>
              <a:rPr lang="en-US" altLang="ko-KR" b="0" dirty="0"/>
              <a:t>K</a:t>
            </a:r>
            <a:r>
              <a:rPr lang="ko-KR" altLang="en-US" b="0" dirty="0"/>
              <a:t>비트의 전송 데이터를 생성 다항식으로 나눈 </a:t>
            </a:r>
            <a:r>
              <a:rPr lang="en-US" altLang="ko-KR" b="0" dirty="0"/>
              <a:t>n</a:t>
            </a:r>
            <a:r>
              <a:rPr lang="ko-KR" altLang="en-US" b="0" dirty="0"/>
              <a:t>비트의 나머지 값을 구한다</a:t>
            </a:r>
            <a:r>
              <a:rPr lang="en-US" altLang="ko-KR" b="0" dirty="0"/>
              <a:t>. K</a:t>
            </a:r>
            <a:r>
              <a:rPr lang="ko-KR" altLang="en-US" b="0" dirty="0"/>
              <a:t>비트의 전송 데이터에 </a:t>
            </a:r>
            <a:r>
              <a:rPr lang="en-US" altLang="ko-KR" b="0" dirty="0"/>
              <a:t>n</a:t>
            </a:r>
            <a:r>
              <a:rPr lang="ko-KR" altLang="en-US" b="0" dirty="0"/>
              <a:t>비트의 나머지 값을 추가하여 </a:t>
            </a:r>
            <a:r>
              <a:rPr lang="en-US" altLang="ko-KR" b="0" dirty="0"/>
              <a:t>K+n</a:t>
            </a:r>
            <a:r>
              <a:rPr lang="ko-KR" altLang="en-US" b="0" dirty="0"/>
              <a:t>비트의 데이터를 수신 측으로 전송한다</a:t>
            </a:r>
            <a:r>
              <a:rPr lang="en-US" altLang="ko-KR" b="0" dirty="0"/>
              <a:t>.</a:t>
            </a:r>
          </a:p>
          <a:p>
            <a:pPr marL="790575" lvl="2" indent="-342900">
              <a:buFont typeface="+mj-lt"/>
              <a:buAutoNum type="arabicPeriod"/>
            </a:pPr>
            <a:r>
              <a:rPr lang="ko-KR" altLang="en-US" b="0" dirty="0" smtClean="0"/>
              <a:t>수신 </a:t>
            </a:r>
            <a:r>
              <a:rPr lang="ko-KR" altLang="en-US" b="0" dirty="0"/>
              <a:t>측에서는 수신된 </a:t>
            </a:r>
            <a:r>
              <a:rPr lang="en-US" altLang="ko-KR" b="0" dirty="0"/>
              <a:t>K+n</a:t>
            </a:r>
            <a:r>
              <a:rPr lang="ko-KR" altLang="en-US" b="0" dirty="0"/>
              <a:t>비트의 데이터를 생성 다항식으로 나눈다</a:t>
            </a:r>
            <a:r>
              <a:rPr lang="en-US" altLang="ko-KR" b="0" dirty="0"/>
              <a:t>. </a:t>
            </a:r>
            <a:r>
              <a:rPr lang="ko-KR" altLang="en-US" b="0" dirty="0"/>
              <a:t>나눈 나머지가 </a:t>
            </a:r>
            <a:r>
              <a:rPr lang="en-US" altLang="ko-KR" b="0" dirty="0"/>
              <a:t>0</a:t>
            </a:r>
            <a:r>
              <a:rPr lang="ko-KR" altLang="en-US" b="0" dirty="0"/>
              <a:t>이면 오류가 없는 것이고</a:t>
            </a:r>
            <a:r>
              <a:rPr lang="en-US" altLang="ko-KR" b="0" dirty="0"/>
              <a:t>, 0</a:t>
            </a:r>
            <a:r>
              <a:rPr lang="ko-KR" altLang="en-US" b="0" dirty="0"/>
              <a:t>이 아니면 오류가 발생한 것이다</a:t>
            </a:r>
            <a:r>
              <a:rPr lang="en-US" altLang="ko-KR" b="0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03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 smtClean="0"/>
              <a:t>① </a:t>
            </a:r>
            <a:r>
              <a:rPr lang="ko-KR" altLang="en-US" dirty="0"/>
              <a:t>송신 측</a:t>
            </a:r>
          </a:p>
          <a:p>
            <a:pPr marL="447675" lvl="2" indent="0">
              <a:buNone/>
            </a:pPr>
            <a:r>
              <a:rPr lang="en-US" altLang="ko-KR" dirty="0"/>
              <a:t>a. </a:t>
            </a:r>
            <a:r>
              <a:rPr lang="ko-KR" altLang="en-US" dirty="0"/>
              <a:t>데이터 전송</a:t>
            </a:r>
          </a:p>
          <a:p>
            <a:pPr marL="447675" lvl="2" indent="0">
              <a:buNone/>
            </a:pPr>
            <a:r>
              <a:rPr lang="en-US" altLang="ko-KR" dirty="0"/>
              <a:t>b. </a:t>
            </a:r>
            <a:r>
              <a:rPr lang="ko-KR" altLang="en-US" dirty="0"/>
              <a:t>오류 검출코드 계산</a:t>
            </a:r>
          </a:p>
          <a:p>
            <a:pPr marL="447675" lvl="2" indent="0">
              <a:buNone/>
            </a:pPr>
            <a:r>
              <a:rPr lang="en-US" altLang="ko-KR" dirty="0"/>
              <a:t>c. CRC </a:t>
            </a:r>
            <a:r>
              <a:rPr lang="ko-KR" altLang="en-US" dirty="0"/>
              <a:t>추가</a:t>
            </a:r>
          </a:p>
          <a:p>
            <a:pPr marL="266700" lvl="1" indent="0">
              <a:buNone/>
            </a:pPr>
            <a:r>
              <a:rPr lang="ko-KR" altLang="en-US" dirty="0"/>
              <a:t>② 수신 측</a:t>
            </a:r>
          </a:p>
          <a:p>
            <a:pPr marL="447675" lvl="2" indent="0">
              <a:buNone/>
            </a:pPr>
            <a:r>
              <a:rPr lang="en-US" altLang="ko-KR" dirty="0"/>
              <a:t>a. </a:t>
            </a:r>
            <a:r>
              <a:rPr lang="ko-KR" altLang="en-US" dirty="0"/>
              <a:t>데이터 수신</a:t>
            </a:r>
          </a:p>
          <a:p>
            <a:pPr marL="447675" lvl="2" indent="0">
              <a:buNone/>
            </a:pPr>
            <a:r>
              <a:rPr lang="en-US" altLang="ko-KR" dirty="0"/>
              <a:t>b. </a:t>
            </a:r>
            <a:r>
              <a:rPr lang="ko-KR" altLang="en-US" dirty="0"/>
              <a:t>오류 검출코드 계산</a:t>
            </a:r>
          </a:p>
          <a:p>
            <a:pPr marL="447675" lvl="2" indent="0">
              <a:buNone/>
            </a:pPr>
            <a:r>
              <a:rPr lang="en-US" altLang="ko-KR" dirty="0"/>
              <a:t>c. </a:t>
            </a:r>
            <a:r>
              <a:rPr lang="ko-KR" altLang="en-US" dirty="0"/>
              <a:t>수신된 </a:t>
            </a:r>
            <a:r>
              <a:rPr lang="en-US" altLang="ko-KR" dirty="0"/>
              <a:t>CRC</a:t>
            </a:r>
            <a:r>
              <a:rPr lang="ko-KR" altLang="en-US" dirty="0"/>
              <a:t>와 계산된 </a:t>
            </a:r>
            <a:r>
              <a:rPr lang="en-US" altLang="ko-KR" dirty="0"/>
              <a:t>CRC </a:t>
            </a:r>
            <a:r>
              <a:rPr lang="ko-KR" altLang="en-US" dirty="0"/>
              <a:t>비교 검사</a:t>
            </a:r>
          </a:p>
          <a:p>
            <a:pPr marL="447675" lvl="2" indent="0">
              <a:buNone/>
            </a:pPr>
            <a:r>
              <a:rPr lang="en-US" altLang="ko-KR" dirty="0"/>
              <a:t>d. </a:t>
            </a:r>
            <a:r>
              <a:rPr lang="ko-KR" altLang="en-US" dirty="0"/>
              <a:t>동일하지 않으면 오류 검출 신호 발생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864" y="1340768"/>
            <a:ext cx="47434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29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endParaRPr lang="ko-KR" altLang="en-US" b="0" dirty="0"/>
          </a:p>
          <a:p>
            <a:pPr lvl="2"/>
            <a:r>
              <a:rPr lang="en-US" altLang="ko-KR" b="0" dirty="0"/>
              <a:t>CRC</a:t>
            </a:r>
            <a:r>
              <a:rPr lang="ko-KR" altLang="en-US" b="0" dirty="0"/>
              <a:t>는 패리티 검사처럼 데이터마다 추가 비트를 붙이지 않아도 되지만</a:t>
            </a:r>
            <a:r>
              <a:rPr lang="en-US" altLang="ko-KR" b="0" dirty="0"/>
              <a:t>, </a:t>
            </a:r>
            <a:r>
              <a:rPr lang="ko-KR" altLang="en-US" b="0" dirty="0"/>
              <a:t>프레임의 실제 내용으로 계산되는 프레임 검사 순서</a:t>
            </a:r>
            <a:r>
              <a:rPr lang="en-US" altLang="ko-KR" b="0" dirty="0"/>
              <a:t>Frame Check Sequence, FCS</a:t>
            </a:r>
            <a:r>
              <a:rPr lang="ko-KR" altLang="en-US" b="0" dirty="0"/>
              <a:t>를 프레임 끝에 추가해서 전송해야 한다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0" dirty="0"/>
              <a:t>순환 중복 검사 과정을 좀 더 자세히 살펴보자</a:t>
            </a:r>
            <a:r>
              <a:rPr lang="en-US" altLang="ko-KR" b="0" dirty="0"/>
              <a:t>.</a:t>
            </a:r>
          </a:p>
          <a:p>
            <a:pPr lvl="2"/>
            <a:r>
              <a:rPr lang="ko-KR" altLang="en-US" b="0" dirty="0" smtClean="0"/>
              <a:t>전송 </a:t>
            </a:r>
            <a:r>
              <a:rPr lang="ko-KR" altLang="en-US" b="0" dirty="0"/>
              <a:t>데이터 다항식 </a:t>
            </a:r>
            <a:r>
              <a:rPr lang="en-US" altLang="ko-KR" b="0" dirty="0"/>
              <a:t>P(x) = 10101101(x7+x5+x3+x2+1)</a:t>
            </a:r>
          </a:p>
          <a:p>
            <a:pPr lvl="2"/>
            <a:r>
              <a:rPr lang="ko-KR" altLang="en-US" b="0" dirty="0" smtClean="0"/>
              <a:t>생성 </a:t>
            </a:r>
            <a:r>
              <a:rPr lang="ko-KR" altLang="en-US" b="0" dirty="0"/>
              <a:t>다항식 </a:t>
            </a:r>
            <a:r>
              <a:rPr lang="en-US" altLang="ko-KR" b="0" dirty="0"/>
              <a:t>G(x) = 11101(x4+x3+x2+1)</a:t>
            </a:r>
          </a:p>
          <a:p>
            <a:pPr lvl="2"/>
            <a:r>
              <a:rPr lang="en-US" altLang="ko-KR" b="0" dirty="0"/>
              <a:t>FCS </a:t>
            </a:r>
            <a:r>
              <a:rPr lang="ko-KR" altLang="en-US" b="0" dirty="0"/>
              <a:t>비트 수는 생성 다항식</a:t>
            </a:r>
            <a:r>
              <a:rPr lang="en-US" altLang="ko-KR" b="0" dirty="0"/>
              <a:t>(</a:t>
            </a:r>
            <a:r>
              <a:rPr lang="ko-KR" altLang="en-US" b="0" dirty="0"/>
              <a:t>제수</a:t>
            </a:r>
            <a:r>
              <a:rPr lang="en-US" altLang="ko-KR" b="0" dirty="0"/>
              <a:t>)</a:t>
            </a:r>
            <a:r>
              <a:rPr lang="ko-KR" altLang="en-US" b="0" dirty="0"/>
              <a:t>보다 </a:t>
            </a:r>
            <a:r>
              <a:rPr lang="en-US" altLang="ko-KR" b="0" dirty="0"/>
              <a:t>1</a:t>
            </a:r>
            <a:r>
              <a:rPr lang="ko-KR" altLang="en-US" b="0" dirty="0"/>
              <a:t>비트 작은 </a:t>
            </a:r>
            <a:r>
              <a:rPr lang="en-US" altLang="ko-KR" b="0" dirty="0"/>
              <a:t>4</a:t>
            </a:r>
            <a:r>
              <a:rPr lang="ko-KR" altLang="en-US" b="0" dirty="0"/>
              <a:t>비트이다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b="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ko-KR" dirty="0" smtClean="0"/>
              <a:t> 1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pPr lvl="2"/>
            <a:r>
              <a:rPr lang="en-US" altLang="ko-KR" dirty="0"/>
              <a:t>P′(x): </a:t>
            </a:r>
            <a:r>
              <a:rPr lang="ko-KR" altLang="en-US" dirty="0"/>
              <a:t>전송 데이터 다항식 </a:t>
            </a:r>
            <a:r>
              <a:rPr lang="en-US" altLang="ko-KR" dirty="0"/>
              <a:t>P(x)</a:t>
            </a:r>
            <a:r>
              <a:rPr lang="ko-KR" altLang="en-US" dirty="0"/>
              <a:t>를 </a:t>
            </a:r>
            <a:r>
              <a:rPr lang="en-US" altLang="ko-KR" dirty="0"/>
              <a:t>FCS</a:t>
            </a:r>
            <a:r>
              <a:rPr lang="ko-KR" altLang="en-US" dirty="0"/>
              <a:t>의 비트 수만큼 왼쪽 시프트 </a:t>
            </a:r>
            <a:r>
              <a:rPr lang="en-US" altLang="ko-KR" dirty="0"/>
              <a:t>shift</a:t>
            </a:r>
            <a:r>
              <a:rPr lang="ko-KR" altLang="en-US" dirty="0"/>
              <a:t>한다</a:t>
            </a:r>
            <a:r>
              <a:rPr lang="en-US" altLang="ko-KR" dirty="0"/>
              <a:t>(</a:t>
            </a:r>
            <a:r>
              <a:rPr lang="ko-KR" altLang="en-US" dirty="0"/>
              <a:t>왼쪽 시프트한 후 빈자리에는 </a:t>
            </a:r>
            <a:r>
              <a:rPr lang="en-US" altLang="ko-KR" dirty="0"/>
              <a:t>0</a:t>
            </a:r>
            <a:r>
              <a:rPr lang="ko-KR" altLang="en-US" dirty="0"/>
              <a:t>이 들어간다</a:t>
            </a:r>
            <a:r>
              <a:rPr lang="en-US" altLang="ko-KR" dirty="0"/>
              <a:t>).</a:t>
            </a:r>
          </a:p>
          <a:p>
            <a:pPr lvl="2"/>
            <a:r>
              <a:rPr lang="en-US" altLang="ko-KR" dirty="0"/>
              <a:t>P(x) = 10101101</a:t>
            </a:r>
            <a:r>
              <a:rPr lang="ko-KR" altLang="en-US" dirty="0"/>
              <a:t>을 </a:t>
            </a:r>
            <a:r>
              <a:rPr lang="en-US" altLang="ko-KR" dirty="0"/>
              <a:t>FCS </a:t>
            </a:r>
            <a:r>
              <a:rPr lang="ko-KR" altLang="en-US" dirty="0"/>
              <a:t>비트 수만큼 왼쪽 시프트</a:t>
            </a:r>
          </a:p>
          <a:p>
            <a:pPr lvl="2"/>
            <a:r>
              <a:rPr lang="en-US" altLang="ko-KR" dirty="0"/>
              <a:t>P′(x) = </a:t>
            </a:r>
            <a:r>
              <a:rPr lang="en-US" altLang="ko-KR" dirty="0" smtClean="0"/>
              <a:t>10101101</a:t>
            </a:r>
            <a:r>
              <a:rPr lang="en-US" altLang="ko-KR" dirty="0" smtClean="0">
                <a:solidFill>
                  <a:srgbClr val="FF0000"/>
                </a:solidFill>
              </a:rPr>
              <a:t>0000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6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76225" lvl="1" indent="-285750">
              <a:buFont typeface="Wingdings" pitchFamily="2" charset="2"/>
              <a:buChar char="ü"/>
            </a:pPr>
            <a:r>
              <a:rPr lang="en-US" altLang="ko-KR" dirty="0"/>
              <a:t>2</a:t>
            </a:r>
            <a:r>
              <a:rPr lang="ko-KR" altLang="en-US" dirty="0"/>
              <a:t>단계</a:t>
            </a:r>
          </a:p>
          <a:p>
            <a:pPr marL="180975" lvl="2" indent="-9525">
              <a:buNone/>
            </a:pPr>
            <a:r>
              <a:rPr lang="en-US" altLang="ko-KR" dirty="0"/>
              <a:t>P′(x)</a:t>
            </a:r>
            <a:r>
              <a:rPr lang="ko-KR" altLang="en-US" dirty="0"/>
              <a:t>를 </a:t>
            </a:r>
            <a:r>
              <a:rPr lang="en-US" altLang="ko-KR" dirty="0"/>
              <a:t>G(x)</a:t>
            </a:r>
            <a:r>
              <a:rPr lang="ko-KR" altLang="en-US" dirty="0"/>
              <a:t>로 나누어 나머지를 계산한다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나눗셈 연산은 </a:t>
            </a:r>
            <a:r>
              <a:rPr lang="ko-KR" altLang="en-US" dirty="0"/>
              <a:t>캐리</a:t>
            </a:r>
            <a:r>
              <a:rPr lang="en-US" altLang="ko-KR" dirty="0"/>
              <a:t>(overflow, borrow)</a:t>
            </a:r>
            <a:r>
              <a:rPr lang="ko-KR" altLang="en-US" dirty="0"/>
              <a:t>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무시하고 </a:t>
            </a:r>
            <a:r>
              <a:rPr lang="en-US" altLang="ko-KR" dirty="0"/>
              <a:t>XOR(mod-2)</a:t>
            </a:r>
            <a:r>
              <a:rPr lang="ko-KR" altLang="en-US" dirty="0"/>
              <a:t>을 수행한다</a:t>
            </a:r>
            <a:r>
              <a:rPr lang="en-US" altLang="ko-KR" dirty="0"/>
              <a:t>.</a:t>
            </a:r>
          </a:p>
          <a:p>
            <a:pPr marL="180975" lvl="2" indent="-9525">
              <a:buNone/>
            </a:pPr>
            <a:r>
              <a:rPr lang="en-US" altLang="ko-KR" dirty="0"/>
              <a:t>XOR </a:t>
            </a:r>
            <a:r>
              <a:rPr lang="ko-KR" altLang="en-US" dirty="0"/>
              <a:t>연산</a:t>
            </a:r>
            <a:r>
              <a:rPr lang="en-US" altLang="ko-KR" dirty="0"/>
              <a:t>: </a:t>
            </a:r>
            <a:r>
              <a:rPr lang="ko-KR" altLang="en-US" dirty="0"/>
              <a:t>서로 다른 값일 때는 </a:t>
            </a:r>
            <a:r>
              <a:rPr lang="en-US" altLang="ko-KR" dirty="0"/>
              <a:t>1,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같은 </a:t>
            </a:r>
            <a:r>
              <a:rPr lang="ko-KR" altLang="en-US" dirty="0"/>
              <a:t>값일 때는 </a:t>
            </a:r>
            <a:r>
              <a:rPr lang="en-US" altLang="ko-KR" dirty="0"/>
              <a:t>0</a:t>
            </a:r>
            <a:r>
              <a:rPr lang="ko-KR" altLang="en-US" dirty="0"/>
              <a:t>을 반환한다</a:t>
            </a:r>
            <a:r>
              <a:rPr lang="en-US" altLang="ko-KR" dirty="0" smtClean="0"/>
              <a:t>.</a:t>
            </a:r>
          </a:p>
          <a:p>
            <a:pPr marL="180975" lvl="2" indent="-9525">
              <a:buNone/>
            </a:pPr>
            <a:endParaRPr lang="en-US" altLang="ko-KR" dirty="0"/>
          </a:p>
          <a:p>
            <a:pPr marL="276225" lvl="1" indent="-285750">
              <a:buFont typeface="Wingdings" pitchFamily="2" charset="2"/>
              <a:buChar char="ü"/>
            </a:pPr>
            <a:r>
              <a:rPr lang="en-US" altLang="ko-KR" dirty="0"/>
              <a:t>3</a:t>
            </a:r>
            <a:r>
              <a:rPr lang="ko-KR" altLang="en-US" dirty="0"/>
              <a:t>단계</a:t>
            </a:r>
          </a:p>
          <a:p>
            <a:pPr marL="180975" lvl="2" indent="-9525">
              <a:buNone/>
            </a:pPr>
            <a:r>
              <a:rPr lang="en-US" altLang="ko-KR" dirty="0"/>
              <a:t>P″(x) = </a:t>
            </a:r>
            <a:r>
              <a:rPr lang="en-US" altLang="ko-KR" dirty="0" smtClean="0"/>
              <a:t>10101101</a:t>
            </a:r>
            <a:r>
              <a:rPr lang="en-US" altLang="ko-KR" dirty="0" smtClean="0">
                <a:solidFill>
                  <a:srgbClr val="FF0000"/>
                </a:solidFill>
              </a:rPr>
              <a:t>1011</a:t>
            </a:r>
          </a:p>
          <a:p>
            <a:pPr marL="180975" lvl="2" indent="-9525">
              <a:buNone/>
            </a:pPr>
            <a:endParaRPr lang="en-US" altLang="ko-KR" dirty="0"/>
          </a:p>
          <a:p>
            <a:pPr marL="276225" lvl="1" indent="-285750">
              <a:buFont typeface="Wingdings" pitchFamily="2" charset="2"/>
              <a:buChar char="ü"/>
            </a:pPr>
            <a:r>
              <a:rPr lang="en-US" altLang="ko-KR" dirty="0"/>
              <a:t>4</a:t>
            </a:r>
            <a:r>
              <a:rPr lang="ko-KR" altLang="en-US" dirty="0"/>
              <a:t>단계</a:t>
            </a:r>
          </a:p>
          <a:p>
            <a:pPr marL="180975" lvl="2" indent="-9525">
              <a:buNone/>
            </a:pPr>
            <a:r>
              <a:rPr lang="en-US" altLang="ko-KR" dirty="0"/>
              <a:t>P″(x)</a:t>
            </a:r>
            <a:r>
              <a:rPr lang="ko-KR" altLang="en-US" dirty="0"/>
              <a:t>를 수신 측으로 전송한다</a:t>
            </a:r>
            <a:r>
              <a:rPr lang="en-US" altLang="ko-KR" dirty="0" smtClean="0"/>
              <a:t>.</a:t>
            </a:r>
          </a:p>
          <a:p>
            <a:pPr marL="180975" lvl="2" indent="-9525">
              <a:buNone/>
            </a:pPr>
            <a:endParaRPr lang="en-US" altLang="ko-KR" dirty="0"/>
          </a:p>
          <a:p>
            <a:pPr marL="276225" lvl="1" indent="-285750">
              <a:buFont typeface="Wingdings" pitchFamily="2" charset="2"/>
              <a:buChar char="ü"/>
            </a:pPr>
            <a:r>
              <a:rPr lang="en-US" altLang="ko-KR" dirty="0"/>
              <a:t>5</a:t>
            </a:r>
            <a:r>
              <a:rPr lang="ko-KR" altLang="en-US" dirty="0"/>
              <a:t>단계</a:t>
            </a:r>
          </a:p>
          <a:p>
            <a:pPr marL="180975" lvl="2" indent="-9525">
              <a:buNone/>
            </a:pPr>
            <a:r>
              <a:rPr lang="ko-KR" altLang="en-US" dirty="0"/>
              <a:t>수신 측에서는 전송받은 </a:t>
            </a:r>
            <a:r>
              <a:rPr lang="en-US" altLang="ko-KR" dirty="0"/>
              <a:t>P″(x)</a:t>
            </a:r>
            <a:r>
              <a:rPr lang="ko-KR" altLang="en-US" dirty="0"/>
              <a:t>를 생성 다항식으로 나눈다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나머지가 </a:t>
            </a:r>
            <a:r>
              <a:rPr lang="en-US" altLang="ko-KR" dirty="0"/>
              <a:t>0</a:t>
            </a:r>
            <a:r>
              <a:rPr lang="ko-KR" altLang="en-US" dirty="0"/>
              <a:t>이면 오류가 없는 것이고</a:t>
            </a:r>
            <a:r>
              <a:rPr lang="en-US" altLang="ko-KR" dirty="0"/>
              <a:t>, 0</a:t>
            </a:r>
            <a:r>
              <a:rPr lang="ko-KR" altLang="en-US" dirty="0"/>
              <a:t>이 아니면 오류가 발생한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12776"/>
            <a:ext cx="3384376" cy="3639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4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196752"/>
            <a:ext cx="3750417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13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근거리 네트워크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네트워크의 주요 범주에는 근거리 통신망</a:t>
            </a:r>
            <a:r>
              <a:rPr lang="en-US" altLang="ko-KR" dirty="0"/>
              <a:t>(LAN), </a:t>
            </a:r>
            <a:r>
              <a:rPr lang="ko-KR" altLang="en-US" dirty="0"/>
              <a:t>대도시 통신망</a:t>
            </a:r>
            <a:r>
              <a:rPr lang="en-US" altLang="ko-KR" dirty="0"/>
              <a:t>(MAN</a:t>
            </a:r>
            <a:r>
              <a:rPr lang="en-US" altLang="ko-KR" dirty="0" smtClean="0"/>
              <a:t>),</a:t>
            </a:r>
            <a:r>
              <a:rPr lang="ko-KR" altLang="en-US" dirty="0" smtClean="0"/>
              <a:t>광역 </a:t>
            </a:r>
            <a:r>
              <a:rPr lang="ko-KR" altLang="en-US" dirty="0"/>
              <a:t>통신망</a:t>
            </a:r>
            <a:r>
              <a:rPr lang="en-US" altLang="ko-KR" dirty="0"/>
              <a:t>(WAN) </a:t>
            </a:r>
            <a:r>
              <a:rPr lang="ko-KR" altLang="en-US" dirty="0"/>
              <a:t>등이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</a:t>
            </a:r>
            <a:r>
              <a:rPr lang="ko-KR" altLang="en-US" dirty="0"/>
              <a:t>네트워크의 범주는 소유자</a:t>
            </a:r>
            <a:r>
              <a:rPr lang="en-US" altLang="ko-KR" dirty="0"/>
              <a:t>, </a:t>
            </a:r>
            <a:r>
              <a:rPr lang="ko-KR" altLang="en-US" dirty="0"/>
              <a:t>규모</a:t>
            </a:r>
            <a:r>
              <a:rPr lang="en-US" altLang="ko-KR" dirty="0"/>
              <a:t>, </a:t>
            </a:r>
            <a:r>
              <a:rPr lang="ko-KR" altLang="en-US" dirty="0"/>
              <a:t>거리</a:t>
            </a:r>
            <a:r>
              <a:rPr lang="en-US" altLang="ko-KR" dirty="0"/>
              <a:t>, </a:t>
            </a:r>
            <a:r>
              <a:rPr lang="ko-KR" altLang="en-US" dirty="0"/>
              <a:t>물리적 </a:t>
            </a:r>
            <a:r>
              <a:rPr lang="ko-KR" altLang="en-US" dirty="0" smtClean="0"/>
              <a:t>구조에 따라 </a:t>
            </a:r>
            <a:r>
              <a:rPr lang="ko-KR" altLang="en-US" dirty="0"/>
              <a:t>구분할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4560615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04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lvl="2" indent="-285750"/>
            <a:r>
              <a:rPr lang="ko-KR" altLang="en-US" dirty="0"/>
              <a:t>빌딩이나 건물 내로 한정된 네트워크를 ‘근거리 통신망’이라 하고</a:t>
            </a:r>
            <a:r>
              <a:rPr lang="en-US" altLang="ko-KR" dirty="0"/>
              <a:t>, </a:t>
            </a:r>
            <a:r>
              <a:rPr lang="ko-KR" altLang="en-US" dirty="0"/>
              <a:t>전화선이나 다른 통신 </a:t>
            </a:r>
            <a:r>
              <a:rPr lang="ko-KR" altLang="en-US" dirty="0" smtClean="0"/>
              <a:t>서비스를 </a:t>
            </a:r>
            <a:r>
              <a:rPr lang="ko-KR" altLang="en-US" dirty="0"/>
              <a:t>사용하여 물리적으로 떨어져 있는 컴퓨터를 연결한 네트워크를 ‘광역 통신망’이라 한다</a:t>
            </a:r>
            <a:r>
              <a:rPr lang="en-US" altLang="ko-KR" dirty="0"/>
              <a:t>. </a:t>
            </a:r>
            <a:r>
              <a:rPr lang="ko-KR" altLang="en-US" dirty="0" smtClean="0"/>
              <a:t>하지만 </a:t>
            </a:r>
            <a:r>
              <a:rPr lang="ko-KR" altLang="en-US" dirty="0"/>
              <a:t>표준화된 정의는 없으며</a:t>
            </a:r>
            <a:r>
              <a:rPr lang="en-US" altLang="ko-KR" dirty="0"/>
              <a:t>, </a:t>
            </a:r>
            <a:r>
              <a:rPr lang="ko-KR" altLang="en-US" dirty="0"/>
              <a:t>우리가 흔히 사용하는 인터넷은 광역 통신망의 대표적인 예이다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44958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0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근거리 통신망</a:t>
            </a:r>
          </a:p>
          <a:p>
            <a:pPr lvl="2"/>
            <a:r>
              <a:rPr lang="ko-KR" altLang="en-US" b="0" dirty="0"/>
              <a:t>근거리 통신망</a:t>
            </a:r>
            <a:r>
              <a:rPr lang="en-US" altLang="ko-KR" b="0" dirty="0"/>
              <a:t>(LAN, Local Area Network)</a:t>
            </a:r>
            <a:r>
              <a:rPr lang="ko-KR" altLang="en-US" b="0" dirty="0"/>
              <a:t>은 한 건물이나 학교 내 캠퍼스처럼 </a:t>
            </a:r>
            <a:r>
              <a:rPr lang="ko-KR" altLang="en-US" b="0" dirty="0" smtClean="0"/>
              <a:t>비교적 가까운 </a:t>
            </a:r>
            <a:r>
              <a:rPr lang="ko-KR" altLang="en-US" b="0" dirty="0"/>
              <a:t>지역에 한정된 통신망을 말한다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컴퓨터뿐만 </a:t>
            </a:r>
            <a:r>
              <a:rPr lang="ko-KR" altLang="en-US" b="0" dirty="0"/>
              <a:t>아니라 가까운 거리에 있는 프린터</a:t>
            </a:r>
            <a:r>
              <a:rPr lang="en-US" altLang="ko-KR" b="0" dirty="0" smtClean="0"/>
              <a:t>,</a:t>
            </a:r>
            <a:r>
              <a:rPr lang="ko-KR" altLang="en-US" b="0" dirty="0" smtClean="0"/>
              <a:t>팩스</a:t>
            </a:r>
            <a:r>
              <a:rPr lang="en-US" altLang="ko-KR" b="0" dirty="0"/>
              <a:t>, </a:t>
            </a:r>
            <a:r>
              <a:rPr lang="ko-KR" altLang="en-US" b="0" dirty="0"/>
              <a:t>단말기 등 기타 네트워크 장비들을 연결</a:t>
            </a:r>
            <a:r>
              <a:rPr lang="en-US" altLang="ko-KR" b="0" dirty="0"/>
              <a:t>·</a:t>
            </a:r>
            <a:r>
              <a:rPr lang="ko-KR" altLang="en-US" b="0" dirty="0"/>
              <a:t>접속하여 통신할 수 있도록 구성한 </a:t>
            </a:r>
            <a:r>
              <a:rPr lang="ko-KR" altLang="en-US" b="0" dirty="0" smtClean="0"/>
              <a:t>네트워크 </a:t>
            </a:r>
            <a:r>
              <a:rPr lang="ko-KR" altLang="en-US" b="0" dirty="0"/>
              <a:t>시스템을 통칭한다</a:t>
            </a:r>
            <a:r>
              <a:rPr lang="en-US" altLang="ko-KR" b="0" dirty="0" smtClean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99456"/>
            <a:ext cx="48387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57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  <a:endParaRPr lang="ko-KR" altLang="en-US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 smtClean="0"/>
              <a:t>LAN</a:t>
            </a:r>
            <a:r>
              <a:rPr lang="ko-KR" altLang="en-US" b="0" dirty="0"/>
              <a:t>의 데이터 전송 비율은 계속 증가해왔다</a:t>
            </a:r>
            <a:r>
              <a:rPr lang="en-US" altLang="ko-KR" b="0" dirty="0"/>
              <a:t>. </a:t>
            </a:r>
            <a:r>
              <a:rPr lang="ko-KR" altLang="en-US" b="0" dirty="0"/>
              <a:t>초기에는 주로 </a:t>
            </a:r>
            <a:r>
              <a:rPr lang="en-US" altLang="ko-KR" b="0" dirty="0"/>
              <a:t>10~100Mbps</a:t>
            </a:r>
            <a:r>
              <a:rPr lang="ko-KR" altLang="en-US" b="0" dirty="0"/>
              <a:t>의 이더넷을 사용 했으나 최근에는 빠른 전송이 필요하여 고속 이더넷</a:t>
            </a:r>
            <a:r>
              <a:rPr lang="en-US" altLang="ko-KR" b="0" dirty="0"/>
              <a:t>fast ethernet, </a:t>
            </a:r>
            <a:r>
              <a:rPr lang="ko-KR" altLang="en-US" b="0" dirty="0"/>
              <a:t>기가비트 이더넷</a:t>
            </a:r>
            <a:r>
              <a:rPr lang="en-US" altLang="ko-KR" b="0" dirty="0"/>
              <a:t>gigabit ethernet, ATMAsynchronous Transfer Mode, FDDIFiber Distributed Data Interface, </a:t>
            </a:r>
            <a:r>
              <a:rPr lang="ko-KR" altLang="en-US" b="0" dirty="0"/>
              <a:t>무선 </a:t>
            </a:r>
            <a:r>
              <a:rPr lang="en-US" altLang="ko-KR" b="0" dirty="0"/>
              <a:t>LAN </a:t>
            </a:r>
            <a:r>
              <a:rPr lang="ko-KR" altLang="en-US" b="0" dirty="0"/>
              <a:t>등 다양한 네트워크 를 사용하고 있다</a:t>
            </a:r>
            <a:r>
              <a:rPr lang="en-US" altLang="ko-KR" b="0" dirty="0"/>
              <a:t>. </a:t>
            </a:r>
          </a:p>
          <a:p>
            <a:pPr lvl="2"/>
            <a:r>
              <a:rPr lang="en-US" altLang="ko-KR" b="0" dirty="0"/>
              <a:t>LAN</a:t>
            </a:r>
            <a:r>
              <a:rPr lang="ko-KR" altLang="en-US" b="0" dirty="0"/>
              <a:t>은 다양한 장치와 연결하기 쉽고</a:t>
            </a:r>
            <a:r>
              <a:rPr lang="en-US" altLang="ko-KR" b="0" dirty="0"/>
              <a:t>, </a:t>
            </a:r>
            <a:r>
              <a:rPr lang="ko-KR" altLang="en-US" b="0" dirty="0"/>
              <a:t>재배치와 확장이 자유로우며</a:t>
            </a:r>
            <a:r>
              <a:rPr lang="en-US" altLang="ko-KR" b="0" dirty="0"/>
              <a:t>, </a:t>
            </a:r>
            <a:r>
              <a:rPr lang="ko-KR" altLang="en-US" b="0" dirty="0"/>
              <a:t>음성</a:t>
            </a:r>
            <a:r>
              <a:rPr lang="en-US" altLang="ko-KR" b="0" dirty="0"/>
              <a:t>·</a:t>
            </a:r>
            <a:r>
              <a:rPr lang="ko-KR" altLang="en-US" b="0" dirty="0"/>
              <a:t>사진</a:t>
            </a:r>
            <a:r>
              <a:rPr lang="en-US" altLang="ko-KR" b="0" dirty="0"/>
              <a:t>·</a:t>
            </a:r>
            <a:r>
              <a:rPr lang="ko-KR" altLang="en-US" b="0" dirty="0" smtClean="0"/>
              <a:t>동영상 등</a:t>
            </a:r>
            <a:r>
              <a:rPr lang="ko-KR" altLang="en-US" dirty="0" smtClean="0"/>
              <a:t> </a:t>
            </a:r>
            <a:r>
              <a:rPr lang="ko-KR" altLang="en-US" b="0" dirty="0" smtClean="0"/>
              <a:t>다양한 </a:t>
            </a:r>
            <a:r>
              <a:rPr lang="ko-KR" altLang="en-US" b="0" dirty="0"/>
              <a:t>종류의 데이터를 처리할 수 있다</a:t>
            </a:r>
            <a:r>
              <a:rPr lang="en-US" altLang="ko-KR" b="0" dirty="0"/>
              <a:t>. </a:t>
            </a:r>
            <a:r>
              <a:rPr lang="ko-KR" altLang="en-US" b="0" dirty="0"/>
              <a:t>또한 꼬임선과 광섬유 케이블 등의 전송 매체를 사용하여 신뢰성이 높고 고속 전송도 가능하다</a:t>
            </a:r>
            <a:r>
              <a:rPr lang="en-US" altLang="ko-KR" b="0" dirty="0"/>
              <a:t>. </a:t>
            </a:r>
            <a:r>
              <a:rPr lang="ko-KR" altLang="en-US" b="0" dirty="0"/>
              <a:t>그리고 </a:t>
            </a:r>
            <a:r>
              <a:rPr lang="en-US" altLang="ko-KR" b="0" dirty="0"/>
              <a:t>LAN</a:t>
            </a:r>
            <a:r>
              <a:rPr lang="ko-KR" altLang="en-US" b="0" dirty="0"/>
              <a:t>은 단일 기관이나 단일 그룹 내에 설치할 수 있어 인트라넷 등을 구축하는 데 쓰이기도 한다</a:t>
            </a:r>
            <a:r>
              <a:rPr lang="en-US" altLang="ko-KR" b="0" dirty="0"/>
              <a:t>. </a:t>
            </a:r>
            <a:r>
              <a:rPr lang="ko-KR" altLang="en-US" b="0" dirty="0"/>
              <a:t>현재는 고속 이더넷과 기가비트 이더넷을 주로 사용하고 있다</a:t>
            </a:r>
            <a:r>
              <a:rPr lang="en-US" altLang="ko-KR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548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lvl="1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ko-KR" dirty="0" smtClean="0"/>
              <a:t>LAN</a:t>
            </a:r>
            <a:r>
              <a:rPr lang="ko-KR" altLang="en-US" dirty="0"/>
              <a:t>의 발전 과정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268760"/>
            <a:ext cx="5472608" cy="5424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95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LAN</a:t>
            </a:r>
            <a:r>
              <a:rPr lang="ko-KR" altLang="en-US" dirty="0"/>
              <a:t>에서 통신하는 방식</a:t>
            </a:r>
          </a:p>
          <a:p>
            <a:pPr lvl="2"/>
            <a:r>
              <a:rPr lang="ko-KR" altLang="en-US" b="0" dirty="0" smtClean="0"/>
              <a:t>유니캐스트는 </a:t>
            </a:r>
            <a:r>
              <a:rPr lang="ko-KR" altLang="en-US" b="0" dirty="0"/>
              <a:t>가장 많이 사용하는 통신 방식으로 수신지 주소</a:t>
            </a:r>
            <a:r>
              <a:rPr lang="en-US" altLang="ko-KR" b="0" dirty="0"/>
              <a:t>(MAC </a:t>
            </a:r>
            <a:r>
              <a:rPr lang="ko-KR" altLang="en-US" b="0" dirty="0"/>
              <a:t>주소</a:t>
            </a:r>
            <a:r>
              <a:rPr lang="en-US" altLang="ko-KR" b="0" dirty="0"/>
              <a:t>)</a:t>
            </a:r>
            <a:r>
              <a:rPr lang="ko-KR" altLang="en-US" b="0" dirty="0"/>
              <a:t>를 적어 특정 </a:t>
            </a:r>
            <a:r>
              <a:rPr lang="ko-KR" altLang="en-US" b="0" dirty="0" smtClean="0"/>
              <a:t>컴퓨터에만 전송한다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b="0" dirty="0" smtClean="0"/>
          </a:p>
          <a:p>
            <a:pPr lvl="2"/>
            <a:r>
              <a:rPr lang="ko-KR" altLang="en-US" b="0" dirty="0" err="1" smtClean="0"/>
              <a:t>브로드캐스트는</a:t>
            </a:r>
            <a:r>
              <a:rPr lang="ko-KR" altLang="en-US" b="0" dirty="0" smtClean="0"/>
              <a:t> </a:t>
            </a:r>
            <a:r>
              <a:rPr lang="ko-KR" altLang="en-US" b="0" dirty="0"/>
              <a:t>영역 안에 있는 모든 컴퓨터에 한 번에 다 전송한다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b="0" dirty="0"/>
          </a:p>
          <a:p>
            <a:pPr lvl="2"/>
            <a:r>
              <a:rPr lang="ko-KR" altLang="en-US" b="0" dirty="0" smtClean="0"/>
              <a:t>멀티캐스트는 </a:t>
            </a:r>
            <a:r>
              <a:rPr lang="ko-KR" altLang="en-US" b="0" dirty="0" err="1"/>
              <a:t>유니캐스트와</a:t>
            </a:r>
            <a:r>
              <a:rPr lang="ko-KR" altLang="en-US" b="0" dirty="0"/>
              <a:t> </a:t>
            </a:r>
            <a:r>
              <a:rPr lang="ko-KR" altLang="en-US" b="0" dirty="0" err="1"/>
              <a:t>브로드캐스트의</a:t>
            </a:r>
            <a:r>
              <a:rPr lang="ko-KR" altLang="en-US" b="0" dirty="0"/>
              <a:t> 장점을 결합하여 특정 그룹 </a:t>
            </a:r>
            <a:r>
              <a:rPr lang="ko-KR" altLang="en-US" b="0" dirty="0" smtClean="0"/>
              <a:t>컴퓨터에만 </a:t>
            </a:r>
            <a:r>
              <a:rPr lang="ko-KR" altLang="en-US" b="0" dirty="0"/>
              <a:t>한 번에 데이터를 전송하여 그룹 이외의 컴퓨터에는 영향을 주지 </a:t>
            </a:r>
            <a:r>
              <a:rPr lang="ko-KR" altLang="en-US" b="0" dirty="0" smtClean="0"/>
              <a:t>않는다</a:t>
            </a:r>
            <a:r>
              <a:rPr lang="en-US" altLang="ko-KR" b="0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5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LAN</a:t>
            </a:r>
            <a:r>
              <a:rPr lang="ko-KR" altLang="en-US" dirty="0"/>
              <a:t>의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단일 </a:t>
            </a:r>
            <a:r>
              <a:rPr lang="ko-KR" altLang="en-US" b="0" dirty="0"/>
              <a:t>기관의 소유로</a:t>
            </a:r>
            <a:r>
              <a:rPr lang="en-US" altLang="ko-KR" b="0" dirty="0"/>
              <a:t>, </a:t>
            </a:r>
            <a:r>
              <a:rPr lang="ko-KR" altLang="en-US" b="0" dirty="0"/>
              <a:t>수 </a:t>
            </a:r>
            <a:r>
              <a:rPr lang="en-US" altLang="ko-KR" b="0" dirty="0"/>
              <a:t>km </a:t>
            </a:r>
            <a:r>
              <a:rPr lang="ko-KR" altLang="en-US" b="0" dirty="0"/>
              <a:t>범위 내의 지역으로 한정되어 있다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b="0" dirty="0" smtClean="0"/>
              <a:t>네트워크 </a:t>
            </a:r>
            <a:r>
              <a:rPr lang="ko-KR" altLang="en-US" b="0" dirty="0"/>
              <a:t>기기에 상관없이 서로 통신이 가능하다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b="0" dirty="0" smtClean="0"/>
              <a:t>광역 </a:t>
            </a:r>
            <a:r>
              <a:rPr lang="ko-KR" altLang="en-US" b="0" dirty="0"/>
              <a:t>전송매체의 사용으로 고속통신이 가능하고</a:t>
            </a:r>
            <a:r>
              <a:rPr lang="en-US" altLang="ko-KR" b="0" dirty="0"/>
              <a:t>, </a:t>
            </a:r>
            <a:r>
              <a:rPr lang="ko-KR" altLang="en-US" b="0" dirty="0"/>
              <a:t>많은 사용자가 단일매체로 지연 </a:t>
            </a:r>
            <a:r>
              <a:rPr lang="ko-KR" altLang="en-US" b="0" dirty="0" smtClean="0"/>
              <a:t>없이 데이터를 </a:t>
            </a:r>
            <a:r>
              <a:rPr lang="ko-KR" altLang="en-US" b="0" dirty="0"/>
              <a:t>주고받을 수 있다</a:t>
            </a:r>
            <a:r>
              <a:rPr lang="en-US" altLang="ko-KR" b="0" dirty="0" smtClean="0"/>
              <a:t>. </a:t>
            </a:r>
          </a:p>
          <a:p>
            <a:pPr lvl="2"/>
            <a:r>
              <a:rPr lang="ko-KR" altLang="en-US" b="0" dirty="0" smtClean="0"/>
              <a:t>좁은 </a:t>
            </a:r>
            <a:r>
              <a:rPr lang="ko-KR" altLang="en-US" b="0" dirty="0"/>
              <a:t>구간에서 통신하는 네트워크이기 때문에 전송지연시간이 적고</a:t>
            </a:r>
            <a:r>
              <a:rPr lang="en-US" altLang="ko-KR" b="0" dirty="0"/>
              <a:t>, </a:t>
            </a:r>
            <a:r>
              <a:rPr lang="ko-KR" altLang="en-US" b="0" dirty="0"/>
              <a:t>양질의 </a:t>
            </a:r>
            <a:r>
              <a:rPr lang="ko-KR" altLang="en-US" b="0" dirty="0" smtClean="0"/>
              <a:t>통신회선을 사용하여 통신 품질도 우수하다</a:t>
            </a:r>
            <a:r>
              <a:rPr lang="en-US" altLang="ko-KR" b="0" dirty="0" smtClean="0"/>
              <a:t>. </a:t>
            </a:r>
          </a:p>
          <a:p>
            <a:pPr lvl="2"/>
            <a:r>
              <a:rPr lang="ko-KR" altLang="en-US" b="0" dirty="0" smtClean="0"/>
              <a:t>컴퓨터뿐만 </a:t>
            </a:r>
            <a:r>
              <a:rPr lang="ko-KR" altLang="en-US" b="0" dirty="0"/>
              <a:t>아니라 프린터 등 주변장치를 쉽게 연결하여 사용할 수 있고</a:t>
            </a:r>
            <a:r>
              <a:rPr lang="en-US" altLang="ko-KR" b="0" dirty="0"/>
              <a:t>, </a:t>
            </a:r>
            <a:r>
              <a:rPr lang="ko-KR" altLang="en-US" b="0" dirty="0" smtClean="0"/>
              <a:t>확장하기도 쉽다</a:t>
            </a:r>
            <a:r>
              <a:rPr lang="en-US" altLang="ko-KR" b="0" dirty="0" smtClean="0"/>
              <a:t>. </a:t>
            </a:r>
          </a:p>
          <a:p>
            <a:pPr lvl="2"/>
            <a:r>
              <a:rPr lang="ko-KR" altLang="en-US" b="0" dirty="0" smtClean="0"/>
              <a:t>서버를 </a:t>
            </a:r>
            <a:r>
              <a:rPr lang="ko-KR" altLang="en-US" b="0" dirty="0"/>
              <a:t>이용하여 데이터를 쉽게 관리할 수 있다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b="0" dirty="0" smtClean="0"/>
              <a:t>전송 </a:t>
            </a:r>
            <a:r>
              <a:rPr lang="ko-KR" altLang="en-US" b="0" dirty="0"/>
              <a:t>특성이 좋은 매체</a:t>
            </a:r>
            <a:r>
              <a:rPr lang="en-US" altLang="ko-KR" b="0" dirty="0"/>
              <a:t>(</a:t>
            </a:r>
            <a:r>
              <a:rPr lang="ko-KR" altLang="en-US" b="0" dirty="0" err="1"/>
              <a:t>동축</a:t>
            </a:r>
            <a:r>
              <a:rPr lang="ko-KR" altLang="en-US" b="0" dirty="0"/>
              <a:t> 케이블</a:t>
            </a:r>
            <a:r>
              <a:rPr lang="en-US" altLang="ko-KR" b="0" dirty="0"/>
              <a:t>, </a:t>
            </a:r>
            <a:r>
              <a:rPr lang="ko-KR" altLang="en-US" b="0" dirty="0"/>
              <a:t>광섬유 케이블 등</a:t>
            </a:r>
            <a:r>
              <a:rPr lang="en-US" altLang="ko-KR" b="0" dirty="0"/>
              <a:t>)</a:t>
            </a:r>
            <a:r>
              <a:rPr lang="ko-KR" altLang="en-US" b="0" dirty="0"/>
              <a:t>를 사용하여 신뢰성 있는 </a:t>
            </a:r>
            <a:r>
              <a:rPr lang="ko-KR" altLang="en-US" b="0" dirty="0" smtClean="0"/>
              <a:t>데이터를 </a:t>
            </a:r>
            <a:r>
              <a:rPr lang="ko-KR" altLang="en-US" b="0" dirty="0"/>
              <a:t>전송할 수 있다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b="0" dirty="0" smtClean="0"/>
              <a:t>저렴한 </a:t>
            </a:r>
            <a:r>
              <a:rPr lang="ko-KR" altLang="en-US" b="0" dirty="0"/>
              <a:t>네트워크 단말기를 사용하기 때문에 경제적인 면에서 유리하다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b="0" dirty="0" smtClean="0"/>
              <a:t>보안 </a:t>
            </a:r>
            <a:r>
              <a:rPr lang="ko-KR" altLang="en-US" b="0" dirty="0"/>
              <a:t>기능과 사용자 통제 기능을 사용하여 외부 침입을 체계적으로 관리할 수 </a:t>
            </a:r>
            <a:r>
              <a:rPr lang="ko-KR" altLang="en-US" b="0" dirty="0" smtClean="0"/>
              <a:t>있다</a:t>
            </a:r>
            <a:r>
              <a:rPr lang="en-US" altLang="ko-KR" b="0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63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  LAN </a:t>
            </a:r>
            <a:r>
              <a:rPr lang="ko-KR" altLang="en-US" dirty="0" smtClean="0"/>
              <a:t>전송 방식</a:t>
            </a:r>
            <a:endParaRPr lang="en-US" altLang="ko-KR" dirty="0" smtClean="0"/>
          </a:p>
          <a:p>
            <a:pPr lvl="2"/>
            <a:r>
              <a:rPr lang="ko-KR" altLang="en-US" dirty="0"/>
              <a:t>컴퓨터에서 나오는 디지털 신호를 그대로 전송하는 베이스밴드 방식과 </a:t>
            </a:r>
            <a:r>
              <a:rPr lang="ko-KR" altLang="en-US" dirty="0" smtClean="0"/>
              <a:t>디지털 </a:t>
            </a:r>
            <a:r>
              <a:rPr lang="ko-KR" altLang="en-US" dirty="0"/>
              <a:t>신호를 아날로그 신호로 변조해서 보내는 </a:t>
            </a:r>
            <a:r>
              <a:rPr lang="ko-KR" altLang="en-US" dirty="0" err="1"/>
              <a:t>브로드밴드</a:t>
            </a:r>
            <a:r>
              <a:rPr lang="ko-KR" altLang="en-US" dirty="0"/>
              <a:t> </a:t>
            </a:r>
            <a:r>
              <a:rPr lang="ko-KR" altLang="en-US" dirty="0" smtClean="0"/>
              <a:t>방식이다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2996952"/>
            <a:ext cx="30765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013176"/>
            <a:ext cx="64960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43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베이스밴드 방식</a:t>
            </a:r>
          </a:p>
          <a:p>
            <a:pPr lvl="2"/>
            <a:r>
              <a:rPr lang="ko-KR" altLang="en-US" dirty="0"/>
              <a:t>베이스밴드 방식</a:t>
            </a:r>
            <a:r>
              <a:rPr lang="en-US" altLang="ko-KR" dirty="0"/>
              <a:t>(Baseband)</a:t>
            </a:r>
            <a:r>
              <a:rPr lang="ko-KR" altLang="en-US" dirty="0"/>
              <a:t>은 데이터를 전송할 때 디지털 데이터 신호를 변조하지 </a:t>
            </a:r>
            <a:r>
              <a:rPr lang="ko-KR" altLang="en-US" dirty="0" smtClean="0"/>
              <a:t>않고 직접 </a:t>
            </a:r>
            <a:r>
              <a:rPr lang="ko-KR" altLang="en-US" dirty="0"/>
              <a:t>전송하는 방식으로</a:t>
            </a:r>
            <a:r>
              <a:rPr lang="en-US" altLang="ko-KR" dirty="0"/>
              <a:t>, </a:t>
            </a:r>
            <a:r>
              <a:rPr lang="ko-KR" altLang="en-US" dirty="0" err="1"/>
              <a:t>이더넷이</a:t>
            </a:r>
            <a:r>
              <a:rPr lang="ko-KR" altLang="en-US" dirty="0"/>
              <a:t> 대표적이다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</a:t>
            </a:r>
            <a:r>
              <a:rPr lang="ko-KR" altLang="en-US" dirty="0"/>
              <a:t>방식은 하나의 케이블에 단일 통신 </a:t>
            </a:r>
            <a:r>
              <a:rPr lang="ko-KR" altLang="en-US" dirty="0" smtClean="0"/>
              <a:t>채널을 </a:t>
            </a:r>
            <a:r>
              <a:rPr lang="ko-KR" altLang="en-US" dirty="0"/>
              <a:t>형성하여 데이터를 전송한다</a:t>
            </a:r>
            <a:r>
              <a:rPr lang="en-US" altLang="ko-KR" dirty="0"/>
              <a:t>. </a:t>
            </a:r>
            <a:r>
              <a:rPr lang="ko-KR" altLang="en-US" dirty="0"/>
              <a:t>채널 하나에 신호 하나만 전송하기 때문에 모뎀이 필요 </a:t>
            </a:r>
            <a:r>
              <a:rPr lang="ko-KR" altLang="en-US" dirty="0" smtClean="0"/>
              <a:t>없고 </a:t>
            </a:r>
            <a:r>
              <a:rPr lang="ko-KR" altLang="en-US" dirty="0"/>
              <a:t>비용도 경제적이다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err="1"/>
              <a:t>브로드밴드</a:t>
            </a:r>
            <a:r>
              <a:rPr lang="ko-KR" altLang="en-US" dirty="0"/>
              <a:t> 방식</a:t>
            </a:r>
          </a:p>
          <a:p>
            <a:pPr lvl="2"/>
            <a:r>
              <a:rPr lang="ko-KR" altLang="en-US" dirty="0" err="1"/>
              <a:t>브로드밴드</a:t>
            </a:r>
            <a:r>
              <a:rPr lang="ko-KR" altLang="en-US" dirty="0"/>
              <a:t> 방식</a:t>
            </a:r>
            <a:r>
              <a:rPr lang="en-US" altLang="ko-KR" dirty="0"/>
              <a:t>(Broadband)</a:t>
            </a:r>
            <a:r>
              <a:rPr lang="ko-KR" altLang="en-US" dirty="0"/>
              <a:t>은 부호화된 데이터를 아날로그로 변조하고 필터 등을 </a:t>
            </a:r>
            <a:r>
              <a:rPr lang="ko-KR" altLang="en-US" dirty="0" smtClean="0"/>
              <a:t>사용하여 </a:t>
            </a:r>
            <a:r>
              <a:rPr lang="ko-KR" altLang="en-US" dirty="0"/>
              <a:t>제한된 주파수만 </a:t>
            </a:r>
            <a:r>
              <a:rPr lang="ko-KR" altLang="en-US" dirty="0" err="1"/>
              <a:t>동축</a:t>
            </a:r>
            <a:r>
              <a:rPr lang="ko-KR" altLang="en-US" dirty="0"/>
              <a:t> 케이블 등 전송매체에 전송하는 방식이다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하나의 </a:t>
            </a:r>
            <a:r>
              <a:rPr lang="ko-KR" altLang="en-US" dirty="0"/>
              <a:t>케이블에 </a:t>
            </a:r>
            <a:r>
              <a:rPr lang="ko-KR" altLang="en-US" dirty="0" smtClean="0"/>
              <a:t>다수의 </a:t>
            </a:r>
            <a:r>
              <a:rPr lang="ko-KR" altLang="en-US" dirty="0"/>
              <a:t>통신 채널을 형성하여 </a:t>
            </a:r>
            <a:r>
              <a:rPr lang="ko-KR" altLang="en-US" dirty="0" smtClean="0"/>
              <a:t>데이터를 </a:t>
            </a:r>
            <a:r>
              <a:rPr lang="ko-KR" altLang="en-US" dirty="0"/>
              <a:t>동시에 전송하는 방식으로</a:t>
            </a:r>
            <a:r>
              <a:rPr lang="en-US" altLang="ko-KR" dirty="0"/>
              <a:t>, </a:t>
            </a:r>
            <a:r>
              <a:rPr lang="ko-KR" altLang="en-US" dirty="0"/>
              <a:t>케이블 </a:t>
            </a:r>
            <a:r>
              <a:rPr lang="en-US" altLang="ko-KR" dirty="0"/>
              <a:t>TV</a:t>
            </a:r>
            <a:r>
              <a:rPr lang="ko-KR" altLang="en-US" dirty="0"/>
              <a:t>와 유사하다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627" y="5013176"/>
            <a:ext cx="64960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4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66863"/>
            <a:ext cx="672465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5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3.   </a:t>
            </a:r>
            <a:r>
              <a:rPr lang="ko-KR" altLang="en-US" dirty="0" smtClean="0"/>
              <a:t>매체 </a:t>
            </a:r>
            <a:r>
              <a:rPr lang="ko-KR" altLang="en-US" dirty="0"/>
              <a:t>접근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2"/>
            <a:r>
              <a:rPr lang="ko-KR" altLang="en-US" dirty="0"/>
              <a:t>데이터 충돌을 방지하려고 </a:t>
            </a:r>
            <a:r>
              <a:rPr lang="en-US" altLang="ko-KR" dirty="0"/>
              <a:t>LAN</a:t>
            </a:r>
            <a:r>
              <a:rPr lang="ko-KR" altLang="en-US" dirty="0"/>
              <a:t>에 연결된 모든 장치는 정의된 규칙에 따라 전송매체에 </a:t>
            </a:r>
            <a:r>
              <a:rPr lang="ko-KR" altLang="en-US" dirty="0" smtClean="0"/>
              <a:t>접근하는데</a:t>
            </a:r>
            <a:r>
              <a:rPr lang="en-US" altLang="ko-KR" dirty="0"/>
              <a:t>, </a:t>
            </a:r>
            <a:r>
              <a:rPr lang="ko-KR" altLang="en-US" dirty="0"/>
              <a:t>이를 ‘매체 접근 제어</a:t>
            </a:r>
            <a:r>
              <a:rPr lang="en-US" altLang="ko-KR" dirty="0"/>
              <a:t>(MAC, Media Access Control)’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161" y="2636912"/>
            <a:ext cx="36290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85184"/>
            <a:ext cx="67627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6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dirty="0"/>
              <a:t>CSMA/CD(Carrier Sense Multiple Access with Collision Detection)</a:t>
            </a:r>
          </a:p>
          <a:p>
            <a:pPr lvl="2"/>
            <a:r>
              <a:rPr lang="en-US" altLang="ko-KR" b="0" dirty="0"/>
              <a:t>CSMA/CD(</a:t>
            </a:r>
            <a:r>
              <a:rPr lang="ko-KR" altLang="en-US" b="0" dirty="0" err="1"/>
              <a:t>반송파</a:t>
            </a:r>
            <a:r>
              <a:rPr lang="ko-KR" altLang="en-US" b="0" dirty="0"/>
              <a:t> 감지 다중 접근</a:t>
            </a:r>
            <a:r>
              <a:rPr lang="en-US" altLang="ko-KR" b="0" dirty="0"/>
              <a:t>/</a:t>
            </a:r>
            <a:r>
              <a:rPr lang="ko-KR" altLang="en-US" b="0" dirty="0"/>
              <a:t>충돌 검출</a:t>
            </a:r>
            <a:r>
              <a:rPr lang="en-US" altLang="ko-KR" b="0" dirty="0"/>
              <a:t>) </a:t>
            </a:r>
            <a:r>
              <a:rPr lang="ko-KR" altLang="en-US" b="0" dirty="0"/>
              <a:t>방식은 </a:t>
            </a:r>
            <a:r>
              <a:rPr lang="ko-KR" altLang="en-US" b="0" dirty="0" err="1"/>
              <a:t>버스형</a:t>
            </a:r>
            <a:r>
              <a:rPr lang="ko-KR" altLang="en-US" b="0" dirty="0"/>
              <a:t> 통신망으로 알려진 </a:t>
            </a:r>
            <a:r>
              <a:rPr lang="ko-KR" altLang="en-US" b="0" dirty="0" err="1" smtClean="0"/>
              <a:t>이더넷에</a:t>
            </a:r>
            <a:r>
              <a:rPr lang="ko-KR" altLang="en-US" b="0" dirty="0" smtClean="0"/>
              <a:t> 주로 </a:t>
            </a:r>
            <a:r>
              <a:rPr lang="ko-KR" altLang="en-US" b="0" dirty="0"/>
              <a:t>사용한다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err="1" smtClean="0"/>
              <a:t>동축</a:t>
            </a:r>
            <a:r>
              <a:rPr lang="ko-KR" altLang="en-US" b="0" dirty="0" smtClean="0"/>
              <a:t> </a:t>
            </a:r>
            <a:r>
              <a:rPr lang="ko-KR" altLang="en-US" b="0" dirty="0"/>
              <a:t>케이블에 연결된 컴퓨터의 단말을 서로 접속시키는 방식으로</a:t>
            </a:r>
            <a:r>
              <a:rPr lang="en-US" altLang="ko-KR" b="0" dirty="0"/>
              <a:t>, </a:t>
            </a:r>
            <a:r>
              <a:rPr lang="ko-KR" altLang="en-US" b="0" dirty="0"/>
              <a:t>모든 </a:t>
            </a:r>
            <a:r>
              <a:rPr lang="ko-KR" altLang="en-US" b="0" dirty="0" smtClean="0"/>
              <a:t>컴퓨터는 </a:t>
            </a:r>
            <a:r>
              <a:rPr lang="ko-KR" altLang="en-US" b="0" dirty="0"/>
              <a:t>버스</a:t>
            </a:r>
            <a:r>
              <a:rPr lang="en-US" altLang="ko-KR" b="0" dirty="0"/>
              <a:t>(</a:t>
            </a:r>
            <a:r>
              <a:rPr lang="ko-KR" altLang="en-US" b="0" dirty="0"/>
              <a:t>케이블</a:t>
            </a:r>
            <a:r>
              <a:rPr lang="en-US" altLang="ko-KR" b="0" dirty="0"/>
              <a:t>)</a:t>
            </a:r>
            <a:r>
              <a:rPr lang="ko-KR" altLang="en-US" b="0" dirty="0"/>
              <a:t>에 연결되어 있고 전송매체는 컴퓨터로 공유할 수 있다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en-US" altLang="ko-KR" dirty="0"/>
              <a:t>CSMA/CD </a:t>
            </a:r>
            <a:r>
              <a:rPr lang="ko-KR" altLang="en-US" dirty="0"/>
              <a:t>방식은 데이터를 송신하기 전에 </a:t>
            </a:r>
            <a:r>
              <a:rPr lang="ko-KR" altLang="en-US" dirty="0" err="1"/>
              <a:t>반송파</a:t>
            </a:r>
            <a:r>
              <a:rPr lang="ko-KR" altLang="en-US" dirty="0"/>
              <a:t> 여부를 감지하는데</a:t>
            </a:r>
            <a:r>
              <a:rPr lang="en-US" altLang="ko-KR" dirty="0"/>
              <a:t>, </a:t>
            </a:r>
            <a:r>
              <a:rPr lang="ko-KR" altLang="en-US" dirty="0" err="1"/>
              <a:t>반송파가</a:t>
            </a:r>
            <a:r>
              <a:rPr lang="ko-KR" altLang="en-US" dirty="0"/>
              <a:t> </a:t>
            </a:r>
            <a:r>
              <a:rPr lang="ko-KR" altLang="en-US" dirty="0" smtClean="0"/>
              <a:t>감지되면 다른 </a:t>
            </a:r>
            <a:r>
              <a:rPr lang="ko-KR" altLang="en-US" dirty="0"/>
              <a:t>컴퓨터</a:t>
            </a:r>
            <a:r>
              <a:rPr lang="en-US" altLang="ko-KR" dirty="0"/>
              <a:t>(</a:t>
            </a:r>
            <a:r>
              <a:rPr lang="ko-KR" altLang="en-US" dirty="0"/>
              <a:t>스테이션</a:t>
            </a:r>
            <a:r>
              <a:rPr lang="en-US" altLang="ko-KR" dirty="0"/>
              <a:t>)</a:t>
            </a:r>
            <a:r>
              <a:rPr lang="ko-KR" altLang="en-US" dirty="0"/>
              <a:t>에서 데이터 송신 중임을 판단하여 데이터를 전송하지 않는다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하지만 </a:t>
            </a:r>
            <a:r>
              <a:rPr lang="ko-KR" altLang="en-US" dirty="0" err="1"/>
              <a:t>반송파가</a:t>
            </a:r>
            <a:r>
              <a:rPr lang="ko-KR" altLang="en-US" dirty="0"/>
              <a:t> 감지되지 않으면 컴퓨터가 전송매체를 사용하지 않는 것으로 판단하여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r>
              <a:rPr lang="ko-KR" altLang="en-US" dirty="0"/>
              <a:t>전송한다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</a:t>
            </a:r>
            <a:r>
              <a:rPr lang="ko-KR" altLang="en-US" dirty="0"/>
              <a:t>방식은 듣고 나서 송신을 시작한다는 뜻에서 ‘</a:t>
            </a:r>
            <a:r>
              <a:rPr lang="en-US" altLang="ko-KR" dirty="0"/>
              <a:t>LBT(Listen Before Talk)’</a:t>
            </a:r>
            <a:r>
              <a:rPr lang="ko-KR" altLang="en-US" dirty="0" smtClean="0"/>
              <a:t>라고도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2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69" y="2420888"/>
            <a:ext cx="464075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013" y="1988839"/>
            <a:ext cx="380047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21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반송파가 감지되면 동축 케이블에 접속된 다른 컴퓨터가 데이터를 전송 중인 것으로 </a:t>
            </a:r>
            <a:r>
              <a:rPr lang="ko-KR" altLang="en-US" dirty="0" smtClean="0"/>
              <a:t>인식하여 </a:t>
            </a:r>
            <a:r>
              <a:rPr lang="ko-KR" altLang="en-US" dirty="0"/>
              <a:t>일정 시간 기다렸다가 전송을 시도한다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반송파가 </a:t>
            </a:r>
            <a:r>
              <a:rPr lang="ko-KR" altLang="en-US" dirty="0"/>
              <a:t>감지되지 않으면 채널이 비어 있는 것으로 인식</a:t>
            </a:r>
            <a:r>
              <a:rPr lang="en-US" altLang="ko-KR" dirty="0"/>
              <a:t>(</a:t>
            </a:r>
            <a:r>
              <a:rPr lang="ko-KR" altLang="en-US" dirty="0"/>
              <a:t>동축 케이블에 정보 전송이 </a:t>
            </a:r>
            <a:r>
              <a:rPr lang="ko-KR" altLang="en-US" dirty="0" smtClean="0"/>
              <a:t>없음을 </a:t>
            </a:r>
            <a:r>
              <a:rPr lang="ko-KR" altLang="en-US" dirty="0"/>
              <a:t>확인</a:t>
            </a:r>
            <a:r>
              <a:rPr lang="en-US" altLang="ko-KR" dirty="0"/>
              <a:t>)</a:t>
            </a:r>
            <a:r>
              <a:rPr lang="ko-KR" altLang="en-US" dirty="0"/>
              <a:t>하고 각 노드 중 어느 것이든 채널을 사용하여 데이터를 전송할 수 있다</a:t>
            </a:r>
            <a:r>
              <a:rPr lang="en-US" altLang="ko-KR" dirty="0"/>
              <a:t>. </a:t>
            </a:r>
            <a:r>
              <a:rPr lang="ko-KR" altLang="en-US" dirty="0" smtClean="0"/>
              <a:t>이를 ‘</a:t>
            </a:r>
            <a:r>
              <a:rPr lang="ko-KR" altLang="en-US" dirty="0"/>
              <a:t>다중 </a:t>
            </a:r>
            <a:r>
              <a:rPr lang="ko-KR" altLang="en-US" dirty="0" smtClean="0"/>
              <a:t>액세스</a:t>
            </a:r>
            <a:r>
              <a:rPr lang="en-US" altLang="ko-KR" dirty="0" smtClean="0"/>
              <a:t>’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 smtClean="0"/>
              <a:t>각 </a:t>
            </a:r>
            <a:r>
              <a:rPr lang="ko-KR" altLang="en-US" dirty="0"/>
              <a:t>노드는 메시지를 보낸 직후 충돌 여부를 항상 확인하는데 이를 ‘충돌 검출’이라고 한다</a:t>
            </a:r>
            <a:r>
              <a:rPr lang="en-US" altLang="ko-KR" dirty="0"/>
              <a:t>. </a:t>
            </a:r>
            <a:r>
              <a:rPr lang="ko-KR" altLang="en-US" dirty="0"/>
              <a:t>충돌 검출은 컴퓨터 두 대 이상이 동시에 패킷을 전송했을 때 충돌하는 것을 방지하기 위해 수행하는 작업이다</a:t>
            </a:r>
            <a:r>
              <a:rPr lang="en-US" altLang="ko-KR" dirty="0"/>
              <a:t>. </a:t>
            </a:r>
            <a:r>
              <a:rPr lang="ko-KR" altLang="en-US" dirty="0"/>
              <a:t>충돌 현상이 일어나면 일정 시간 동안 기다린 후 재전송할 수 있으며</a:t>
            </a:r>
            <a:r>
              <a:rPr lang="en-US" altLang="ko-KR" dirty="0"/>
              <a:t>, </a:t>
            </a:r>
            <a:r>
              <a:rPr lang="ko-KR" altLang="en-US" dirty="0"/>
              <a:t>대기 시간이 랜덤으로 처리되므로 특정 컴퓨터는 오랜 시간 계속 기다려야 하는 경우도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패킷을 </a:t>
            </a:r>
            <a:r>
              <a:rPr lang="ko-KR" altLang="en-US" dirty="0"/>
              <a:t>수신한 컴퓨터는 패킷의 헤더 부분에 있는 수신 측 주소를 확인한 후 자신이 수신지이면 처리하여 사용자에게 전달하고</a:t>
            </a:r>
            <a:r>
              <a:rPr lang="en-US" altLang="ko-KR" dirty="0"/>
              <a:t>, </a:t>
            </a:r>
            <a:r>
              <a:rPr lang="ko-KR" altLang="en-US" dirty="0"/>
              <a:t>자신이 수신지가 아니면 수신된 패킷을 무시한다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01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토큰 제어 방식</a:t>
            </a:r>
          </a:p>
          <a:p>
            <a:pPr lvl="2"/>
            <a:r>
              <a:rPr lang="ko-KR" altLang="en-US" b="0" dirty="0"/>
              <a:t>접속된 </a:t>
            </a:r>
            <a:r>
              <a:rPr lang="ko-KR" altLang="en-US" b="0" dirty="0" err="1"/>
              <a:t>노드</a:t>
            </a:r>
            <a:r>
              <a:rPr lang="ko-KR" altLang="en-US" b="0" dirty="0"/>
              <a:t> 사이를 토큰이라는 </a:t>
            </a:r>
            <a:r>
              <a:rPr lang="ko-KR" altLang="en-US" b="0" dirty="0" err="1"/>
              <a:t>패킷이</a:t>
            </a:r>
            <a:r>
              <a:rPr lang="ko-KR" altLang="en-US" b="0" dirty="0"/>
              <a:t> 순차적으로 순환하는 동안 토큰을 얻어 전송하고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전송이 </a:t>
            </a:r>
            <a:r>
              <a:rPr lang="ko-KR" altLang="en-US" b="0" dirty="0"/>
              <a:t>완료되면 토큰을 반납하는 방식이다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CSMA/CD </a:t>
            </a:r>
            <a:r>
              <a:rPr lang="ko-KR" altLang="en-US" b="0" dirty="0"/>
              <a:t>방식처럼 충돌현상은 발생하지 </a:t>
            </a:r>
            <a:r>
              <a:rPr lang="ko-KR" altLang="en-US" b="0" dirty="0" smtClean="0"/>
              <a:t>않지만</a:t>
            </a:r>
            <a:r>
              <a:rPr lang="en-US" altLang="ko-KR" b="0" dirty="0"/>
              <a:t>, </a:t>
            </a:r>
            <a:r>
              <a:rPr lang="ko-KR" altLang="en-US" b="0" dirty="0"/>
              <a:t>자신에게 토큰이 올 때까지 기다려야 한다는 단점이 있다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구성 </a:t>
            </a:r>
            <a:r>
              <a:rPr lang="ko-KR" altLang="en-US" b="0" dirty="0"/>
              <a:t>방식에 따라 </a:t>
            </a:r>
            <a:r>
              <a:rPr lang="ko-KR" altLang="en-US" b="0" dirty="0" smtClean="0"/>
              <a:t>토큰버스 </a:t>
            </a:r>
            <a:r>
              <a:rPr lang="ko-KR" altLang="en-US" b="0" dirty="0"/>
              <a:t>방식과 </a:t>
            </a:r>
            <a:r>
              <a:rPr lang="ko-KR" altLang="en-US" b="0" dirty="0" err="1"/>
              <a:t>토큰링</a:t>
            </a:r>
            <a:r>
              <a:rPr lang="ko-KR" altLang="en-US" b="0" dirty="0"/>
              <a:t> 방식으로 구분된다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두 </a:t>
            </a:r>
            <a:r>
              <a:rPr lang="ko-KR" altLang="en-US" b="0" dirty="0"/>
              <a:t>가지 방법은 형태만 다를 뿐 절차는 동일하다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b="0" dirty="0" smtClean="0"/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ko-KR" altLang="en-US" dirty="0" err="1"/>
              <a:t>토큰링</a:t>
            </a:r>
            <a:r>
              <a:rPr lang="en-US" altLang="ko-KR" dirty="0"/>
              <a:t>(Token Ring)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IBM </a:t>
            </a:r>
            <a:r>
              <a:rPr lang="ko-KR" altLang="en-US" dirty="0" smtClean="0"/>
              <a:t>개발한 </a:t>
            </a:r>
            <a:r>
              <a:rPr lang="en-US" altLang="ko-KR" dirty="0" smtClean="0"/>
              <a:t>LAN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.</a:t>
            </a:r>
            <a:r>
              <a:rPr lang="ko-KR" altLang="en-US" dirty="0" smtClean="0"/>
              <a:t> 링을 </a:t>
            </a:r>
            <a:r>
              <a:rPr lang="ko-KR" altLang="en-US" dirty="0"/>
              <a:t>따라 순환하는 토큰을 이용하는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모든 </a:t>
            </a:r>
            <a:r>
              <a:rPr lang="ko-KR" altLang="en-US" dirty="0"/>
              <a:t>컴퓨터가 </a:t>
            </a:r>
            <a:r>
              <a:rPr lang="ko-KR" altLang="en-US" dirty="0" smtClean="0"/>
              <a:t>휴지 </a:t>
            </a:r>
            <a:r>
              <a:rPr lang="ko-KR" altLang="en-US" dirty="0"/>
              <a:t>상태에 있을 때의 토큰을 ‘</a:t>
            </a:r>
            <a:r>
              <a:rPr lang="ko-KR" altLang="en-US" dirty="0" err="1"/>
              <a:t>프리</a:t>
            </a:r>
            <a:r>
              <a:rPr lang="ko-KR" altLang="en-US" dirty="0"/>
              <a:t> 토큰</a:t>
            </a:r>
            <a:r>
              <a:rPr lang="en-US" altLang="ko-KR" dirty="0"/>
              <a:t>(Free Token)’</a:t>
            </a:r>
            <a:r>
              <a:rPr lang="ko-KR" altLang="en-US" dirty="0"/>
              <a:t>이라고 하는데</a:t>
            </a:r>
            <a:r>
              <a:rPr lang="en-US" altLang="ko-KR" dirty="0"/>
              <a:t>, </a:t>
            </a:r>
            <a:r>
              <a:rPr lang="ko-KR" altLang="en-US" dirty="0"/>
              <a:t>데이터를 </a:t>
            </a:r>
            <a:r>
              <a:rPr lang="ko-KR" altLang="en-US" dirty="0" smtClean="0"/>
              <a:t>전송하려는 컴퓨터는 </a:t>
            </a:r>
            <a:r>
              <a:rPr lang="ko-KR" altLang="en-US" dirty="0"/>
              <a:t>이 </a:t>
            </a:r>
            <a:r>
              <a:rPr lang="ko-KR" altLang="en-US" dirty="0" err="1"/>
              <a:t>프리</a:t>
            </a:r>
            <a:r>
              <a:rPr lang="ko-KR" altLang="en-US" dirty="0"/>
              <a:t> 토큰이 자신에게 올 때까지 대기해야 한다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err="1"/>
              <a:t>토큰링</a:t>
            </a:r>
            <a:r>
              <a:rPr lang="ko-KR" altLang="en-US" dirty="0"/>
              <a:t> 방식의 장점은 각 컴퓨터</a:t>
            </a:r>
            <a:r>
              <a:rPr lang="en-US" altLang="ko-KR" dirty="0"/>
              <a:t>(</a:t>
            </a:r>
            <a:r>
              <a:rPr lang="ko-KR" altLang="en-US" dirty="0" err="1"/>
              <a:t>노드</a:t>
            </a:r>
            <a:r>
              <a:rPr lang="en-US" altLang="ko-KR" dirty="0"/>
              <a:t>)</a:t>
            </a:r>
            <a:r>
              <a:rPr lang="ko-KR" altLang="en-US" dirty="0"/>
              <a:t>마다 전송 기회가 공평하게 주어진다는 것인데</a:t>
            </a:r>
            <a:r>
              <a:rPr lang="en-US" altLang="ko-KR" dirty="0"/>
              <a:t>, </a:t>
            </a:r>
            <a:r>
              <a:rPr lang="ko-KR" altLang="en-US" dirty="0"/>
              <a:t>전송</a:t>
            </a:r>
          </a:p>
          <a:p>
            <a:pPr lvl="3"/>
            <a:r>
              <a:rPr lang="ko-KR" altLang="en-US" dirty="0"/>
              <a:t>권한을 얻는 대기시간이 정해져 있어 과부하가 일어나도 성능 저하는 심하지 않다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CSMA/CD </a:t>
            </a:r>
            <a:r>
              <a:rPr lang="ko-KR" altLang="en-US" dirty="0"/>
              <a:t>방식보다 실시간 처리가 요구되는 분야에 적합하다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2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데이터를 전송하려는 컴퓨터들은 토큰이 자신에게 도착할 때까지 기다린 후 토큰이 자신에게 도착하면 데이터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실어 전송한다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전송된 </a:t>
            </a:r>
            <a:r>
              <a:rPr lang="ko-KR" altLang="en-US" dirty="0" err="1" smtClean="0"/>
              <a:t>패킷은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동축</a:t>
            </a:r>
            <a:r>
              <a:rPr lang="ko-KR" altLang="en-US" dirty="0" smtClean="0"/>
              <a:t> 케이블에 연결된 각 컴퓨터들을 거쳐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처음 전송한 컴퓨터에 다시 도착한다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패킷을 처음 전송한 컴퓨터는 자신이 이전에 전송한 패킷을 수신하고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자신에게 있는 토큰을 다음 컴퓨터로 전송한다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48577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5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endParaRPr lang="ko-KR" altLang="en-US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유니캐스트</a:t>
            </a:r>
            <a:r>
              <a:rPr lang="en-US" altLang="ko-KR" dirty="0"/>
              <a:t>(Unicast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네트워크에서 </a:t>
            </a:r>
            <a:r>
              <a:rPr lang="ko-KR" altLang="en-US" dirty="0"/>
              <a:t>가장 많이 사용하는 유니캐스트</a:t>
            </a:r>
            <a:r>
              <a:rPr lang="en-US" altLang="ko-KR" dirty="0"/>
              <a:t>(Unicast)</a:t>
            </a:r>
            <a:r>
              <a:rPr lang="ko-KR" altLang="en-US" dirty="0"/>
              <a:t>는 서버와 클라이언트 간의 일대일</a:t>
            </a:r>
            <a:r>
              <a:rPr lang="en-US" altLang="ko-KR" dirty="0"/>
              <a:t>(1:1) </a:t>
            </a:r>
            <a:r>
              <a:rPr lang="ko-KR" altLang="en-US" dirty="0"/>
              <a:t>통신 방식을 말한다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ko-KR" altLang="en-US" dirty="0"/>
              <a:t>데이터를 송신하려는 컴퓨터의 </a:t>
            </a:r>
            <a:r>
              <a:rPr lang="en-US" altLang="ko-KR" dirty="0"/>
              <a:t>MAC </a:t>
            </a:r>
            <a:r>
              <a:rPr lang="ko-KR" altLang="en-US" dirty="0"/>
              <a:t>주소를 </a:t>
            </a:r>
            <a:r>
              <a:rPr lang="en-US" altLang="ko-KR" dirty="0"/>
              <a:t>90-2B-35-91-E0-3F, </a:t>
            </a:r>
            <a:r>
              <a:rPr lang="ko-KR" altLang="en-US" dirty="0"/>
              <a:t>수신하려는 </a:t>
            </a:r>
            <a:r>
              <a:rPr lang="ko-KR" altLang="en-US" dirty="0" smtClean="0"/>
              <a:t>컴퓨터의 </a:t>
            </a:r>
            <a:r>
              <a:rPr lang="en-US" altLang="ko-KR" dirty="0"/>
              <a:t>MAC </a:t>
            </a:r>
            <a:r>
              <a:rPr lang="ko-KR" altLang="en-US" dirty="0"/>
              <a:t>주소를 </a:t>
            </a:r>
            <a:r>
              <a:rPr lang="en-US" altLang="ko-KR" dirty="0"/>
              <a:t>90-2B-34-92-C0-5F</a:t>
            </a:r>
            <a:r>
              <a:rPr lang="ko-KR" altLang="en-US" dirty="0"/>
              <a:t>라고 가정해 보자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통신하려면 </a:t>
            </a:r>
            <a:r>
              <a:rPr lang="ko-KR" altLang="en-US" dirty="0"/>
              <a:t>전송되는 </a:t>
            </a:r>
            <a:r>
              <a:rPr lang="ko-KR" altLang="en-US" dirty="0" smtClean="0"/>
              <a:t>프레임 안에 </a:t>
            </a:r>
            <a:r>
              <a:rPr lang="ko-KR" altLang="en-US" dirty="0"/>
              <a:t>항상 송신지</a:t>
            </a:r>
            <a:r>
              <a:rPr lang="en-US" altLang="ko-KR" dirty="0"/>
              <a:t>(90-2B-35-91-E0-3F)</a:t>
            </a:r>
            <a:r>
              <a:rPr lang="ko-KR" altLang="en-US" dirty="0"/>
              <a:t>와 수신지</a:t>
            </a:r>
            <a:r>
              <a:rPr lang="en-US" altLang="ko-KR" dirty="0"/>
              <a:t>(90-2B-34-92-C0-5F)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MAC </a:t>
            </a:r>
            <a:r>
              <a:rPr lang="ko-KR" altLang="en-US" dirty="0"/>
              <a:t>주소가 있어야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366431"/>
            <a:ext cx="4752528" cy="1407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5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ko-KR" altLang="en-US" dirty="0"/>
              <a:t>토큰버스</a:t>
            </a:r>
            <a:r>
              <a:rPr lang="en-US" altLang="ko-KR" dirty="0"/>
              <a:t>(Token Bus) </a:t>
            </a:r>
            <a:r>
              <a:rPr lang="ko-KR" altLang="en-US" dirty="0"/>
              <a:t>방식</a:t>
            </a:r>
          </a:p>
          <a:p>
            <a:pPr lvl="3"/>
            <a:r>
              <a:rPr lang="ko-KR" altLang="en-US" dirty="0"/>
              <a:t>토큰버스 방식은 </a:t>
            </a:r>
            <a:r>
              <a:rPr lang="ko-KR" altLang="en-US" dirty="0" err="1"/>
              <a:t>이더넷과</a:t>
            </a:r>
            <a:r>
              <a:rPr lang="ko-KR" altLang="en-US" dirty="0"/>
              <a:t> </a:t>
            </a:r>
            <a:r>
              <a:rPr lang="ko-KR" altLang="en-US" dirty="0" err="1"/>
              <a:t>토큰링의</a:t>
            </a:r>
            <a:r>
              <a:rPr lang="ko-KR" altLang="en-US" dirty="0"/>
              <a:t> 특징을 합친 형태다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실제로 </a:t>
            </a:r>
            <a:r>
              <a:rPr lang="ko-KR" altLang="en-US" dirty="0"/>
              <a:t>이 방식은 실시간으로 </a:t>
            </a:r>
            <a:r>
              <a:rPr lang="ko-KR" altLang="en-US" dirty="0" smtClean="0"/>
              <a:t>처리해야 </a:t>
            </a:r>
            <a:r>
              <a:rPr lang="ko-KR" altLang="en-US" dirty="0"/>
              <a:t>하는 공장자동화에 많이 응용한다</a:t>
            </a:r>
            <a:r>
              <a:rPr lang="en-US" altLang="ko-KR" dirty="0" smtClean="0"/>
              <a:t>.</a:t>
            </a:r>
          </a:p>
          <a:p>
            <a:pPr lvl="3"/>
            <a:r>
              <a:rPr lang="en-US" altLang="ko-KR" dirty="0" smtClean="0"/>
              <a:t> </a:t>
            </a:r>
            <a:r>
              <a:rPr lang="ko-KR" altLang="en-US" dirty="0"/>
              <a:t>물리적으로는 </a:t>
            </a:r>
            <a:r>
              <a:rPr lang="ko-KR" altLang="en-US" dirty="0" err="1"/>
              <a:t>버스형</a:t>
            </a:r>
            <a:r>
              <a:rPr lang="ko-KR" altLang="en-US" dirty="0"/>
              <a:t> 접속 형태를 띠고 </a:t>
            </a:r>
            <a:r>
              <a:rPr lang="ko-KR" altLang="en-US" dirty="0" smtClean="0"/>
              <a:t>있지만 버스의 </a:t>
            </a:r>
            <a:r>
              <a:rPr lang="ko-KR" altLang="en-US" dirty="0"/>
              <a:t>모든 컴퓨터는 논리적으로 </a:t>
            </a:r>
            <a:r>
              <a:rPr lang="ko-KR" altLang="en-US" dirty="0" err="1"/>
              <a:t>링형</a:t>
            </a:r>
            <a:r>
              <a:rPr lang="ko-KR" altLang="en-US" dirty="0"/>
              <a:t> 접속 형태를 </a:t>
            </a:r>
            <a:r>
              <a:rPr lang="ko-KR" altLang="en-US" dirty="0" smtClean="0"/>
              <a:t>띤다</a:t>
            </a:r>
            <a:r>
              <a:rPr lang="en-US" altLang="ko-KR" dirty="0" smtClean="0"/>
              <a:t>.</a:t>
            </a:r>
          </a:p>
          <a:p>
            <a:pPr lvl="3"/>
            <a:r>
              <a:rPr lang="en-US" altLang="ko-KR" dirty="0"/>
              <a:t>CSMA/CD </a:t>
            </a:r>
            <a:r>
              <a:rPr lang="ko-KR" altLang="en-US" dirty="0"/>
              <a:t>방식과는 다르게 채널에서 데이터 충돌이 발생하지 않으므로 한 </a:t>
            </a:r>
            <a:r>
              <a:rPr lang="ko-KR" altLang="en-US" dirty="0" err="1"/>
              <a:t>패킷을</a:t>
            </a:r>
            <a:r>
              <a:rPr lang="ko-KR" altLang="en-US" dirty="0"/>
              <a:t> </a:t>
            </a:r>
            <a:r>
              <a:rPr lang="ko-KR" altLang="en-US" dirty="0" smtClean="0"/>
              <a:t>전송하는 </a:t>
            </a:r>
            <a:r>
              <a:rPr lang="ko-KR" altLang="en-US" dirty="0"/>
              <a:t>데 걸리는 시간이 일정하다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따라서 </a:t>
            </a:r>
            <a:r>
              <a:rPr lang="ko-KR" altLang="en-US" dirty="0"/>
              <a:t>실시간 처리가 요구되는 시스템에 적합한 방식이다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082" y="3607632"/>
            <a:ext cx="538162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41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4.   </a:t>
            </a:r>
            <a:r>
              <a:rPr lang="ko-KR" altLang="en-US" dirty="0" smtClean="0"/>
              <a:t>이더넷</a:t>
            </a:r>
            <a:endParaRPr lang="ko-KR" altLang="en-US" dirty="0"/>
          </a:p>
          <a:p>
            <a:pPr lvl="2"/>
            <a:r>
              <a:rPr lang="en-US" altLang="ko-KR" dirty="0"/>
              <a:t>1977</a:t>
            </a:r>
            <a:r>
              <a:rPr lang="ko-KR" altLang="en-US" dirty="0"/>
              <a:t>년 제록스는 </a:t>
            </a:r>
            <a:r>
              <a:rPr lang="ko-KR" altLang="en-US" dirty="0" err="1"/>
              <a:t>동축</a:t>
            </a:r>
            <a:r>
              <a:rPr lang="ko-KR" altLang="en-US" dirty="0"/>
              <a:t> 케이블을 사용하여 </a:t>
            </a:r>
            <a:r>
              <a:rPr lang="en-US" altLang="ko-KR" dirty="0"/>
              <a:t>10Mbps </a:t>
            </a:r>
            <a:r>
              <a:rPr lang="ko-KR" altLang="en-US" dirty="0"/>
              <a:t>전송속도를 지원할 수 있는 </a:t>
            </a:r>
            <a:r>
              <a:rPr lang="ko-KR" altLang="en-US" dirty="0" err="1" smtClean="0"/>
              <a:t>이더넷을</a:t>
            </a:r>
            <a:r>
              <a:rPr lang="ko-KR" altLang="en-US" dirty="0" smtClean="0"/>
              <a:t> 개발하여 </a:t>
            </a:r>
            <a:r>
              <a:rPr lang="en-US" altLang="ko-KR" dirty="0"/>
              <a:t>1985</a:t>
            </a:r>
            <a:r>
              <a:rPr lang="ko-KR" altLang="en-US" dirty="0"/>
              <a:t>년 표준화했는데</a:t>
            </a:r>
            <a:r>
              <a:rPr lang="en-US" altLang="ko-KR" dirty="0"/>
              <a:t>, </a:t>
            </a:r>
            <a:r>
              <a:rPr lang="ko-KR" altLang="en-US" dirty="0"/>
              <a:t>빠르게 확산되어 </a:t>
            </a:r>
            <a:r>
              <a:rPr lang="en-US" altLang="ko-KR" dirty="0"/>
              <a:t>1990</a:t>
            </a:r>
            <a:r>
              <a:rPr lang="ko-KR" altLang="en-US" dirty="0"/>
              <a:t>년에는 설치가 용이하고 </a:t>
            </a:r>
            <a:r>
              <a:rPr lang="ko-KR" altLang="en-US" dirty="0" smtClean="0"/>
              <a:t>가격이 저렴한 </a:t>
            </a:r>
            <a:r>
              <a:rPr lang="en-US" altLang="ko-KR" dirty="0"/>
              <a:t>UTP </a:t>
            </a:r>
            <a:r>
              <a:rPr lang="ko-KR" altLang="en-US" dirty="0"/>
              <a:t>기반 </a:t>
            </a:r>
            <a:r>
              <a:rPr lang="ko-KR" altLang="en-US" dirty="0" err="1"/>
              <a:t>이더넷을</a:t>
            </a:r>
            <a:r>
              <a:rPr lang="ko-KR" altLang="en-US" dirty="0"/>
              <a:t> 표준화함으로써 전 세계 시장을 장악했다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대부분의 </a:t>
            </a:r>
            <a:r>
              <a:rPr lang="ko-KR" altLang="en-US" dirty="0"/>
              <a:t>연구실이나 사무실은 </a:t>
            </a:r>
            <a:r>
              <a:rPr lang="en-US" altLang="ko-KR" dirty="0"/>
              <a:t>UTP </a:t>
            </a:r>
            <a:r>
              <a:rPr lang="ko-KR" altLang="en-US" dirty="0"/>
              <a:t>기반의 </a:t>
            </a:r>
            <a:r>
              <a:rPr lang="ko-KR" altLang="en-US" dirty="0" err="1"/>
              <a:t>이더넷으로</a:t>
            </a:r>
            <a:r>
              <a:rPr lang="ko-KR" altLang="en-US" dirty="0"/>
              <a:t> 통신망을 구축하고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67341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9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1562100"/>
            <a:ext cx="482917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74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이더넷</a:t>
            </a:r>
            <a:endParaRPr lang="en-US" altLang="ko-KR" dirty="0" smtClean="0"/>
          </a:p>
          <a:p>
            <a:pPr lvl="2"/>
            <a:r>
              <a:rPr lang="en-US" altLang="ko-KR" b="0" dirty="0" smtClean="0"/>
              <a:t>10Base-5(</a:t>
            </a:r>
            <a:r>
              <a:rPr lang="ko-KR" altLang="en-US" b="0" dirty="0" smtClean="0"/>
              <a:t>동축 케이블 기반 이더넷</a:t>
            </a:r>
            <a:r>
              <a:rPr lang="en-US" altLang="ko-KR" b="0" dirty="0" smtClean="0"/>
              <a:t>)</a:t>
            </a:r>
            <a:endParaRPr lang="en-US" altLang="ko-KR" b="0" dirty="0"/>
          </a:p>
          <a:p>
            <a:pPr lvl="3"/>
            <a:r>
              <a:rPr lang="ko-KR" altLang="en-US" b="0" dirty="0"/>
              <a:t>최초의 </a:t>
            </a:r>
            <a:r>
              <a:rPr lang="en-US" altLang="ko-KR" b="0" dirty="0"/>
              <a:t>IEEE 802.3 </a:t>
            </a:r>
            <a:r>
              <a:rPr lang="ko-KR" altLang="en-US" b="0" dirty="0"/>
              <a:t>표준인 </a:t>
            </a:r>
            <a:r>
              <a:rPr lang="en-US" altLang="ko-KR" b="0" dirty="0"/>
              <a:t>10Base-5</a:t>
            </a:r>
            <a:r>
              <a:rPr lang="ko-KR" altLang="en-US" b="0" dirty="0"/>
              <a:t>는 굵은</a:t>
            </a:r>
            <a:r>
              <a:rPr lang="en-US" altLang="ko-KR" b="0" dirty="0"/>
              <a:t>(</a:t>
            </a:r>
            <a:r>
              <a:rPr lang="ko-KR" altLang="en-US" b="0" dirty="0"/>
              <a:t>직경 </a:t>
            </a:r>
            <a:r>
              <a:rPr lang="en-US" altLang="ko-KR" b="0" dirty="0"/>
              <a:t>10mm </a:t>
            </a:r>
            <a:r>
              <a:rPr lang="ko-KR" altLang="en-US" b="0" dirty="0"/>
              <a:t>정도</a:t>
            </a:r>
            <a:r>
              <a:rPr lang="en-US" altLang="ko-KR" b="0" dirty="0"/>
              <a:t>) </a:t>
            </a:r>
            <a:r>
              <a:rPr lang="ko-KR" altLang="en-US" b="0" dirty="0" err="1"/>
              <a:t>동축</a:t>
            </a:r>
            <a:r>
              <a:rPr lang="ko-KR" altLang="en-US" b="0" dirty="0"/>
              <a:t> 케이블을 </a:t>
            </a:r>
            <a:r>
              <a:rPr lang="ko-KR" altLang="en-US" b="0" dirty="0" smtClean="0"/>
              <a:t>전송매체로 </a:t>
            </a:r>
            <a:r>
              <a:rPr lang="ko-KR" altLang="en-US" b="0" dirty="0"/>
              <a:t>사용한 </a:t>
            </a:r>
            <a:r>
              <a:rPr lang="ko-KR" altLang="en-US" b="0" dirty="0" err="1"/>
              <a:t>이더넷</a:t>
            </a:r>
            <a:r>
              <a:rPr lang="ko-KR" altLang="en-US" b="0" dirty="0"/>
              <a:t> 구성 방식이다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3"/>
            <a:r>
              <a:rPr lang="en-US" altLang="ko-KR" b="0" dirty="0" smtClean="0"/>
              <a:t>10</a:t>
            </a:r>
            <a:r>
              <a:rPr lang="ko-KR" altLang="en-US" b="0" dirty="0"/>
              <a:t>은 전송속도가 </a:t>
            </a:r>
            <a:r>
              <a:rPr lang="en-US" altLang="ko-KR" b="0" dirty="0"/>
              <a:t>10Mbps</a:t>
            </a:r>
            <a:r>
              <a:rPr lang="ko-KR" altLang="en-US" b="0" dirty="0"/>
              <a:t>임을 나타내고</a:t>
            </a:r>
            <a:r>
              <a:rPr lang="en-US" altLang="ko-KR" b="0" dirty="0"/>
              <a:t>, Base</a:t>
            </a:r>
            <a:r>
              <a:rPr lang="ko-KR" altLang="en-US" b="0" dirty="0"/>
              <a:t>는 </a:t>
            </a:r>
            <a:r>
              <a:rPr lang="ko-KR" altLang="en-US" b="0" dirty="0" smtClean="0"/>
              <a:t>베이스밴드 </a:t>
            </a:r>
            <a:r>
              <a:rPr lang="ko-KR" altLang="en-US" b="0" dirty="0"/>
              <a:t>전송 방식</a:t>
            </a:r>
            <a:r>
              <a:rPr lang="en-US" altLang="ko-KR" b="0" dirty="0"/>
              <a:t>(</a:t>
            </a:r>
            <a:r>
              <a:rPr lang="ko-KR" altLang="en-US" b="0" dirty="0"/>
              <a:t>디지털 신호 전송</a:t>
            </a:r>
            <a:r>
              <a:rPr lang="en-US" altLang="ko-KR" b="0" dirty="0"/>
              <a:t>)</a:t>
            </a:r>
            <a:r>
              <a:rPr lang="ko-KR" altLang="en-US" b="0" dirty="0"/>
              <a:t>임을 나타내며</a:t>
            </a:r>
            <a:r>
              <a:rPr lang="en-US" altLang="ko-KR" b="0" dirty="0"/>
              <a:t>, 5</a:t>
            </a:r>
            <a:r>
              <a:rPr lang="ko-KR" altLang="en-US" b="0" dirty="0"/>
              <a:t>는 한 세그먼트의 최장 거리가 </a:t>
            </a:r>
            <a:r>
              <a:rPr lang="en-US" altLang="ko-KR" b="0" dirty="0"/>
              <a:t>500m</a:t>
            </a:r>
            <a:r>
              <a:rPr lang="ko-KR" altLang="en-US" b="0" dirty="0" smtClean="0"/>
              <a:t>임을 </a:t>
            </a:r>
            <a:r>
              <a:rPr lang="ko-KR" altLang="en-US" b="0" dirty="0"/>
              <a:t>나타낸다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en-US" altLang="ko-KR" b="0" dirty="0" smtClean="0"/>
              <a:t>10Base-2</a:t>
            </a:r>
            <a:r>
              <a:rPr lang="en-US" altLang="ko-KR" b="0" dirty="0"/>
              <a:t>(</a:t>
            </a:r>
            <a:r>
              <a:rPr lang="ko-KR" altLang="en-US" b="0" dirty="0" err="1"/>
              <a:t>동축</a:t>
            </a:r>
            <a:r>
              <a:rPr lang="ko-KR" altLang="en-US" b="0" dirty="0"/>
              <a:t> 케이블 기반 </a:t>
            </a:r>
            <a:r>
              <a:rPr lang="ko-KR" altLang="en-US" b="0" dirty="0" err="1"/>
              <a:t>이더넷</a:t>
            </a:r>
            <a:r>
              <a:rPr lang="en-US" altLang="ko-KR" b="0" dirty="0"/>
              <a:t>)</a:t>
            </a:r>
          </a:p>
          <a:p>
            <a:pPr lvl="3"/>
            <a:r>
              <a:rPr lang="en-US" altLang="ko-KR" dirty="0"/>
              <a:t>10Base-2</a:t>
            </a:r>
            <a:r>
              <a:rPr lang="ko-KR" altLang="en-US" dirty="0"/>
              <a:t>는 베이스밴드 전송 방식을 사용하며</a:t>
            </a:r>
            <a:r>
              <a:rPr lang="en-US" altLang="ko-KR" dirty="0"/>
              <a:t>, </a:t>
            </a:r>
            <a:r>
              <a:rPr lang="ko-KR" altLang="en-US" dirty="0"/>
              <a:t>전송매체로 얇은</a:t>
            </a:r>
            <a:r>
              <a:rPr lang="en-US" altLang="ko-KR" dirty="0"/>
              <a:t>(</a:t>
            </a:r>
            <a:r>
              <a:rPr lang="ko-KR" altLang="en-US" dirty="0"/>
              <a:t>직경 </a:t>
            </a:r>
            <a:r>
              <a:rPr lang="en-US" altLang="ko-KR" dirty="0"/>
              <a:t>4mm </a:t>
            </a:r>
            <a:r>
              <a:rPr lang="ko-KR" altLang="en-US" dirty="0"/>
              <a:t>정도</a:t>
            </a:r>
            <a:r>
              <a:rPr lang="en-US" altLang="ko-KR" dirty="0"/>
              <a:t>) </a:t>
            </a:r>
            <a:r>
              <a:rPr lang="ko-KR" altLang="en-US" dirty="0" smtClean="0"/>
              <a:t>동축케이블을 </a:t>
            </a:r>
            <a:r>
              <a:rPr lang="ko-KR" altLang="en-US" dirty="0"/>
              <a:t>사용하는 </a:t>
            </a:r>
            <a:r>
              <a:rPr lang="ko-KR" altLang="en-US" dirty="0" err="1"/>
              <a:t>이더넷</a:t>
            </a:r>
            <a:r>
              <a:rPr lang="ko-KR" altLang="en-US" dirty="0"/>
              <a:t> 구성 방식이다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이 </a:t>
            </a:r>
            <a:r>
              <a:rPr lang="ko-KR" altLang="en-US" dirty="0"/>
              <a:t>방식은 </a:t>
            </a:r>
            <a:r>
              <a:rPr lang="en-US" altLang="ko-KR" dirty="0"/>
              <a:t>10Base-5</a:t>
            </a:r>
            <a:r>
              <a:rPr lang="ko-KR" altLang="en-US" dirty="0"/>
              <a:t>와 성능이 같고</a:t>
            </a:r>
            <a:r>
              <a:rPr lang="en-US" altLang="ko-KR" dirty="0"/>
              <a:t>, </a:t>
            </a:r>
            <a:r>
              <a:rPr lang="ko-KR" altLang="en-US" dirty="0"/>
              <a:t>한 </a:t>
            </a:r>
            <a:r>
              <a:rPr lang="ko-KR" altLang="en-US" dirty="0" smtClean="0"/>
              <a:t>세그먼트의 </a:t>
            </a:r>
            <a:r>
              <a:rPr lang="ko-KR" altLang="en-US" dirty="0"/>
              <a:t>최장 거리는 </a:t>
            </a:r>
            <a:r>
              <a:rPr lang="en-US" altLang="ko-KR" dirty="0"/>
              <a:t>200m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b="0" dirty="0"/>
              <a:t>10Base-T(UTP </a:t>
            </a:r>
            <a:r>
              <a:rPr lang="ko-KR" altLang="en-US" b="0" dirty="0"/>
              <a:t>케이블 기반 </a:t>
            </a:r>
            <a:r>
              <a:rPr lang="ko-KR" altLang="en-US" b="0" dirty="0" err="1"/>
              <a:t>이더넷</a:t>
            </a:r>
            <a:r>
              <a:rPr lang="en-US" altLang="ko-KR" b="0" dirty="0" smtClean="0"/>
              <a:t>)</a:t>
            </a:r>
          </a:p>
          <a:p>
            <a:pPr lvl="3"/>
            <a:r>
              <a:rPr lang="en-US" altLang="ko-KR" b="0" dirty="0"/>
              <a:t>10Base-T</a:t>
            </a:r>
            <a:r>
              <a:rPr lang="ko-KR" altLang="en-US" b="0" dirty="0"/>
              <a:t>의 </a:t>
            </a:r>
            <a:r>
              <a:rPr lang="en-US" altLang="ko-KR" b="0" dirty="0"/>
              <a:t>10</a:t>
            </a:r>
            <a:r>
              <a:rPr lang="ko-KR" altLang="en-US" b="0" dirty="0"/>
              <a:t>은 전송속도가 </a:t>
            </a:r>
            <a:r>
              <a:rPr lang="en-US" altLang="ko-KR" b="0" dirty="0"/>
              <a:t>10Mbps</a:t>
            </a:r>
            <a:r>
              <a:rPr lang="ko-KR" altLang="en-US" b="0" dirty="0"/>
              <a:t>임을 나타내고</a:t>
            </a:r>
            <a:r>
              <a:rPr lang="en-US" altLang="ko-KR" b="0" dirty="0"/>
              <a:t>, Base</a:t>
            </a:r>
            <a:r>
              <a:rPr lang="ko-KR" altLang="en-US" b="0" dirty="0"/>
              <a:t>는 베이스밴드 전송 방식</a:t>
            </a:r>
            <a:r>
              <a:rPr lang="en-US" altLang="ko-KR" b="0" dirty="0"/>
              <a:t>(</a:t>
            </a:r>
            <a:r>
              <a:rPr lang="ko-KR" altLang="en-US" b="0" dirty="0" smtClean="0"/>
              <a:t>디지털 </a:t>
            </a:r>
            <a:r>
              <a:rPr lang="ko-KR" altLang="en-US" b="0" dirty="0"/>
              <a:t>신호 전송</a:t>
            </a:r>
            <a:r>
              <a:rPr lang="en-US" altLang="ko-KR" b="0" dirty="0"/>
              <a:t>)</a:t>
            </a:r>
            <a:r>
              <a:rPr lang="ko-KR" altLang="en-US" b="0" dirty="0"/>
              <a:t>임을 나타내며</a:t>
            </a:r>
            <a:r>
              <a:rPr lang="en-US" altLang="ko-KR" b="0" dirty="0"/>
              <a:t>, T</a:t>
            </a:r>
            <a:r>
              <a:rPr lang="ko-KR" altLang="en-US" b="0" dirty="0"/>
              <a:t>는 전송매체로 카테고리 </a:t>
            </a:r>
            <a:r>
              <a:rPr lang="en-US" altLang="ko-KR" b="0" dirty="0"/>
              <a:t>3</a:t>
            </a:r>
            <a:r>
              <a:rPr lang="ko-KR" altLang="en-US" b="0" dirty="0"/>
              <a:t>이나 카테고리 </a:t>
            </a:r>
            <a:r>
              <a:rPr lang="en-US" altLang="ko-KR" b="0" dirty="0"/>
              <a:t>5</a:t>
            </a:r>
            <a:r>
              <a:rPr lang="ko-KR" altLang="en-US" b="0" dirty="0"/>
              <a:t>에 </a:t>
            </a:r>
            <a:r>
              <a:rPr lang="ko-KR" altLang="en-US" b="0" dirty="0" smtClean="0"/>
              <a:t>해당하는 </a:t>
            </a:r>
            <a:r>
              <a:rPr lang="en-US" altLang="ko-KR" b="0" dirty="0" smtClean="0"/>
              <a:t>UTP </a:t>
            </a:r>
            <a:r>
              <a:rPr lang="ko-KR" altLang="en-US" b="0" dirty="0"/>
              <a:t>케이블을 사용함을 나타낸다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3"/>
            <a:r>
              <a:rPr lang="en-US" altLang="ko-KR" b="0" dirty="0" smtClean="0"/>
              <a:t>10Base-T </a:t>
            </a:r>
            <a:r>
              <a:rPr lang="ko-KR" altLang="en-US" b="0" dirty="0"/>
              <a:t>방식은 안정성이 뛰어나고 관리가 </a:t>
            </a:r>
            <a:r>
              <a:rPr lang="ko-KR" altLang="en-US" b="0" dirty="0" smtClean="0"/>
              <a:t>용이하지만</a:t>
            </a:r>
            <a:r>
              <a:rPr lang="en-US" altLang="ko-KR" b="0" dirty="0"/>
              <a:t>, </a:t>
            </a:r>
            <a:r>
              <a:rPr lang="ko-KR" altLang="en-US" b="0" dirty="0"/>
              <a:t>초기 설치비용이 많이 든다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4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10Base-T</a:t>
            </a:r>
            <a:r>
              <a:rPr lang="ko-KR" altLang="en-US" dirty="0"/>
              <a:t>는 허브와 컴퓨터를 일대일로 직접 접속하기 때문에 케이블에 문제가 </a:t>
            </a:r>
            <a:r>
              <a:rPr lang="ko-KR" altLang="en-US" dirty="0" smtClean="0"/>
              <a:t>발생해도 그 </a:t>
            </a:r>
            <a:r>
              <a:rPr lang="ko-KR" altLang="en-US" dirty="0"/>
              <a:t>컴퓨터에만 통신 장애가 일어난다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컴퓨터를 </a:t>
            </a:r>
            <a:r>
              <a:rPr lang="ko-KR" altLang="en-US" dirty="0"/>
              <a:t>추가하거나 제거해도 네트워크에 </a:t>
            </a:r>
            <a:r>
              <a:rPr lang="ko-KR" altLang="en-US" dirty="0" smtClean="0"/>
              <a:t>장애가 발생하지 </a:t>
            </a:r>
            <a:r>
              <a:rPr lang="ko-KR" altLang="en-US" dirty="0"/>
              <a:t>않는 등 안정성과 운용 관리 면에서 유리한 점이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3140968"/>
            <a:ext cx="40957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75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고속 </a:t>
            </a:r>
            <a:r>
              <a:rPr lang="ko-KR" altLang="en-US" dirty="0" err="1"/>
              <a:t>이더넷</a:t>
            </a:r>
            <a:r>
              <a:rPr lang="en-US" altLang="ko-KR" dirty="0"/>
              <a:t>(Fast Ethernet)</a:t>
            </a:r>
          </a:p>
          <a:p>
            <a:pPr lvl="2"/>
            <a:r>
              <a:rPr lang="ko-KR" altLang="en-US" b="0" dirty="0"/>
              <a:t>고속 </a:t>
            </a:r>
            <a:r>
              <a:rPr lang="ko-KR" altLang="en-US" b="0" dirty="0" err="1"/>
              <a:t>이더넷은</a:t>
            </a:r>
            <a:r>
              <a:rPr lang="ko-KR" altLang="en-US" b="0" dirty="0"/>
              <a:t> </a:t>
            </a:r>
            <a:r>
              <a:rPr lang="en-US" altLang="ko-KR" b="0" dirty="0"/>
              <a:t>10Mbps</a:t>
            </a:r>
            <a:r>
              <a:rPr lang="ko-KR" altLang="en-US" b="0" dirty="0"/>
              <a:t>용 </a:t>
            </a:r>
            <a:r>
              <a:rPr lang="ko-KR" altLang="en-US" b="0" dirty="0" err="1"/>
              <a:t>이더넷과</a:t>
            </a:r>
            <a:r>
              <a:rPr lang="ko-KR" altLang="en-US" b="0" dirty="0"/>
              <a:t> 호환을 유지하면서 전송매체의 길이를 줄여 </a:t>
            </a:r>
            <a:r>
              <a:rPr lang="ko-KR" altLang="en-US" b="0" dirty="0" smtClean="0"/>
              <a:t>약</a:t>
            </a:r>
            <a:r>
              <a:rPr lang="en-US" altLang="ko-KR" dirty="0" smtClean="0"/>
              <a:t>100Mbps </a:t>
            </a:r>
            <a:r>
              <a:rPr lang="ko-KR" altLang="en-US" dirty="0"/>
              <a:t>고속 전송이 가능한 방법으로</a:t>
            </a:r>
            <a:r>
              <a:rPr lang="en-US" altLang="ko-KR" dirty="0"/>
              <a:t>, ‘100Base-T’</a:t>
            </a:r>
            <a:r>
              <a:rPr lang="ko-KR" altLang="en-US" dirty="0"/>
              <a:t>라고도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기존의 </a:t>
            </a:r>
            <a:r>
              <a:rPr lang="en-US" altLang="ko-KR" dirty="0"/>
              <a:t>10Base-T </a:t>
            </a:r>
            <a:r>
              <a:rPr lang="ko-KR" altLang="en-US" dirty="0" err="1" smtClean="0"/>
              <a:t>이더넷과</a:t>
            </a:r>
            <a:r>
              <a:rPr lang="ko-KR" altLang="en-US" dirty="0" smtClean="0"/>
              <a:t> </a:t>
            </a:r>
            <a:r>
              <a:rPr lang="ko-KR" altLang="en-US" dirty="0"/>
              <a:t>프레임 포맷이 같고</a:t>
            </a:r>
            <a:r>
              <a:rPr lang="en-US" altLang="ko-KR" dirty="0"/>
              <a:t>, </a:t>
            </a:r>
            <a:r>
              <a:rPr lang="ko-KR" altLang="en-US" dirty="0"/>
              <a:t>매체 접근 방식도 </a:t>
            </a:r>
            <a:r>
              <a:rPr lang="en-US" altLang="ko-KR" dirty="0"/>
              <a:t>CSMA/CD</a:t>
            </a:r>
            <a:r>
              <a:rPr lang="ko-KR" altLang="en-US" dirty="0"/>
              <a:t>로 동일하다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고속 </a:t>
            </a:r>
            <a:r>
              <a:rPr lang="ko-KR" altLang="en-US" dirty="0" err="1"/>
              <a:t>이더넷의</a:t>
            </a:r>
            <a:r>
              <a:rPr lang="ko-KR" altLang="en-US" dirty="0"/>
              <a:t> 케이블 길이는 최대 </a:t>
            </a:r>
            <a:r>
              <a:rPr lang="en-US" altLang="ko-KR" dirty="0"/>
              <a:t>100m</a:t>
            </a:r>
            <a:r>
              <a:rPr lang="ko-KR" altLang="en-US" dirty="0"/>
              <a:t>로 제한되며</a:t>
            </a:r>
            <a:r>
              <a:rPr lang="en-US" altLang="ko-KR" dirty="0"/>
              <a:t>, </a:t>
            </a:r>
            <a:r>
              <a:rPr lang="ko-KR" altLang="en-US" dirty="0"/>
              <a:t>짧은 케이블 길이는 전송을 </a:t>
            </a:r>
            <a:r>
              <a:rPr lang="ko-KR" altLang="en-US" dirty="0" smtClean="0"/>
              <a:t>빠르게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또한 </a:t>
            </a:r>
            <a:r>
              <a:rPr lang="ko-KR" altLang="en-US" dirty="0"/>
              <a:t>고속 </a:t>
            </a:r>
            <a:r>
              <a:rPr lang="ko-KR" altLang="en-US" dirty="0" err="1"/>
              <a:t>이더넷은</a:t>
            </a:r>
            <a:r>
              <a:rPr lang="ko-KR" altLang="en-US" dirty="0"/>
              <a:t> </a:t>
            </a:r>
            <a:r>
              <a:rPr lang="en-US" altLang="ko-KR" dirty="0"/>
              <a:t>FDDI</a:t>
            </a:r>
            <a:r>
              <a:rPr lang="ko-KR" altLang="en-US" dirty="0"/>
              <a:t>와는 다르게 적은 비용으로 고속의 </a:t>
            </a:r>
            <a:r>
              <a:rPr lang="en-US" altLang="ko-KR" dirty="0"/>
              <a:t>LAN </a:t>
            </a:r>
            <a:r>
              <a:rPr lang="ko-KR" altLang="en-US" dirty="0"/>
              <a:t>환경을 구축할 </a:t>
            </a:r>
            <a:r>
              <a:rPr lang="ko-KR" altLang="en-US" dirty="0" err="1" smtClean="0"/>
              <a:t>수있다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4293096"/>
            <a:ext cx="53054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04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기가비트</a:t>
            </a:r>
            <a:r>
              <a:rPr lang="ko-KR" altLang="en-US" dirty="0"/>
              <a:t> </a:t>
            </a:r>
            <a:r>
              <a:rPr lang="ko-KR" altLang="en-US" dirty="0" err="1"/>
              <a:t>이더넷</a:t>
            </a:r>
            <a:r>
              <a:rPr lang="en-US" altLang="ko-KR" dirty="0"/>
              <a:t>(Gigabit Ethernet)</a:t>
            </a:r>
          </a:p>
          <a:p>
            <a:pPr lvl="2"/>
            <a:r>
              <a:rPr lang="ko-KR" altLang="en-US" b="0" dirty="0" err="1"/>
              <a:t>기가비트</a:t>
            </a:r>
            <a:r>
              <a:rPr lang="ko-KR" altLang="en-US" b="0" dirty="0"/>
              <a:t> </a:t>
            </a:r>
            <a:r>
              <a:rPr lang="ko-KR" altLang="en-US" b="0" dirty="0" err="1"/>
              <a:t>이더넷은</a:t>
            </a:r>
            <a:r>
              <a:rPr lang="ko-KR" altLang="en-US" b="0" dirty="0"/>
              <a:t> 약 </a:t>
            </a:r>
            <a:r>
              <a:rPr lang="en-US" altLang="ko-KR" b="0" dirty="0"/>
              <a:t>1Gbps </a:t>
            </a:r>
            <a:r>
              <a:rPr lang="ko-KR" altLang="en-US" b="0" dirty="0"/>
              <a:t>전송속도를 지원하는 </a:t>
            </a:r>
            <a:r>
              <a:rPr lang="ko-KR" altLang="en-US" b="0" dirty="0" err="1"/>
              <a:t>이더넷이다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기존 </a:t>
            </a:r>
            <a:r>
              <a:rPr lang="ko-KR" altLang="en-US" b="0" dirty="0" err="1"/>
              <a:t>이더넷뿐만</a:t>
            </a:r>
            <a:r>
              <a:rPr lang="ko-KR" altLang="en-US" b="0" dirty="0"/>
              <a:t> </a:t>
            </a:r>
            <a:r>
              <a:rPr lang="ko-KR" altLang="en-US" b="0" dirty="0" smtClean="0"/>
              <a:t>아니라 고속 </a:t>
            </a:r>
            <a:r>
              <a:rPr lang="ko-KR" altLang="en-US" b="0" dirty="0" err="1"/>
              <a:t>이더넷과도</a:t>
            </a:r>
            <a:r>
              <a:rPr lang="ko-KR" altLang="en-US" b="0" dirty="0"/>
              <a:t> 호환이 가능하고</a:t>
            </a:r>
            <a:r>
              <a:rPr lang="en-US" altLang="ko-KR" b="0" dirty="0"/>
              <a:t>, UTP </a:t>
            </a:r>
            <a:r>
              <a:rPr lang="ko-KR" altLang="en-US" b="0" dirty="0" err="1"/>
              <a:t>이더넷</a:t>
            </a:r>
            <a:r>
              <a:rPr lang="ko-KR" altLang="en-US" b="0" dirty="0"/>
              <a:t> 케이블을 교체하거나 프로토콜을 </a:t>
            </a:r>
            <a:r>
              <a:rPr lang="ko-KR" altLang="en-US" b="0" dirty="0" smtClean="0"/>
              <a:t>변경하지 않고도 </a:t>
            </a:r>
            <a:r>
              <a:rPr lang="ko-KR" altLang="en-US" b="0" dirty="0"/>
              <a:t>간단하게 고속의 </a:t>
            </a:r>
            <a:r>
              <a:rPr lang="ko-KR" altLang="en-US" b="0" dirty="0" err="1"/>
              <a:t>이더넷으로</a:t>
            </a:r>
            <a:r>
              <a:rPr lang="ko-KR" altLang="en-US" b="0" dirty="0"/>
              <a:t> 업그레이드가 가능하다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그래서 </a:t>
            </a:r>
            <a:r>
              <a:rPr lang="ko-KR" altLang="en-US" b="0" dirty="0" err="1"/>
              <a:t>이더넷을</a:t>
            </a:r>
            <a:r>
              <a:rPr lang="ko-KR" altLang="en-US" b="0" dirty="0"/>
              <a:t> 사용하는 </a:t>
            </a:r>
            <a:r>
              <a:rPr lang="ko-KR" altLang="en-US" b="0" dirty="0" smtClean="0"/>
              <a:t>많은 </a:t>
            </a:r>
            <a:r>
              <a:rPr lang="ko-KR" altLang="en-US" b="0" dirty="0"/>
              <a:t>네트워크가 점차적으로 </a:t>
            </a:r>
            <a:r>
              <a:rPr lang="ko-KR" altLang="en-US" b="0" dirty="0" err="1"/>
              <a:t>기가비트</a:t>
            </a:r>
            <a:r>
              <a:rPr lang="ko-KR" altLang="en-US" b="0" dirty="0"/>
              <a:t> </a:t>
            </a:r>
            <a:r>
              <a:rPr lang="ko-KR" altLang="en-US" b="0" dirty="0" err="1"/>
              <a:t>이더넷으로</a:t>
            </a:r>
            <a:r>
              <a:rPr lang="ko-KR" altLang="en-US" b="0" dirty="0"/>
              <a:t> 전환하고 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41" y="3933056"/>
            <a:ext cx="55149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26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dirty="0"/>
              <a:t>FDDI(Fiber Distributed Data Interface)</a:t>
            </a:r>
          </a:p>
          <a:p>
            <a:pPr lvl="2"/>
            <a:r>
              <a:rPr lang="en-US" altLang="ko-KR" b="0" dirty="0" smtClean="0"/>
              <a:t>FDDI</a:t>
            </a:r>
            <a:r>
              <a:rPr lang="ko-KR" altLang="en-US" b="0" dirty="0"/>
              <a:t>는 </a:t>
            </a:r>
            <a:r>
              <a:rPr lang="ko-KR" altLang="en-US" b="0" dirty="0" err="1"/>
              <a:t>이더넷과</a:t>
            </a:r>
            <a:r>
              <a:rPr lang="ko-KR" altLang="en-US" b="0" dirty="0"/>
              <a:t> </a:t>
            </a:r>
            <a:r>
              <a:rPr lang="ko-KR" altLang="en-US" b="0" dirty="0" err="1"/>
              <a:t>토큰링</a:t>
            </a:r>
            <a:r>
              <a:rPr lang="ko-KR" altLang="en-US" b="0" dirty="0"/>
              <a:t> 방식만큼 많이 사용하지는 않지만</a:t>
            </a:r>
            <a:r>
              <a:rPr lang="en-US" altLang="ko-KR" b="0" dirty="0"/>
              <a:t>, LAN</a:t>
            </a:r>
            <a:r>
              <a:rPr lang="ko-KR" altLang="en-US" b="0" dirty="0"/>
              <a:t>의 고속 컴퓨터 </a:t>
            </a:r>
            <a:r>
              <a:rPr lang="ko-KR" altLang="en-US" b="0" dirty="0" smtClean="0"/>
              <a:t>연결이나 </a:t>
            </a:r>
            <a:r>
              <a:rPr lang="ko-KR" altLang="en-US" b="0" dirty="0" err="1" smtClean="0"/>
              <a:t>백본</a:t>
            </a:r>
            <a:r>
              <a:rPr lang="en-US" altLang="ko-KR" b="0" dirty="0"/>
              <a:t>(</a:t>
            </a:r>
            <a:r>
              <a:rPr lang="ko-KR" altLang="en-US" b="0" dirty="0" err="1"/>
              <a:t>기간망</a:t>
            </a:r>
            <a:r>
              <a:rPr lang="en-US" altLang="ko-KR" b="0" dirty="0"/>
              <a:t>)</a:t>
            </a:r>
            <a:r>
              <a:rPr lang="ko-KR" altLang="en-US" b="0" dirty="0"/>
              <a:t>으로 주로 사용한다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FDDI</a:t>
            </a:r>
            <a:r>
              <a:rPr lang="ko-KR" altLang="en-US" b="0" dirty="0"/>
              <a:t>는 전송매체로 광섬유를 사용하여 고속의 </a:t>
            </a:r>
            <a:r>
              <a:rPr lang="ko-KR" altLang="en-US" b="0" dirty="0" smtClean="0"/>
              <a:t>전송속도</a:t>
            </a:r>
            <a:r>
              <a:rPr lang="en-US" altLang="ko-KR" b="0" dirty="0" smtClean="0"/>
              <a:t>(</a:t>
            </a:r>
            <a:r>
              <a:rPr lang="en-US" altLang="ko-KR" b="0" dirty="0"/>
              <a:t>100Mbps)</a:t>
            </a:r>
            <a:r>
              <a:rPr lang="ko-KR" altLang="en-US" b="0" dirty="0"/>
              <a:t>가 장점이다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매체 </a:t>
            </a:r>
            <a:r>
              <a:rPr lang="ko-KR" altLang="en-US" b="0" dirty="0"/>
              <a:t>접근 방식으로 토큰 제어 방식을 사용하고</a:t>
            </a:r>
            <a:r>
              <a:rPr lang="en-US" altLang="ko-KR" b="0" dirty="0"/>
              <a:t>, </a:t>
            </a:r>
            <a:r>
              <a:rPr lang="ko-KR" altLang="en-US" b="0" dirty="0"/>
              <a:t>통신망은 </a:t>
            </a:r>
            <a:r>
              <a:rPr lang="ko-KR" altLang="en-US" b="0" dirty="0" err="1"/>
              <a:t>링형</a:t>
            </a:r>
            <a:r>
              <a:rPr lang="ko-KR" altLang="en-US" b="0" dirty="0"/>
              <a:t> </a:t>
            </a:r>
            <a:r>
              <a:rPr lang="ko-KR" altLang="en-US" b="0" dirty="0" smtClean="0"/>
              <a:t>접속 </a:t>
            </a:r>
            <a:r>
              <a:rPr lang="ko-KR" altLang="en-US" b="0" dirty="0"/>
              <a:t>형태를 띠는 구조다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645024"/>
            <a:ext cx="27051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85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광역 네트워크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광역 통신망</a:t>
            </a:r>
            <a:r>
              <a:rPr lang="en-US" altLang="ko-KR" b="0" dirty="0"/>
              <a:t>(WAN, Wide Area Network)</a:t>
            </a:r>
            <a:r>
              <a:rPr lang="ko-KR" altLang="en-US" b="0" dirty="0"/>
              <a:t>은 두 개 이상의 근거리 네트워크가 넓은 </a:t>
            </a:r>
            <a:r>
              <a:rPr lang="ko-KR" altLang="en-US" b="0" dirty="0" smtClean="0"/>
              <a:t>지역에 </a:t>
            </a:r>
            <a:r>
              <a:rPr lang="ko-KR" altLang="en-US" b="0" dirty="0"/>
              <a:t>걸쳐 연결되어 있는 것을 말한다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en-US" altLang="ko-KR" b="0" dirty="0"/>
              <a:t>WAN</a:t>
            </a:r>
            <a:r>
              <a:rPr lang="ko-KR" altLang="en-US" b="0" dirty="0"/>
              <a:t>은 하나의 국가 또는 국가와 국가 간을 연결하는 수백에서 수천 </a:t>
            </a:r>
            <a:r>
              <a:rPr lang="en-US" altLang="ko-KR" b="0" dirty="0"/>
              <a:t>km </a:t>
            </a:r>
            <a:r>
              <a:rPr lang="ko-KR" altLang="en-US" b="0" dirty="0"/>
              <a:t>이상의 매우 </a:t>
            </a:r>
            <a:r>
              <a:rPr lang="ko-KR" altLang="en-US" b="0" dirty="0" smtClean="0"/>
              <a:t>범위가 </a:t>
            </a:r>
            <a:r>
              <a:rPr lang="ko-KR" altLang="en-US" b="0" dirty="0"/>
              <a:t>넓은 네트워크다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우리가 </a:t>
            </a:r>
            <a:r>
              <a:rPr lang="ko-KR" altLang="en-US" b="0" dirty="0"/>
              <a:t>매일 사용하는 인터넷이 바로 </a:t>
            </a:r>
            <a:r>
              <a:rPr lang="en-US" altLang="ko-KR" b="0" dirty="0"/>
              <a:t>WAN</a:t>
            </a:r>
            <a:r>
              <a:rPr lang="ko-KR" altLang="en-US" b="0" dirty="0"/>
              <a:t>의 가장 대표적인 </a:t>
            </a:r>
            <a:r>
              <a:rPr lang="ko-KR" altLang="en-US" b="0" dirty="0" smtClean="0"/>
              <a:t>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6"/>
            <a:ext cx="612457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38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광역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14350" lvl="2" indent="-342900"/>
            <a:r>
              <a:rPr lang="ko-KR" altLang="en-US" dirty="0"/>
              <a:t>교환 통신망은 통신망 노드의 전송 기능을 이용하여 데이터를 수신 측까지 전송하는 통신망을 말한다</a:t>
            </a:r>
            <a:r>
              <a:rPr lang="en-US" altLang="ko-KR" dirty="0"/>
              <a:t>. </a:t>
            </a:r>
            <a:r>
              <a:rPr lang="ko-KR" altLang="en-US" dirty="0"/>
              <a:t>상호 연결된 노드의 모임으로 구성되며</a:t>
            </a:r>
            <a:r>
              <a:rPr lang="en-US" altLang="ko-KR" dirty="0"/>
              <a:t>, </a:t>
            </a:r>
            <a:r>
              <a:rPr lang="ko-KR" altLang="en-US" dirty="0"/>
              <a:t>노드를 경유하여 송신 측에서 수신 측으로 데이터가 전송된다</a:t>
            </a:r>
            <a:r>
              <a:rPr lang="en-US" altLang="ko-KR" dirty="0"/>
              <a:t>.</a:t>
            </a:r>
          </a:p>
          <a:p>
            <a:pPr marL="514350" lvl="2" indent="-342900"/>
            <a:r>
              <a:rPr lang="ko-KR" altLang="en-US" dirty="0"/>
              <a:t>다음 그림은 일반적인 교환 통신망의 그물형 접속 형태를 나타낸 것이다</a:t>
            </a:r>
            <a:r>
              <a:rPr lang="en-US" altLang="ko-KR" dirty="0"/>
              <a:t>. </a:t>
            </a:r>
            <a:r>
              <a:rPr lang="ko-KR" altLang="en-US" dirty="0"/>
              <a:t>데이터는 노드에서 노드로 교환되면서 연결된 적절한 경로를 통해 최종적으로 수신 측까지 전송된다</a:t>
            </a:r>
            <a:r>
              <a:rPr lang="en-US" altLang="ko-KR" dirty="0" smtClean="0"/>
              <a:t>.</a:t>
            </a:r>
          </a:p>
          <a:p>
            <a:pPr marL="514350" lvl="2" indent="-342900"/>
            <a:endParaRPr lang="en-US" altLang="ko-KR" dirty="0"/>
          </a:p>
          <a:p>
            <a:pPr marL="514350" lvl="2" indent="-342900"/>
            <a:endParaRPr lang="en-US" altLang="ko-KR" dirty="0" smtClean="0"/>
          </a:p>
          <a:p>
            <a:pPr marL="514350" lvl="2" indent="-342900"/>
            <a:endParaRPr lang="en-US" altLang="ko-KR" dirty="0"/>
          </a:p>
          <a:p>
            <a:pPr marL="514350" lvl="2" indent="-342900"/>
            <a:endParaRPr lang="en-US" altLang="ko-KR" dirty="0" smtClean="0"/>
          </a:p>
          <a:p>
            <a:pPr marL="514350" lvl="2" indent="-342900"/>
            <a:endParaRPr lang="en-US" altLang="ko-KR" dirty="0" smtClean="0"/>
          </a:p>
          <a:p>
            <a:pPr marL="514350" lvl="2" indent="-342900"/>
            <a:endParaRPr lang="en-US" altLang="ko-KR" dirty="0"/>
          </a:p>
          <a:p>
            <a:pPr marL="514350" lvl="2" indent="-342900"/>
            <a:endParaRPr lang="en-US" altLang="ko-KR" dirty="0"/>
          </a:p>
          <a:p>
            <a:pPr marL="514350" lvl="2" indent="-342900"/>
            <a:endParaRPr lang="en-US" altLang="ko-KR" dirty="0" smtClean="0"/>
          </a:p>
          <a:p>
            <a:pPr marL="514350" lvl="2" indent="-342900"/>
            <a:r>
              <a:rPr lang="ko-KR" altLang="en-US" dirty="0"/>
              <a:t>교환 통신망은 데이터를 송신 측에서 수신 측으로 전송할 때 한 링크에서 다른 링크로 </a:t>
            </a:r>
            <a:r>
              <a:rPr lang="ko-KR" altLang="en-US" dirty="0" smtClean="0"/>
              <a:t>데이터를 </a:t>
            </a:r>
            <a:r>
              <a:rPr lang="ko-KR" altLang="en-US" dirty="0"/>
              <a:t>교환하는 방법에 따라 회선 교환 </a:t>
            </a:r>
            <a:r>
              <a:rPr lang="en-US" altLang="ko-KR" dirty="0"/>
              <a:t>circuit switching, </a:t>
            </a:r>
            <a:r>
              <a:rPr lang="ko-KR" altLang="en-US" dirty="0"/>
              <a:t>메시지 교환 </a:t>
            </a:r>
            <a:r>
              <a:rPr lang="en-US" altLang="ko-KR" dirty="0"/>
              <a:t>message switching, </a:t>
            </a:r>
            <a:r>
              <a:rPr lang="ko-KR" altLang="en-US" dirty="0"/>
              <a:t>패킷 교환 </a:t>
            </a:r>
            <a:r>
              <a:rPr lang="en-US" altLang="ko-KR" dirty="0" smtClean="0"/>
              <a:t>packetswitching </a:t>
            </a:r>
            <a:r>
              <a:rPr lang="ko-KR" altLang="en-US" dirty="0"/>
              <a:t>등으로 나눌 수 있다</a:t>
            </a:r>
            <a:r>
              <a:rPr lang="en-US" altLang="ko-KR" dirty="0"/>
              <a:t>. </a:t>
            </a:r>
            <a:r>
              <a:rPr lang="ko-KR" altLang="en-US" dirty="0"/>
              <a:t>이러한 교환 방식의 원리와 특징을 자세히 </a:t>
            </a:r>
            <a:r>
              <a:rPr lang="ko-KR" altLang="en-US" dirty="0" smtClean="0"/>
              <a:t>살펴보자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58335"/>
            <a:ext cx="498157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22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자신의 </a:t>
            </a:r>
            <a:r>
              <a:rPr lang="en-US" altLang="ko-KR" b="0" dirty="0"/>
              <a:t>MAC </a:t>
            </a:r>
            <a:r>
              <a:rPr lang="ko-KR" altLang="en-US" b="0" dirty="0"/>
              <a:t>주소와 수신지 </a:t>
            </a:r>
            <a:r>
              <a:rPr lang="en-US" altLang="ko-KR" b="0" dirty="0"/>
              <a:t>MAC </a:t>
            </a:r>
            <a:r>
              <a:rPr lang="ko-KR" altLang="en-US" b="0" dirty="0"/>
              <a:t>주소가 동일하다면 전송된 데이터를 수신하고</a:t>
            </a:r>
            <a:r>
              <a:rPr lang="en-US" altLang="ko-KR" b="0" dirty="0"/>
              <a:t>, </a:t>
            </a:r>
            <a:r>
              <a:rPr lang="ko-KR" altLang="en-US" b="0" dirty="0" smtClean="0"/>
              <a:t>자신의 </a:t>
            </a:r>
            <a:r>
              <a:rPr lang="en-US" altLang="ko-KR" b="0" dirty="0" smtClean="0"/>
              <a:t>LAN </a:t>
            </a:r>
            <a:r>
              <a:rPr lang="ko-KR" altLang="en-US" b="0" dirty="0"/>
              <a:t>카드 </a:t>
            </a:r>
            <a:r>
              <a:rPr lang="en-US" altLang="ko-KR" b="0" dirty="0"/>
              <a:t>MAC </a:t>
            </a:r>
            <a:r>
              <a:rPr lang="ko-KR" altLang="en-US" b="0" dirty="0"/>
              <a:t>주소가 수신지 주소가 아니라고 판단되면 해당 프레임은 버린다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47434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0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광역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회선 </a:t>
            </a:r>
            <a:r>
              <a:rPr lang="ko-KR" altLang="en-US" dirty="0" smtClean="0"/>
              <a:t>교환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 스테이션 간에 전용의 통신 경로가 있음을 의미한다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데이터를 </a:t>
            </a:r>
            <a:r>
              <a:rPr lang="ko-KR" altLang="en-US" dirty="0"/>
              <a:t>전송하기 전에 물리적인 하나의 경로가 설정되며</a:t>
            </a:r>
            <a:r>
              <a:rPr lang="en-US" altLang="ko-KR" dirty="0"/>
              <a:t>, </a:t>
            </a:r>
            <a:r>
              <a:rPr lang="ko-KR" altLang="en-US" dirty="0"/>
              <a:t>설정된 경로는 통신을 </a:t>
            </a:r>
            <a:r>
              <a:rPr lang="ko-KR" altLang="en-US" dirty="0" smtClean="0"/>
              <a:t>종료할 때까지 </a:t>
            </a:r>
            <a:r>
              <a:rPr lang="ko-KR" altLang="en-US" dirty="0"/>
              <a:t>독점한다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경로를 </a:t>
            </a:r>
            <a:r>
              <a:rPr lang="ko-KR" altLang="en-US" dirty="0"/>
              <a:t>설정할 때 지연이 발생하지만</a:t>
            </a:r>
            <a:r>
              <a:rPr lang="en-US" altLang="ko-KR" dirty="0"/>
              <a:t>, </a:t>
            </a:r>
            <a:r>
              <a:rPr lang="ko-KR" altLang="en-US" dirty="0"/>
              <a:t>일단 경로를 설정하면 회선 </a:t>
            </a:r>
            <a:r>
              <a:rPr lang="ko-KR" altLang="en-US" dirty="0" smtClean="0"/>
              <a:t>교환망은 </a:t>
            </a:r>
            <a:r>
              <a:rPr lang="ko-KR" altLang="en-US" dirty="0"/>
              <a:t>사용자에게 투명하게 전송할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</a:t>
            </a:r>
            <a:r>
              <a:rPr lang="ko-KR" altLang="en-US" dirty="0"/>
              <a:t>널리 사용하는 전화 시스템이 회선 교환 방식의 대표적인 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73016"/>
            <a:ext cx="479218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2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광역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lvl="2" indent="-285750"/>
            <a:r>
              <a:rPr lang="ko-KR" altLang="en-US" dirty="0" smtClean="0"/>
              <a:t>회선 </a:t>
            </a:r>
            <a:r>
              <a:rPr lang="ko-KR" altLang="en-US" dirty="0"/>
              <a:t>교환은 데이터의 전송 개시 전 에 송신 측과 수신 측 사이에 직접적인 경로를 설정한 후 전송하는 것으로</a:t>
            </a:r>
            <a:r>
              <a:rPr lang="en-US" altLang="ko-KR" dirty="0"/>
              <a:t>, </a:t>
            </a:r>
            <a:r>
              <a:rPr lang="ko-KR" altLang="en-US" dirty="0"/>
              <a:t>다음과 같이 </a:t>
            </a:r>
            <a:r>
              <a:rPr lang="en-US" altLang="ko-KR" dirty="0"/>
              <a:t>5</a:t>
            </a:r>
            <a:r>
              <a:rPr lang="ko-KR" altLang="en-US" dirty="0"/>
              <a:t>단계 프로세스를 거친다</a:t>
            </a:r>
            <a:r>
              <a:rPr lang="en-US" altLang="ko-KR" b="0" dirty="0" smtClean="0"/>
              <a:t>.</a:t>
            </a:r>
          </a:p>
          <a:p>
            <a:pPr marL="457200" lvl="2" indent="-285750"/>
            <a:endParaRPr lang="en-US" altLang="ko-KR" b="0" dirty="0"/>
          </a:p>
          <a:p>
            <a:pPr marL="447675" lvl="2" indent="0">
              <a:buNone/>
            </a:pPr>
            <a:endParaRPr lang="en-US" altLang="ko-KR" b="0" dirty="0" smtClean="0"/>
          </a:p>
          <a:p>
            <a:pPr marL="447675" lvl="2" indent="0">
              <a:buNone/>
            </a:pPr>
            <a:endParaRPr lang="en-US" altLang="ko-KR" b="0" dirty="0" smtClean="0"/>
          </a:p>
          <a:p>
            <a:pPr marL="447675" lvl="2" indent="0">
              <a:buNone/>
            </a:pPr>
            <a:endParaRPr lang="en-US" altLang="ko-KR" b="0" dirty="0" smtClean="0"/>
          </a:p>
          <a:p>
            <a:pPr lvl="2"/>
            <a:r>
              <a:rPr lang="ko-KR" altLang="en-US" dirty="0" smtClean="0"/>
              <a:t>회선 </a:t>
            </a:r>
            <a:r>
              <a:rPr lang="ko-KR" altLang="en-US" dirty="0"/>
              <a:t>교환기는 회선 설정 및 해제</a:t>
            </a:r>
            <a:r>
              <a:rPr lang="en-US" altLang="ko-KR" dirty="0"/>
              <a:t>, </a:t>
            </a:r>
            <a:r>
              <a:rPr lang="ko-KR" altLang="en-US" dirty="0"/>
              <a:t>데이터 전송 기능을 수행하며</a:t>
            </a:r>
            <a:r>
              <a:rPr lang="en-US" altLang="ko-KR" dirty="0"/>
              <a:t>, </a:t>
            </a:r>
            <a:r>
              <a:rPr lang="ko-KR" altLang="en-US" dirty="0"/>
              <a:t>데이터를 전송하기 전에 장치 간에 회선을 설정해야 한다</a:t>
            </a:r>
            <a:r>
              <a:rPr lang="en-US" altLang="ko-KR" dirty="0"/>
              <a:t>. </a:t>
            </a:r>
            <a:r>
              <a:rPr lang="ko-KR" altLang="en-US" dirty="0"/>
              <a:t>여기서 회선은 전송 링크를 시분할이나 주파수 분할로 다중화했을 때의 한 채널에 해당한다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우리가 </a:t>
            </a:r>
            <a:r>
              <a:rPr lang="ko-KR" altLang="en-US" dirty="0"/>
              <a:t>전화를 걸 때 상대방의 전화번호를 눌러 해당 전화번호의 전용 회선을 설정하는 것과 같은 원리이다</a:t>
            </a:r>
            <a:r>
              <a:rPr lang="en-US" altLang="ko-KR" dirty="0"/>
              <a:t>. </a:t>
            </a:r>
            <a:r>
              <a:rPr lang="ko-KR" altLang="en-US" dirty="0"/>
              <a:t>회선을 설정한 후 데이터는 항상 고정된 경로를 통해 전송 되고</a:t>
            </a:r>
            <a:r>
              <a:rPr lang="en-US" altLang="ko-KR" dirty="0"/>
              <a:t>, </a:t>
            </a:r>
            <a:r>
              <a:rPr lang="ko-KR" altLang="en-US" dirty="0"/>
              <a:t>데이터 전송이 완료되면 점유했던 회선이 해제되어 다른 통신에 사용할 수 있다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58864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84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광역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장점</a:t>
            </a:r>
          </a:p>
          <a:p>
            <a:pPr lvl="2"/>
            <a:r>
              <a:rPr lang="ko-KR" altLang="en-US" dirty="0" smtClean="0"/>
              <a:t>회선을 </a:t>
            </a:r>
            <a:r>
              <a:rPr lang="ko-KR" altLang="en-US" dirty="0"/>
              <a:t>전용선처럼 사용할 수 있어 많은 양의 데이터를 전송할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경로가 </a:t>
            </a:r>
            <a:r>
              <a:rPr lang="ko-KR" altLang="en-US" dirty="0"/>
              <a:t>설정되면 사용자에게는 고정적인 전송률로 정보를 전송할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경로가 </a:t>
            </a:r>
            <a:r>
              <a:rPr lang="ko-KR" altLang="en-US" dirty="0"/>
              <a:t>설정되면 교환 </a:t>
            </a:r>
            <a:r>
              <a:rPr lang="ko-KR" altLang="en-US" dirty="0" err="1"/>
              <a:t>노드에서</a:t>
            </a:r>
            <a:r>
              <a:rPr lang="ko-KR" altLang="en-US" dirty="0"/>
              <a:t> 처리지연이 거의 없다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음성이나 </a:t>
            </a:r>
            <a:r>
              <a:rPr lang="ko-KR" altLang="en-US" dirty="0"/>
              <a:t>동영상 등 실시간 전송이 요구되는 미디어 전송에 적합하다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/>
              <a:t>단점</a:t>
            </a:r>
          </a:p>
          <a:p>
            <a:pPr lvl="2"/>
            <a:r>
              <a:rPr lang="ko-KR" altLang="en-US" dirty="0" smtClean="0"/>
              <a:t>오류 </a:t>
            </a:r>
            <a:r>
              <a:rPr lang="ko-KR" altLang="en-US" dirty="0"/>
              <a:t>없는 데이터 전송이 요구되는 데이터 서비스에는 부적절하다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설정되면 </a:t>
            </a:r>
            <a:r>
              <a:rPr lang="ko-KR" altLang="en-US" dirty="0"/>
              <a:t>데이터를 그대로 투과시키므로 오류 제어 기능이 없다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데이터를 </a:t>
            </a:r>
            <a:r>
              <a:rPr lang="ko-KR" altLang="en-US" dirty="0"/>
              <a:t>전송하지 않는 기간에도 회선을 독점하므로 비효율적이다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16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광역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  </a:t>
            </a:r>
            <a:r>
              <a:rPr lang="ko-KR" altLang="en-US" dirty="0" smtClean="0"/>
              <a:t>메시지 교환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회선 </a:t>
            </a:r>
            <a:r>
              <a:rPr lang="ko-KR" altLang="en-US" dirty="0"/>
              <a:t>교환의 비효율적인 회선 이용을 개선시킨 </a:t>
            </a:r>
            <a:r>
              <a:rPr lang="ko-KR" altLang="en-US" dirty="0" smtClean="0"/>
              <a:t>데이터 </a:t>
            </a:r>
            <a:r>
              <a:rPr lang="ko-KR" altLang="en-US" dirty="0"/>
              <a:t>통신 교환 방식으로</a:t>
            </a:r>
            <a:r>
              <a:rPr lang="en-US" altLang="ko-KR" dirty="0"/>
              <a:t>, </a:t>
            </a:r>
            <a:r>
              <a:rPr lang="ko-KR" altLang="en-US" dirty="0"/>
              <a:t>가변 길이의 메시지 단위로 저장</a:t>
            </a:r>
            <a:r>
              <a:rPr lang="en-US" altLang="ko-KR" dirty="0"/>
              <a:t>/</a:t>
            </a:r>
            <a:r>
              <a:rPr lang="ko-KR" altLang="en-US" dirty="0"/>
              <a:t>전송 방식에 따라 데이터를 </a:t>
            </a:r>
            <a:r>
              <a:rPr lang="ko-KR" altLang="en-US" dirty="0" smtClean="0"/>
              <a:t>교환하는 </a:t>
            </a:r>
            <a:r>
              <a:rPr lang="ko-KR" altLang="en-US" dirty="0"/>
              <a:t>방식이다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저장</a:t>
            </a:r>
            <a:r>
              <a:rPr lang="en-US" altLang="ko-KR" dirty="0"/>
              <a:t>/</a:t>
            </a:r>
            <a:r>
              <a:rPr lang="ko-KR" altLang="en-US" dirty="0"/>
              <a:t>전송 방식이란 도착하는 메시지를 일단 저장한 후 다음 </a:t>
            </a:r>
            <a:r>
              <a:rPr lang="ko-KR" altLang="en-US" dirty="0" err="1"/>
              <a:t>노드로</a:t>
            </a:r>
            <a:r>
              <a:rPr lang="ko-KR" altLang="en-US" dirty="0"/>
              <a:t> </a:t>
            </a:r>
            <a:r>
              <a:rPr lang="ko-KR" altLang="en-US" dirty="0" smtClean="0"/>
              <a:t>가는 </a:t>
            </a:r>
            <a:r>
              <a:rPr lang="ko-KR" altLang="en-US" dirty="0"/>
              <a:t>링크가 비어 있으면 전송하는 방식을 말하며</a:t>
            </a:r>
            <a:r>
              <a:rPr lang="en-US" altLang="ko-KR" dirty="0"/>
              <a:t>, ‘</a:t>
            </a:r>
            <a:r>
              <a:rPr lang="ko-KR" altLang="en-US" dirty="0"/>
              <a:t>축적 전송</a:t>
            </a:r>
            <a:r>
              <a:rPr lang="en-US" altLang="ko-KR" dirty="0"/>
              <a:t>(Store-and-forward)’</a:t>
            </a:r>
            <a:r>
              <a:rPr lang="ko-KR" altLang="en-US" dirty="0" smtClean="0"/>
              <a:t>이라고도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2976"/>
            <a:ext cx="60102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29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광역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3.   </a:t>
            </a:r>
            <a:r>
              <a:rPr lang="ko-KR" altLang="en-US" dirty="0" smtClean="0"/>
              <a:t>패킷 교환</a:t>
            </a:r>
            <a:endParaRPr lang="en-US" altLang="ko-KR" dirty="0"/>
          </a:p>
          <a:p>
            <a:pPr lvl="2"/>
            <a:r>
              <a:rPr lang="ko-KR" altLang="en-US" dirty="0" smtClean="0"/>
              <a:t>네트워크로 </a:t>
            </a:r>
            <a:r>
              <a:rPr lang="ko-KR" altLang="en-US" dirty="0"/>
              <a:t>전송되는 모든 데이터는 송수신지 정보를 </a:t>
            </a:r>
            <a:r>
              <a:rPr lang="ko-KR" altLang="en-US" dirty="0" smtClean="0"/>
              <a:t>포함하는 </a:t>
            </a:r>
            <a:r>
              <a:rPr lang="ko-KR" altLang="en-US" dirty="0" err="1"/>
              <a:t>패킷들로</a:t>
            </a:r>
            <a:r>
              <a:rPr lang="ko-KR" altLang="en-US" dirty="0"/>
              <a:t> 구성되는데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ko-KR" altLang="en-US" dirty="0" err="1"/>
              <a:t>패킷들은</a:t>
            </a:r>
            <a:r>
              <a:rPr lang="ko-KR" altLang="en-US" dirty="0"/>
              <a:t> 표준과 프로토콜을 사용하여 생성한다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데이터는 </a:t>
            </a:r>
            <a:r>
              <a:rPr lang="ko-KR" altLang="en-US" dirty="0"/>
              <a:t>네트워크를 사용하여 전송되기 전에 </a:t>
            </a:r>
            <a:r>
              <a:rPr lang="ko-KR" altLang="en-US" dirty="0" err="1"/>
              <a:t>패킷이라는</a:t>
            </a:r>
            <a:r>
              <a:rPr lang="ko-KR" altLang="en-US" dirty="0"/>
              <a:t> 작은 조각들로 나누는데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smtClean="0"/>
              <a:t>패킷들은 </a:t>
            </a:r>
            <a:r>
              <a:rPr lang="ko-KR" altLang="en-US" dirty="0"/>
              <a:t>고유의 번호가 있어 수신지에 전송되었을 때 원래의 데이터로 재결합하여 구성할 </a:t>
            </a:r>
            <a:r>
              <a:rPr lang="ko-KR" altLang="en-US" dirty="0" smtClean="0"/>
              <a:t>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패킷의 크기는 옥텟으로 나타내는데 </a:t>
            </a:r>
            <a:r>
              <a:rPr lang="en-US" altLang="ko-KR" dirty="0" smtClean="0"/>
              <a:t>1</a:t>
            </a:r>
            <a:r>
              <a:rPr lang="ko-KR" altLang="en-US" dirty="0" smtClean="0"/>
              <a:t>옥텟은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(1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같다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b="1" dirty="0" smtClean="0"/>
              <a:t>헤더 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 err="1"/>
              <a:t>패킷의</a:t>
            </a:r>
            <a:r>
              <a:rPr lang="ko-KR" altLang="en-US" dirty="0"/>
              <a:t> </a:t>
            </a:r>
            <a:r>
              <a:rPr lang="ko-KR" altLang="en-US" dirty="0" err="1"/>
              <a:t>송신지와</a:t>
            </a:r>
            <a:r>
              <a:rPr lang="ko-KR" altLang="en-US" dirty="0"/>
              <a:t> 수신지</a:t>
            </a:r>
            <a:r>
              <a:rPr lang="en-US" altLang="ko-KR" dirty="0"/>
              <a:t>, </a:t>
            </a:r>
            <a:r>
              <a:rPr lang="ko-KR" altLang="en-US" dirty="0" err="1"/>
              <a:t>패킷</a:t>
            </a:r>
            <a:r>
              <a:rPr lang="ko-KR" altLang="en-US" dirty="0"/>
              <a:t> 번호 등이 있다</a:t>
            </a:r>
            <a:r>
              <a:rPr lang="en-US" altLang="ko-KR" dirty="0"/>
              <a:t>. </a:t>
            </a:r>
            <a:r>
              <a:rPr lang="ko-KR" altLang="en-US" dirty="0"/>
              <a:t>플래그 정보</a:t>
            </a:r>
            <a:r>
              <a:rPr lang="en-US" altLang="ko-KR" dirty="0"/>
              <a:t>, </a:t>
            </a:r>
            <a:r>
              <a:rPr lang="ko-KR" altLang="en-US" dirty="0" err="1"/>
              <a:t>패킷</a:t>
            </a:r>
            <a:r>
              <a:rPr lang="ko-KR" altLang="en-US" dirty="0"/>
              <a:t> 길이 등의 </a:t>
            </a:r>
            <a:r>
              <a:rPr lang="ko-KR" altLang="en-US" dirty="0" smtClean="0"/>
              <a:t>정보도 </a:t>
            </a:r>
            <a:r>
              <a:rPr lang="ko-KR" altLang="en-US" dirty="0"/>
              <a:t>함께 들어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b="1" dirty="0" smtClean="0"/>
              <a:t>데이터 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미리 정의된 최대의 데이터 크기를 가지며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데이터가 최대 길이보다 크면 </a:t>
            </a:r>
            <a:r>
              <a:rPr lang="ko-KR" altLang="en-US" dirty="0" err="1" smtClean="0"/>
              <a:t>작은조각들로</a:t>
            </a:r>
            <a:r>
              <a:rPr lang="ko-KR" altLang="en-US" dirty="0" smtClean="0"/>
              <a:t> 쪼개져 여러 개의 </a:t>
            </a:r>
            <a:r>
              <a:rPr lang="ko-KR" altLang="en-US" dirty="0" err="1" smtClean="0"/>
              <a:t>패킷으로</a:t>
            </a:r>
            <a:r>
              <a:rPr lang="ko-KR" altLang="en-US" dirty="0" smtClean="0"/>
              <a:t> 나뉘어 전송된다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b="1" dirty="0"/>
              <a:t>순환 잉여도 검사 </a:t>
            </a:r>
            <a:r>
              <a:rPr lang="en-US" altLang="ko-KR" b="1" dirty="0"/>
              <a:t>: </a:t>
            </a:r>
            <a:r>
              <a:rPr lang="ko-KR" altLang="en-US" dirty="0"/>
              <a:t>수신된 정보 내에 오류가 포함되어 있는지 검사하려고 송신 측에서 </a:t>
            </a:r>
            <a:r>
              <a:rPr lang="ko-KR" altLang="en-US" dirty="0" smtClean="0"/>
              <a:t>보내는 </a:t>
            </a:r>
            <a:r>
              <a:rPr lang="ko-KR" altLang="en-US" dirty="0"/>
              <a:t>원래의 데이터에 별도로 데이터를 추가하여 보내는데</a:t>
            </a:r>
            <a:r>
              <a:rPr lang="en-US" altLang="ko-KR" dirty="0"/>
              <a:t>, </a:t>
            </a:r>
            <a:r>
              <a:rPr lang="ko-KR" altLang="en-US" dirty="0"/>
              <a:t>이를 순환 잉여도 </a:t>
            </a:r>
            <a:r>
              <a:rPr lang="ko-KR" altLang="en-US" dirty="0" smtClean="0"/>
              <a:t>검사라고 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7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광역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패킷 </a:t>
            </a:r>
            <a:r>
              <a:rPr lang="ko-KR" altLang="en-US" dirty="0" smtClean="0"/>
              <a:t>교환의 장점</a:t>
            </a:r>
            <a:endParaRPr lang="ko-KR" altLang="en-US" dirty="0"/>
          </a:p>
          <a:p>
            <a:pPr lvl="2"/>
            <a:r>
              <a:rPr lang="ko-KR" altLang="en-US" dirty="0" smtClean="0"/>
              <a:t>네트워크가 </a:t>
            </a:r>
            <a:r>
              <a:rPr lang="ko-KR" altLang="en-US" dirty="0"/>
              <a:t>일종의 버퍼 기능을 수행하므로 처리 속도가 다른 통신 기기 간에도 </a:t>
            </a:r>
            <a:r>
              <a:rPr lang="ko-KR" altLang="en-US" dirty="0" smtClean="0"/>
              <a:t>데이터를 </a:t>
            </a:r>
            <a:r>
              <a:rPr lang="ko-KR" altLang="en-US" dirty="0"/>
              <a:t>전송할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노드와 </a:t>
            </a:r>
            <a:r>
              <a:rPr lang="ko-KR" altLang="en-US" dirty="0"/>
              <a:t>노드 간의 회선을 다수의 패킷이 공유하므로 전송이 없는 상태에서도 회선을 </a:t>
            </a:r>
            <a:r>
              <a:rPr lang="ko-KR" altLang="en-US" dirty="0" smtClean="0"/>
              <a:t>점유하는 </a:t>
            </a:r>
            <a:r>
              <a:rPr lang="ko-KR" altLang="en-US" dirty="0"/>
              <a:t>회선 교환보다 전송 효율이 높다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패킷별로 </a:t>
            </a:r>
            <a:r>
              <a:rPr lang="ko-KR" altLang="en-US" dirty="0"/>
              <a:t>우선순위를 적용하여 우선순위가 높은 패킷을 먼저 전송할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데이터를 </a:t>
            </a:r>
            <a:r>
              <a:rPr lang="ko-KR" altLang="en-US" dirty="0"/>
              <a:t>전송할 때 과부하가 일어나면 전송 지연이 발생하지만 패킷 송신은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92" y="3717032"/>
            <a:ext cx="607695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5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광역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회선 교환은 많은 양의 데이터를 연속적으로 전송할 때 적합하며</a:t>
            </a:r>
            <a:r>
              <a:rPr lang="en-US" altLang="ko-KR" dirty="0"/>
              <a:t>, </a:t>
            </a:r>
            <a:r>
              <a:rPr lang="ko-KR" altLang="en-US" dirty="0"/>
              <a:t>패킷 교환은 네트워크 </a:t>
            </a:r>
            <a:r>
              <a:rPr lang="ko-KR" altLang="en-US" dirty="0" smtClean="0"/>
              <a:t>통신과 </a:t>
            </a:r>
            <a:r>
              <a:rPr lang="ko-KR" altLang="en-US" dirty="0"/>
              <a:t>같은 간헐적인 정보를 보내는 데 적합하다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b="0" dirty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/>
          </a:p>
          <a:p>
            <a:pPr lvl="1">
              <a:buFont typeface="Wingdings" pitchFamily="2" charset="2"/>
              <a:buChar char="Ø"/>
            </a:pPr>
            <a:r>
              <a:rPr lang="ko-KR" altLang="en-US" b="0" dirty="0" smtClean="0"/>
              <a:t>데이터그램 패킷 교환</a:t>
            </a:r>
            <a:endParaRPr lang="en-US" altLang="ko-KR" b="0" dirty="0" smtClean="0"/>
          </a:p>
          <a:p>
            <a:pPr lvl="3">
              <a:buFont typeface="Wingdings" pitchFamily="2" charset="2"/>
              <a:buChar char="v"/>
            </a:pPr>
            <a:r>
              <a:rPr lang="ko-KR" altLang="en-US" dirty="0" smtClean="0"/>
              <a:t>데이터를 전송하기 전에 논리적인 연결을 설정하지 않고 패킷마다 송신 측과 수신 측의 주소를 추가하여 독립적으로 전송하는 방식이다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독립적으로 전송되는 각 패킷을 데이터그램이라고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패킷을 수신한 교환 노드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라우터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네트워크 상황에 따라 최적의 경로를 선택하여 패킷을 전송한다</a:t>
            </a:r>
            <a:r>
              <a:rPr lang="en-US" altLang="ko-KR" dirty="0" smtClean="0"/>
              <a:t>. </a:t>
            </a:r>
          </a:p>
          <a:p>
            <a:pPr lvl="3">
              <a:buFont typeface="Wingdings" pitchFamily="2" charset="2"/>
              <a:buChar char="v"/>
            </a:pPr>
            <a:r>
              <a:rPr lang="ko-KR" altLang="en-US" dirty="0" smtClean="0"/>
              <a:t>하나의 메시지에서 분할된 여러 패킷은 서로 다른 경로로 전송할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송신 측에서 전송하는 순서와 수신 측에 도착하는 순서가 다를 수도 있다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랜덤으로 전송</a:t>
            </a:r>
            <a:r>
              <a:rPr lang="en-US" altLang="ko-KR" dirty="0" smtClean="0"/>
              <a:t>). </a:t>
            </a:r>
            <a:r>
              <a:rPr lang="ko-KR" altLang="en-US" dirty="0" smtClean="0"/>
              <a:t>패킷이 모두 전송되면 수신 측은 원래의 메시지로 패킷을 재결합한다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송수신 측 간의 이러한 통신 방식을 ‘비연결 지향형’이라고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44958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107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광역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lvl="1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Tx/>
              <a:buFont typeface="Wingdings" pitchFamily="2" charset="2"/>
              <a:buChar char="Ø"/>
            </a:pPr>
            <a:r>
              <a:rPr lang="ko-KR" altLang="en-US" b="0" dirty="0" smtClean="0"/>
              <a:t>가상 회선 </a:t>
            </a:r>
            <a:r>
              <a:rPr lang="ko-KR" altLang="en-US" b="0" dirty="0"/>
              <a:t>패킷 </a:t>
            </a:r>
            <a:r>
              <a:rPr lang="ko-KR" altLang="en-US" b="0" dirty="0" smtClean="0"/>
              <a:t>교환</a:t>
            </a:r>
            <a:endParaRPr lang="en-US" altLang="ko-KR" b="0" dirty="0" smtClean="0"/>
          </a:p>
          <a:p>
            <a:pPr marL="647700" lvl="3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ko-KR" altLang="en-US" b="0" dirty="0"/>
              <a:t>데이터를 전송하기 전에 송신 측과 수신 측 사이에 논리적인 연결을 설정하여 모든 </a:t>
            </a:r>
            <a:r>
              <a:rPr lang="ko-KR" altLang="en-US" b="0" dirty="0" smtClean="0"/>
              <a:t>패킷을 전송하는 </a:t>
            </a:r>
            <a:r>
              <a:rPr lang="ko-KR" altLang="en-US" b="0" dirty="0"/>
              <a:t>방식으로</a:t>
            </a:r>
            <a:r>
              <a:rPr lang="en-US" altLang="ko-KR" b="0" dirty="0"/>
              <a:t>, </a:t>
            </a:r>
            <a:r>
              <a:rPr lang="ko-KR" altLang="en-US" b="0" dirty="0"/>
              <a:t>이때 설정된 연결을 가상 회선이라고 한다</a:t>
            </a:r>
            <a:r>
              <a:rPr lang="en-US" altLang="ko-KR" b="0" dirty="0"/>
              <a:t>. </a:t>
            </a:r>
            <a:r>
              <a:rPr lang="ko-KR" altLang="en-US" b="0" dirty="0"/>
              <a:t>각 패킷에는 가상 회선 </a:t>
            </a:r>
            <a:r>
              <a:rPr lang="ko-KR" altLang="en-US" b="0" dirty="0" smtClean="0"/>
              <a:t>식별번호</a:t>
            </a:r>
            <a:r>
              <a:rPr lang="en-US" altLang="ko-KR" b="0" dirty="0"/>
              <a:t>Virtual Circuit Identifier, VCI</a:t>
            </a:r>
            <a:r>
              <a:rPr lang="ko-KR" altLang="en-US" b="0" dirty="0"/>
              <a:t>가 포함되고</a:t>
            </a:r>
            <a:r>
              <a:rPr lang="en-US" altLang="ko-KR" b="0" dirty="0"/>
              <a:t>, </a:t>
            </a:r>
            <a:r>
              <a:rPr lang="ko-KR" altLang="en-US" b="0" dirty="0"/>
              <a:t>모든 패킷을 전송하면 가상 회선이 해제된다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데이터그램 </a:t>
            </a:r>
            <a:r>
              <a:rPr lang="ko-KR" altLang="en-US" b="0" dirty="0"/>
              <a:t>패킷 교환과 달리 가상 회선 패킷 교환에서는 각 패킷이 전송된 순서대로 </a:t>
            </a:r>
            <a:r>
              <a:rPr lang="ko-KR" altLang="en-US" b="0" dirty="0" smtClean="0"/>
              <a:t>수신측에 </a:t>
            </a:r>
            <a:r>
              <a:rPr lang="ko-KR" altLang="en-US" b="0" dirty="0"/>
              <a:t>도착한다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marL="647700" lvl="3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ko-KR" altLang="en-US" b="0" dirty="0" smtClean="0"/>
              <a:t>이 </a:t>
            </a:r>
            <a:r>
              <a:rPr lang="ko-KR" altLang="en-US" b="0" dirty="0"/>
              <a:t>방식은 패킷을 전송하기 전에 경로를 설정하는 가상 회선을 연결한 </a:t>
            </a:r>
            <a:r>
              <a:rPr lang="ko-KR" altLang="en-US" b="0" dirty="0" smtClean="0"/>
              <a:t>후 데이터를 </a:t>
            </a:r>
            <a:r>
              <a:rPr lang="ko-KR" altLang="en-US" b="0" dirty="0"/>
              <a:t>전송하기 때문에 ‘연결 지향형’이라고 하며</a:t>
            </a:r>
            <a:r>
              <a:rPr lang="en-US" altLang="ko-KR" b="0" dirty="0"/>
              <a:t>, </a:t>
            </a:r>
            <a:r>
              <a:rPr lang="ko-KR" altLang="en-US" b="0" dirty="0"/>
              <a:t>데이터 전송 시 데이터 전용 </a:t>
            </a:r>
            <a:r>
              <a:rPr lang="ko-KR" altLang="en-US" b="0" dirty="0" smtClean="0"/>
              <a:t>경로가 설정된다</a:t>
            </a:r>
            <a:r>
              <a:rPr lang="en-US" altLang="ko-KR" b="0" dirty="0"/>
              <a:t>. </a:t>
            </a:r>
            <a:r>
              <a:rPr lang="ko-KR" altLang="en-US" b="0" dirty="0"/>
              <a:t>송수신 측 어느 한쪽이 경로를 해제하는 회선 교환 방식과 달리 데이터를 </a:t>
            </a:r>
            <a:r>
              <a:rPr lang="ko-KR" altLang="en-US" b="0" dirty="0" smtClean="0"/>
              <a:t>전송할 </a:t>
            </a:r>
            <a:r>
              <a:rPr lang="ko-KR" altLang="en-US" b="0" dirty="0"/>
              <a:t>때만 경로를 설정하고 전송이 끝나면 해제한다</a:t>
            </a:r>
            <a:r>
              <a:rPr lang="en-US" altLang="ko-KR" b="0" dirty="0" smtClean="0"/>
              <a:t>. </a:t>
            </a:r>
          </a:p>
          <a:p>
            <a:pPr marL="647700" lvl="3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ko-KR" altLang="en-US" b="0" dirty="0" smtClean="0"/>
              <a:t>네트워크의 어느 </a:t>
            </a:r>
            <a:r>
              <a:rPr lang="ko-KR" altLang="en-US" b="0" dirty="0"/>
              <a:t>한 노드가 다운되면 데이터그램 패킷 교환은 다른 최적의 경로로 패킷을 보내지만 </a:t>
            </a:r>
            <a:r>
              <a:rPr lang="ko-KR" altLang="en-US" b="0" dirty="0" smtClean="0"/>
              <a:t>가상 </a:t>
            </a:r>
            <a:r>
              <a:rPr lang="ko-KR" altLang="en-US" b="0" dirty="0"/>
              <a:t>회선 패킷 교환은 그 노드를 지나는 모든 가상 회선을 잃기 때문에 신뢰성 면에서는 </a:t>
            </a:r>
            <a:r>
              <a:rPr lang="ko-KR" altLang="en-US" b="0" dirty="0" smtClean="0"/>
              <a:t>데이터그램 </a:t>
            </a:r>
            <a:r>
              <a:rPr lang="ko-KR" altLang="en-US" b="0" dirty="0"/>
              <a:t>패킷 교환이 더 우수하다</a:t>
            </a:r>
            <a:r>
              <a:rPr lang="en-US" altLang="ko-KR" b="0" dirty="0"/>
              <a:t>.</a:t>
            </a:r>
          </a:p>
          <a:p>
            <a:pPr marL="342900" indent="-342900">
              <a:buFont typeface="Wingdings" pitchFamily="2" charset="2"/>
              <a:buChar char="v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27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광역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4.    ATM </a:t>
            </a:r>
            <a:r>
              <a:rPr lang="ko-KR" altLang="en-US" dirty="0" smtClean="0"/>
              <a:t>교환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데이터를 </a:t>
            </a:r>
            <a:r>
              <a:rPr lang="ko-KR" altLang="en-US" b="0" dirty="0"/>
              <a:t>고정 길이의 셀로 나누어 전송하는 </a:t>
            </a:r>
            <a:r>
              <a:rPr lang="ko-KR" altLang="en-US" b="0" dirty="0" smtClean="0"/>
              <a:t>방식을 </a:t>
            </a:r>
            <a:r>
              <a:rPr lang="ko-KR" altLang="en-US" b="0" dirty="0"/>
              <a:t>말한다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전송 </a:t>
            </a:r>
            <a:r>
              <a:rPr lang="ko-KR" altLang="en-US" b="0" dirty="0"/>
              <a:t>데이터를 </a:t>
            </a:r>
            <a:r>
              <a:rPr lang="en-US" altLang="ko-KR" b="0" dirty="0"/>
              <a:t>48</a:t>
            </a:r>
            <a:r>
              <a:rPr lang="ko-KR" altLang="en-US" b="0" dirty="0"/>
              <a:t>바이트의 고정 길이로 분할하고</a:t>
            </a:r>
            <a:r>
              <a:rPr lang="en-US" altLang="ko-KR" b="0" dirty="0"/>
              <a:t>, 5</a:t>
            </a:r>
            <a:r>
              <a:rPr lang="ko-KR" altLang="en-US" b="0" dirty="0"/>
              <a:t>바이트의 제어 정보를 </a:t>
            </a:r>
            <a:r>
              <a:rPr lang="ko-KR" altLang="en-US" b="0" dirty="0" smtClean="0"/>
              <a:t>추가하여 </a:t>
            </a:r>
            <a:r>
              <a:rPr lang="en-US" altLang="ko-KR" b="0" dirty="0"/>
              <a:t>53</a:t>
            </a:r>
            <a:r>
              <a:rPr lang="ko-KR" altLang="en-US" b="0" dirty="0"/>
              <a:t>바이트의 셀을 생성한 후 전송하는 방법을 사용한다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b="0" dirty="0"/>
              <a:t>셀의 크기는 </a:t>
            </a:r>
            <a:r>
              <a:rPr lang="ko-KR" altLang="en-US" b="0" dirty="0" err="1"/>
              <a:t>패킷에</a:t>
            </a:r>
            <a:r>
              <a:rPr lang="ko-KR" altLang="en-US" b="0" dirty="0"/>
              <a:t> </a:t>
            </a:r>
            <a:r>
              <a:rPr lang="ko-KR" altLang="en-US" b="0" dirty="0" smtClean="0"/>
              <a:t>비해 매우 </a:t>
            </a:r>
            <a:r>
              <a:rPr lang="ko-KR" altLang="en-US" b="0" dirty="0"/>
              <a:t>작은 편이다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셀은 </a:t>
            </a:r>
            <a:r>
              <a:rPr lang="ko-KR" altLang="en-US" b="0" dirty="0" err="1"/>
              <a:t>패킷과</a:t>
            </a:r>
            <a:r>
              <a:rPr lang="ko-KR" altLang="en-US" b="0" dirty="0"/>
              <a:t> 비슷하지만 </a:t>
            </a:r>
            <a:r>
              <a:rPr lang="ko-KR" altLang="en-US" b="0" dirty="0" err="1"/>
              <a:t>패킷은</a:t>
            </a:r>
            <a:r>
              <a:rPr lang="ko-KR" altLang="en-US" b="0" dirty="0"/>
              <a:t> 가변 길이고</a:t>
            </a:r>
            <a:r>
              <a:rPr lang="en-US" altLang="ko-KR" b="0" dirty="0"/>
              <a:t>, </a:t>
            </a:r>
            <a:r>
              <a:rPr lang="ko-KR" altLang="en-US" b="0" dirty="0"/>
              <a:t>셀은 고정 길이인 </a:t>
            </a:r>
            <a:r>
              <a:rPr lang="ko-KR" altLang="en-US" b="0" dirty="0" smtClean="0"/>
              <a:t>것이 다르다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고정 </a:t>
            </a:r>
            <a:r>
              <a:rPr lang="ko-KR" altLang="en-US" b="0" dirty="0"/>
              <a:t>길이의 셀을 이용하여 저속 전송에서는 빈 셀을 전송하거나 다른 </a:t>
            </a:r>
            <a:r>
              <a:rPr lang="ko-KR" altLang="en-US" b="0" dirty="0" smtClean="0"/>
              <a:t>사용자에게 </a:t>
            </a:r>
            <a:r>
              <a:rPr lang="ko-KR" altLang="en-US" b="0" dirty="0"/>
              <a:t>채널을 양보하는 방법을 사용하고</a:t>
            </a:r>
            <a:r>
              <a:rPr lang="en-US" altLang="ko-KR" b="0" dirty="0"/>
              <a:t>, </a:t>
            </a:r>
            <a:r>
              <a:rPr lang="ko-KR" altLang="en-US" b="0" dirty="0"/>
              <a:t>고속 전송에서는 연속으로 전송한다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ATM </a:t>
            </a:r>
            <a:r>
              <a:rPr lang="ko-KR" altLang="en-US" b="0" dirty="0"/>
              <a:t>교환 방식은 회선 교환과 </a:t>
            </a:r>
            <a:r>
              <a:rPr lang="ko-KR" altLang="en-US" b="0" dirty="0" err="1"/>
              <a:t>패킷</a:t>
            </a:r>
            <a:r>
              <a:rPr lang="ko-KR" altLang="en-US" b="0" dirty="0"/>
              <a:t> 교환의 장점을 도입한 방식으로</a:t>
            </a:r>
            <a:r>
              <a:rPr lang="en-US" altLang="ko-KR" b="0" dirty="0"/>
              <a:t>, </a:t>
            </a:r>
            <a:r>
              <a:rPr lang="ko-KR" altLang="en-US" b="0" dirty="0"/>
              <a:t>광케이블을 </a:t>
            </a:r>
            <a:r>
              <a:rPr lang="ko-KR" altLang="en-US" b="0" dirty="0" smtClean="0"/>
              <a:t>이용한 전송 </a:t>
            </a:r>
            <a:r>
              <a:rPr lang="ko-KR" altLang="en-US" b="0" dirty="0"/>
              <a:t>기술의 발달로 정보를 고속으로 보낼 수 있고 오류도 거의 없다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따라서 </a:t>
            </a:r>
            <a:r>
              <a:rPr lang="ko-KR" altLang="en-US" b="0" dirty="0" err="1"/>
              <a:t>패킷</a:t>
            </a:r>
            <a:r>
              <a:rPr lang="ko-KR" altLang="en-US" b="0" dirty="0"/>
              <a:t> </a:t>
            </a:r>
            <a:r>
              <a:rPr lang="ko-KR" altLang="en-US" b="0" dirty="0" smtClean="0"/>
              <a:t>재전송과 </a:t>
            </a:r>
            <a:r>
              <a:rPr lang="ko-KR" altLang="en-US" b="0" dirty="0"/>
              <a:t>같은 복잡한 제어를 할 필요가 없고</a:t>
            </a:r>
            <a:r>
              <a:rPr lang="en-US" altLang="ko-KR" b="0" dirty="0"/>
              <a:t>, </a:t>
            </a:r>
            <a:r>
              <a:rPr lang="ko-KR" altLang="en-US" b="0" dirty="0"/>
              <a:t>교환기나 단말기의 소프트웨어적 부담을 </a:t>
            </a:r>
            <a:r>
              <a:rPr lang="ko-KR" altLang="en-US" b="0" dirty="0" err="1" smtClean="0"/>
              <a:t>줄이는것도</a:t>
            </a:r>
            <a:r>
              <a:rPr lang="ko-KR" altLang="en-US" b="0" dirty="0" smtClean="0"/>
              <a:t> </a:t>
            </a:r>
            <a:r>
              <a:rPr lang="ko-KR" altLang="en-US" b="0" dirty="0"/>
              <a:t>가능해졌다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42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광역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5.    </a:t>
            </a:r>
            <a:r>
              <a:rPr lang="ko-KR" altLang="en-US" dirty="0" smtClean="0"/>
              <a:t>교환 </a:t>
            </a:r>
            <a:r>
              <a:rPr lang="ko-KR" altLang="en-US" dirty="0"/>
              <a:t>방식의 </a:t>
            </a:r>
            <a:r>
              <a:rPr lang="ko-KR" altLang="en-US" dirty="0" smtClean="0"/>
              <a:t>특</a:t>
            </a:r>
            <a:r>
              <a:rPr lang="ko-KR" altLang="en-US" dirty="0"/>
              <a:t>징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데이터 </a:t>
            </a:r>
            <a:r>
              <a:rPr lang="ko-KR" altLang="en-US" b="0" dirty="0"/>
              <a:t>통신에서는 전송 링크를 효율적으로 활용할 수 있는 메시지 교환이나 </a:t>
            </a:r>
            <a:r>
              <a:rPr lang="ko-KR" altLang="en-US" b="0" dirty="0" err="1"/>
              <a:t>패킷</a:t>
            </a:r>
            <a:r>
              <a:rPr lang="ko-KR" altLang="en-US" b="0" dirty="0"/>
              <a:t> </a:t>
            </a:r>
            <a:r>
              <a:rPr lang="ko-KR" altLang="en-US" b="0" dirty="0" smtClean="0"/>
              <a:t>교환 같은 </a:t>
            </a:r>
            <a:r>
              <a:rPr lang="ko-KR" altLang="en-US" b="0" dirty="0"/>
              <a:t>저장</a:t>
            </a:r>
            <a:r>
              <a:rPr lang="en-US" altLang="ko-KR" b="0" dirty="0"/>
              <a:t>/</a:t>
            </a:r>
            <a:r>
              <a:rPr lang="ko-KR" altLang="en-US" b="0" dirty="0"/>
              <a:t>전송 방식이 적합하다</a:t>
            </a:r>
            <a:r>
              <a:rPr lang="en-US" altLang="ko-KR" b="0" dirty="0"/>
              <a:t>.</a:t>
            </a:r>
          </a:p>
          <a:p>
            <a:pPr lvl="2"/>
            <a:r>
              <a:rPr lang="ko-KR" altLang="en-US" b="0" dirty="0" smtClean="0"/>
              <a:t>음성이나 </a:t>
            </a:r>
            <a:r>
              <a:rPr lang="ko-KR" altLang="en-US" b="0" dirty="0"/>
              <a:t>동영상 등 실시간 통신에서는 회선 교환 방식이 가장 적합하다</a:t>
            </a:r>
            <a:r>
              <a:rPr lang="en-US" altLang="ko-KR" b="0" dirty="0"/>
              <a:t>.</a:t>
            </a:r>
          </a:p>
          <a:p>
            <a:pPr lvl="2"/>
            <a:r>
              <a:rPr lang="ko-KR" altLang="en-US" b="0" dirty="0" smtClean="0"/>
              <a:t>대화형의 </a:t>
            </a:r>
            <a:r>
              <a:rPr lang="ko-KR" altLang="en-US" b="0" dirty="0"/>
              <a:t>데이터 통신에서는 메시지 교환보다는 응답시간이 빠른 </a:t>
            </a:r>
            <a:r>
              <a:rPr lang="ko-KR" altLang="en-US" b="0" dirty="0" err="1"/>
              <a:t>패킷</a:t>
            </a:r>
            <a:r>
              <a:rPr lang="ko-KR" altLang="en-US" b="0" dirty="0"/>
              <a:t> 교환 방식이 </a:t>
            </a:r>
            <a:r>
              <a:rPr lang="ko-KR" altLang="en-US" b="0" dirty="0" smtClean="0"/>
              <a:t>적합하다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638" y="3722376"/>
            <a:ext cx="67437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1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브로드캐스트</a:t>
            </a:r>
            <a:endParaRPr lang="en-US" altLang="ko-KR" dirty="0" smtClean="0"/>
          </a:p>
          <a:p>
            <a:pPr lvl="2"/>
            <a:r>
              <a:rPr lang="ko-KR" altLang="en-US" dirty="0" err="1"/>
              <a:t>브로드캐스트</a:t>
            </a:r>
            <a:r>
              <a:rPr lang="en-US" altLang="ko-KR" dirty="0"/>
              <a:t>(Broadcast)</a:t>
            </a:r>
            <a:r>
              <a:rPr lang="ko-KR" altLang="en-US" dirty="0"/>
              <a:t>는 로컬 </a:t>
            </a:r>
            <a:r>
              <a:rPr lang="en-US" altLang="ko-KR" dirty="0"/>
              <a:t>LAN(</a:t>
            </a:r>
            <a:r>
              <a:rPr lang="ko-KR" altLang="en-US" dirty="0" err="1"/>
              <a:t>라우터로</a:t>
            </a:r>
            <a:r>
              <a:rPr lang="ko-KR" altLang="en-US" dirty="0"/>
              <a:t> 구분된 공간</a:t>
            </a:r>
            <a:r>
              <a:rPr lang="en-US" altLang="ko-KR" dirty="0"/>
              <a:t>)</a:t>
            </a:r>
            <a:r>
              <a:rPr lang="ko-KR" altLang="en-US" dirty="0"/>
              <a:t>에 있는 모든 네트워크 </a:t>
            </a:r>
            <a:r>
              <a:rPr lang="ko-KR" altLang="en-US" dirty="0" smtClean="0"/>
              <a:t>단말기에 </a:t>
            </a:r>
            <a:r>
              <a:rPr lang="ko-KR" altLang="en-US" dirty="0"/>
              <a:t>데이터를 보내는 방식으로</a:t>
            </a:r>
            <a:r>
              <a:rPr lang="en-US" altLang="ko-KR" dirty="0"/>
              <a:t>, </a:t>
            </a:r>
            <a:r>
              <a:rPr lang="ko-KR" altLang="en-US" dirty="0"/>
              <a:t>서버와 클라이언트 간에 일대모두</a:t>
            </a:r>
            <a:r>
              <a:rPr lang="en-US" altLang="ko-KR" dirty="0"/>
              <a:t>(1:</a:t>
            </a:r>
            <a:r>
              <a:rPr lang="ko-KR" altLang="en-US" dirty="0"/>
              <a:t>모두</a:t>
            </a:r>
            <a:r>
              <a:rPr lang="en-US" altLang="ko-KR" dirty="0"/>
              <a:t>)</a:t>
            </a:r>
            <a:r>
              <a:rPr lang="ko-KR" altLang="en-US" dirty="0"/>
              <a:t>로 통신하는 </a:t>
            </a:r>
            <a:r>
              <a:rPr lang="ko-KR" altLang="en-US" dirty="0" smtClean="0"/>
              <a:t>데이터 </a:t>
            </a:r>
            <a:r>
              <a:rPr lang="ko-KR" altLang="en-US" dirty="0"/>
              <a:t>전송 서비스다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브로드캐스트의 </a:t>
            </a:r>
            <a:r>
              <a:rPr lang="ko-KR" altLang="en-US" dirty="0"/>
              <a:t>주소는 </a:t>
            </a:r>
            <a:r>
              <a:rPr lang="en-US" altLang="ko-KR" dirty="0"/>
              <a:t>FF-FF-FF-FF-FF-FF</a:t>
            </a:r>
            <a:r>
              <a:rPr lang="ko-KR" altLang="en-US" dirty="0"/>
              <a:t>로 미리 정해져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57340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62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무선 네트워크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5536" y="2204864"/>
            <a:ext cx="8208912" cy="4392488"/>
          </a:xfrm>
        </p:spPr>
        <p:txBody>
          <a:bodyPr/>
          <a:lstStyle/>
          <a:p>
            <a:pPr lvl="2"/>
            <a:r>
              <a:rPr lang="ko-KR" altLang="en-US" dirty="0"/>
              <a:t>무선 </a:t>
            </a:r>
            <a:r>
              <a:rPr lang="en-US" altLang="ko-KR" dirty="0"/>
              <a:t>LAN</a:t>
            </a:r>
            <a:r>
              <a:rPr lang="ko-KR" altLang="en-US" dirty="0"/>
              <a:t>은 전 세계적으로 인정된 주파수 대역을 사용하기 때문에 국내에서 사용하던 </a:t>
            </a:r>
            <a:r>
              <a:rPr lang="ko-KR" altLang="en-US" dirty="0" smtClean="0"/>
              <a:t>무선 </a:t>
            </a:r>
            <a:r>
              <a:rPr lang="en-US" altLang="ko-KR" dirty="0" smtClean="0"/>
              <a:t>LAN </a:t>
            </a:r>
            <a:r>
              <a:rPr lang="ko-KR" altLang="en-US" dirty="0"/>
              <a:t>카드를 외국에서도 사용할 수 있다</a:t>
            </a:r>
            <a:r>
              <a:rPr lang="en-US" altLang="ko-KR" dirty="0"/>
              <a:t>. </a:t>
            </a:r>
            <a:r>
              <a:rPr lang="ko-KR" altLang="en-US" dirty="0"/>
              <a:t>또한 상호 간섭이 있는 곳에서도 수신 강도가 </a:t>
            </a:r>
            <a:r>
              <a:rPr lang="ko-KR" altLang="en-US" dirty="0" smtClean="0"/>
              <a:t>강한 속성이 </a:t>
            </a:r>
            <a:r>
              <a:rPr lang="ko-KR" altLang="en-US" dirty="0"/>
              <a:t>있는 대역 확산 기술을 이용한다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무선 </a:t>
            </a:r>
            <a:r>
              <a:rPr lang="en-US" altLang="ko-KR" dirty="0"/>
              <a:t>LAN</a:t>
            </a:r>
            <a:r>
              <a:rPr lang="ko-KR" altLang="en-US" dirty="0"/>
              <a:t>은 유선 </a:t>
            </a:r>
            <a:r>
              <a:rPr lang="en-US" altLang="ko-KR" dirty="0"/>
              <a:t>LAN</a:t>
            </a:r>
            <a:r>
              <a:rPr lang="ko-KR" altLang="en-US" dirty="0"/>
              <a:t>에 비해 데이터 전송 속도가 느리지만 단말기를 자유롭게 옮길 수 </a:t>
            </a:r>
            <a:r>
              <a:rPr lang="ko-KR" altLang="en-US" dirty="0" smtClean="0"/>
              <a:t>있고 </a:t>
            </a:r>
            <a:r>
              <a:rPr lang="ko-KR" altLang="en-US" dirty="0"/>
              <a:t>복잡하게 얽힌 선이 없어 작업 환경이 쾌적하다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AP</a:t>
            </a:r>
            <a:r>
              <a:rPr lang="ko-KR" altLang="en-US" dirty="0"/>
              <a:t>를 이용하면 사용자 간의 </a:t>
            </a:r>
            <a:r>
              <a:rPr lang="ko-KR" altLang="en-US" dirty="0" smtClean="0"/>
              <a:t>인터넷 연결도 </a:t>
            </a:r>
            <a:r>
              <a:rPr lang="ko-KR" altLang="en-US" dirty="0"/>
              <a:t>가능하다</a:t>
            </a:r>
            <a:r>
              <a:rPr lang="en-US" altLang="ko-KR" dirty="0"/>
              <a:t>. </a:t>
            </a:r>
            <a:r>
              <a:rPr lang="ko-KR" altLang="en-US" dirty="0"/>
              <a:t>무선 인터넷 공유기는 </a:t>
            </a:r>
            <a:r>
              <a:rPr lang="en-US" altLang="ko-KR" dirty="0"/>
              <a:t>AP</a:t>
            </a:r>
            <a:r>
              <a:rPr lang="ko-KR" altLang="en-US" dirty="0"/>
              <a:t>에 인터넷 공유 기능을 접목한 것으로</a:t>
            </a:r>
            <a:r>
              <a:rPr lang="en-US" altLang="ko-KR" dirty="0"/>
              <a:t>, </a:t>
            </a:r>
            <a:r>
              <a:rPr lang="ko-KR" altLang="en-US" dirty="0"/>
              <a:t>인터넷 </a:t>
            </a:r>
            <a:r>
              <a:rPr lang="ko-KR" altLang="en-US" dirty="0" smtClean="0"/>
              <a:t>회선을 </a:t>
            </a:r>
            <a:r>
              <a:rPr lang="ko-KR" altLang="en-US" dirty="0"/>
              <a:t>공유하면 가정에서도 효율적으로 사용할 수 있다</a:t>
            </a:r>
            <a:r>
              <a:rPr lang="en-US" altLang="ko-KR" dirty="0"/>
              <a:t>. </a:t>
            </a:r>
            <a:r>
              <a:rPr lang="ko-KR" altLang="en-US" dirty="0"/>
              <a:t>현재 무선 </a:t>
            </a:r>
            <a:r>
              <a:rPr lang="en-US" altLang="ko-KR" dirty="0"/>
              <a:t>LAN</a:t>
            </a:r>
            <a:r>
              <a:rPr lang="ko-KR" altLang="en-US" dirty="0"/>
              <a:t>은 무선 주파수 </a:t>
            </a:r>
            <a:r>
              <a:rPr lang="en-US" altLang="ko-KR" dirty="0"/>
              <a:t>RF</a:t>
            </a:r>
            <a:r>
              <a:rPr lang="ko-KR" altLang="en-US" dirty="0"/>
              <a:t>를 </a:t>
            </a:r>
            <a:r>
              <a:rPr lang="ko-KR" altLang="en-US" dirty="0" smtClean="0"/>
              <a:t>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무선 기술에서 전기적 신호는 증폭된 후 안테나를 통해 전자기파 형태로 방사된다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ko-KR" altLang="en-US" dirty="0" smtClean="0"/>
              <a:t>전자기파는 </a:t>
            </a:r>
            <a:r>
              <a:rPr lang="ko-KR" altLang="en-US" dirty="0"/>
              <a:t>공기로 이동하여 또 다른 안테나에 수집된 후 다시 전기적 신호로 변환된다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무선 네트워크에는 휴대전화나 차량의 라디오와 동일한 기술을 사용한다</a:t>
            </a:r>
            <a:r>
              <a:rPr lang="en-US" altLang="ko-KR" dirty="0"/>
              <a:t>. </a:t>
            </a:r>
            <a:r>
              <a:rPr lang="ko-KR" altLang="en-US" dirty="0"/>
              <a:t>라디오 </a:t>
            </a:r>
            <a:r>
              <a:rPr lang="ko-KR" altLang="en-US" dirty="0" smtClean="0"/>
              <a:t>주파수의 전 </a:t>
            </a:r>
            <a:r>
              <a:rPr lang="ko-KR" altLang="en-US" dirty="0"/>
              <a:t>범위</a:t>
            </a:r>
            <a:r>
              <a:rPr lang="en-US" altLang="ko-KR" dirty="0"/>
              <a:t>, </a:t>
            </a:r>
            <a:r>
              <a:rPr lang="ko-KR" altLang="en-US" dirty="0"/>
              <a:t>즉 스펙트럼은 세계 정부 기관이 주파수 대역별로 나누었는데</a:t>
            </a:r>
            <a:r>
              <a:rPr lang="en-US" altLang="ko-KR" dirty="0"/>
              <a:t>, </a:t>
            </a:r>
            <a:r>
              <a:rPr lang="ko-KR" altLang="en-US" dirty="0"/>
              <a:t>각 주파수 대역은 특정 목적별로 할당되어 있다</a:t>
            </a:r>
            <a:r>
              <a:rPr lang="en-US" altLang="ko-KR" dirty="0"/>
              <a:t>. 2.4GHz </a:t>
            </a:r>
            <a:r>
              <a:rPr lang="ko-KR" altLang="en-US" dirty="0"/>
              <a:t>주파수 대역은 허가가 필요 없는 아마추어용으로 </a:t>
            </a:r>
            <a:r>
              <a:rPr lang="ko-KR" altLang="en-US" dirty="0" smtClean="0"/>
              <a:t>할당되었으며 </a:t>
            </a:r>
            <a:r>
              <a:rPr lang="ko-KR" altLang="en-US" dirty="0"/>
              <a:t>가정과 사무용 무선 네트워크에 가장 적합하다</a:t>
            </a:r>
            <a:r>
              <a:rPr lang="en-US" altLang="ko-KR" dirty="0"/>
              <a:t>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67341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25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 smtClean="0"/>
              <a:t>무선 네트워크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lvl="2" indent="-285750"/>
            <a:r>
              <a:rPr lang="en-US" altLang="ko-KR" dirty="0"/>
              <a:t>IEEE</a:t>
            </a:r>
            <a:r>
              <a:rPr lang="ko-KR" altLang="en-US" dirty="0"/>
              <a:t>는 </a:t>
            </a:r>
            <a:r>
              <a:rPr lang="en-US" altLang="ko-KR" dirty="0"/>
              <a:t>2.4GHz </a:t>
            </a:r>
            <a:r>
              <a:rPr lang="ko-KR" altLang="en-US" dirty="0"/>
              <a:t>대역을 사용하는 무선 네트워크 표준인 </a:t>
            </a:r>
            <a:r>
              <a:rPr lang="en-US" altLang="ko-KR" dirty="0"/>
              <a:t>802.11</a:t>
            </a:r>
            <a:r>
              <a:rPr lang="ko-KR" altLang="en-US" dirty="0"/>
              <a:t>을 제정했으며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en-US" altLang="ko-KR" dirty="0" smtClean="0"/>
              <a:t>802.11a</a:t>
            </a:r>
            <a:r>
              <a:rPr lang="en-US" altLang="ko-KR" dirty="0"/>
              <a:t>, 802.11b</a:t>
            </a:r>
            <a:r>
              <a:rPr lang="ko-KR" altLang="en-US" dirty="0"/>
              <a:t>가 추가되어 무선 네트워크용으로 사용되고 있다</a:t>
            </a:r>
            <a:r>
              <a:rPr lang="en-US" altLang="ko-KR" dirty="0"/>
              <a:t>. </a:t>
            </a:r>
            <a:r>
              <a:rPr lang="ko-KR" altLang="en-US" dirty="0"/>
              <a:t>가정에 무선 홈 네트워크 </a:t>
            </a:r>
            <a:r>
              <a:rPr lang="ko-KR" altLang="en-US" dirty="0" smtClean="0"/>
              <a:t>시스템이 </a:t>
            </a:r>
            <a:r>
              <a:rPr lang="ko-KR" altLang="en-US" dirty="0"/>
              <a:t>설치되어 있다면 </a:t>
            </a:r>
            <a:r>
              <a:rPr lang="en-US" altLang="ko-KR" dirty="0"/>
              <a:t>802.11 </a:t>
            </a:r>
            <a:r>
              <a:rPr lang="ko-KR" altLang="en-US" dirty="0"/>
              <a:t>무선 표준 중 하나를 사용하고 있는 것이다</a:t>
            </a:r>
            <a:r>
              <a:rPr lang="en-US" altLang="ko-KR" dirty="0"/>
              <a:t>. </a:t>
            </a:r>
            <a:r>
              <a:rPr lang="ko-KR" altLang="en-US" dirty="0"/>
              <a:t>무선 표준은 </a:t>
            </a:r>
            <a:r>
              <a:rPr lang="ko-KR" altLang="en-US" dirty="0" smtClean="0"/>
              <a:t>무선 </a:t>
            </a:r>
            <a:r>
              <a:rPr lang="ko-KR" altLang="en-US" dirty="0"/>
              <a:t>네트워크 컴퓨터와 무선 장치 사이의 데이터 전송을 가능하게 한다</a:t>
            </a:r>
            <a:r>
              <a:rPr lang="en-US" altLang="ko-KR" dirty="0"/>
              <a:t>. </a:t>
            </a:r>
            <a:r>
              <a:rPr lang="ko-KR" altLang="en-US" dirty="0"/>
              <a:t>최근 무선 </a:t>
            </a:r>
            <a:r>
              <a:rPr lang="en-US" altLang="ko-KR" dirty="0"/>
              <a:t>LAN</a:t>
            </a:r>
            <a:r>
              <a:rPr lang="ko-KR" altLang="en-US" dirty="0"/>
              <a:t>을 </a:t>
            </a:r>
            <a:r>
              <a:rPr lang="ko-KR" altLang="en-US" dirty="0" smtClean="0"/>
              <a:t>구성하는 </a:t>
            </a:r>
            <a:r>
              <a:rPr lang="en-US" altLang="ko-KR" dirty="0"/>
              <a:t>AP</a:t>
            </a:r>
            <a:r>
              <a:rPr lang="ko-KR" altLang="en-US" dirty="0"/>
              <a:t>나 무선 </a:t>
            </a:r>
            <a:r>
              <a:rPr lang="en-US" altLang="ko-KR" dirty="0"/>
              <a:t>LAN </a:t>
            </a:r>
            <a:r>
              <a:rPr lang="ko-KR" altLang="en-US" dirty="0"/>
              <a:t>카드 등의 가격이 낮아지면서 무선 </a:t>
            </a:r>
            <a:r>
              <a:rPr lang="en-US" altLang="ko-KR" dirty="0"/>
              <a:t>LAN</a:t>
            </a:r>
            <a:r>
              <a:rPr lang="ko-KR" altLang="en-US" dirty="0"/>
              <a:t>의 보급이 급격히 늘어났다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33573"/>
            <a:ext cx="695325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890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 smtClean="0"/>
              <a:t>무선 네트워크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무선 </a:t>
            </a:r>
            <a:r>
              <a:rPr lang="en-US" altLang="ko-KR" dirty="0"/>
              <a:t>LAN</a:t>
            </a:r>
            <a:r>
              <a:rPr lang="ko-KR" altLang="en-US" dirty="0"/>
              <a:t>의 </a:t>
            </a:r>
            <a:r>
              <a:rPr lang="ko-KR" altLang="en-US" dirty="0" smtClean="0"/>
              <a:t>표준</a:t>
            </a:r>
            <a:endParaRPr lang="en-US" altLang="ko-KR" dirty="0" smtClean="0"/>
          </a:p>
          <a:p>
            <a:pPr lvl="2"/>
            <a:r>
              <a:rPr lang="en-US" altLang="ko-KR" dirty="0"/>
              <a:t>IEEE 802.11 </a:t>
            </a:r>
            <a:r>
              <a:rPr lang="ko-KR" altLang="en-US" dirty="0"/>
              <a:t>표준은 무선 주파수나 적외선 전송을 사용할 수 있는 중간 크기의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을 </a:t>
            </a:r>
            <a:r>
              <a:rPr lang="ko-KR" altLang="en-US" dirty="0"/>
              <a:t>정의한다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 </a:t>
            </a:r>
            <a:r>
              <a:rPr lang="ko-KR" altLang="en-US" dirty="0"/>
              <a:t>이 표준은 두 종류의 서비스인 </a:t>
            </a:r>
            <a:r>
              <a:rPr lang="en-US" altLang="ko-KR" dirty="0"/>
              <a:t>BSS(Basic Service Set)</a:t>
            </a:r>
            <a:r>
              <a:rPr lang="ko-KR" altLang="en-US" dirty="0"/>
              <a:t>와 </a:t>
            </a:r>
            <a:r>
              <a:rPr lang="en-US" altLang="ko-KR" dirty="0" smtClean="0"/>
              <a:t>ESS(Extended Service </a:t>
            </a:r>
            <a:r>
              <a:rPr lang="en-US" altLang="ko-KR" dirty="0"/>
              <a:t>Set)</a:t>
            </a:r>
            <a:r>
              <a:rPr lang="ko-KR" altLang="en-US" dirty="0"/>
              <a:t>를 정의한다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IEEE 802.11 </a:t>
            </a:r>
            <a:r>
              <a:rPr lang="ko-KR" altLang="en-US" dirty="0"/>
              <a:t>표준은 무선 </a:t>
            </a:r>
            <a:r>
              <a:rPr lang="en-US" altLang="ko-KR" dirty="0"/>
              <a:t>LAN</a:t>
            </a:r>
            <a:r>
              <a:rPr lang="ko-KR" altLang="en-US" dirty="0"/>
              <a:t>의 블록을 형성함으로써 기본 서비스 집합</a:t>
            </a:r>
            <a:r>
              <a:rPr lang="en-US" altLang="ko-KR" dirty="0"/>
              <a:t>(BSS)</a:t>
            </a:r>
            <a:r>
              <a:rPr lang="ko-KR" altLang="en-US" dirty="0"/>
              <a:t>을 </a:t>
            </a:r>
            <a:r>
              <a:rPr lang="ko-KR" altLang="en-US" dirty="0" smtClean="0"/>
              <a:t>정의한다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</a:t>
            </a:r>
            <a:r>
              <a:rPr lang="ko-KR" altLang="en-US" dirty="0"/>
              <a:t>서비스 집합은 상주하거나 이동하는 무선 지국과 </a:t>
            </a:r>
            <a:r>
              <a:rPr lang="en-US" altLang="ko-KR" dirty="0"/>
              <a:t>AP</a:t>
            </a:r>
            <a:r>
              <a:rPr lang="ko-KR" altLang="en-US" dirty="0"/>
              <a:t>로 알려진 선택 사항인 </a:t>
            </a:r>
            <a:r>
              <a:rPr lang="ko-KR" altLang="en-US" dirty="0" smtClean="0"/>
              <a:t>중앙 기본 </a:t>
            </a:r>
            <a:r>
              <a:rPr lang="ko-KR" altLang="en-US" dirty="0"/>
              <a:t>지국으로 구성되어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확장 서비스 집합</a:t>
            </a:r>
            <a:r>
              <a:rPr lang="en-US" altLang="ko-KR" dirty="0"/>
              <a:t>(ESS)</a:t>
            </a:r>
            <a:r>
              <a:rPr lang="ko-KR" altLang="en-US" dirty="0"/>
              <a:t>은 </a:t>
            </a:r>
            <a:r>
              <a:rPr lang="en-US" altLang="ko-KR" dirty="0"/>
              <a:t>AP</a:t>
            </a:r>
            <a:r>
              <a:rPr lang="ko-KR" altLang="en-US" dirty="0"/>
              <a:t>를 가지는 둘 이상의 기본 서비스 집합으로 구성되어 </a:t>
            </a:r>
            <a:r>
              <a:rPr lang="ko-KR" altLang="en-US" dirty="0" smtClean="0"/>
              <a:t>있는데</a:t>
            </a:r>
            <a:r>
              <a:rPr lang="en-US" altLang="ko-KR" dirty="0"/>
              <a:t>, </a:t>
            </a:r>
            <a:r>
              <a:rPr lang="ko-KR" altLang="en-US" dirty="0"/>
              <a:t>기본 서비스 집합은 보통 유선 </a:t>
            </a:r>
            <a:r>
              <a:rPr lang="en-US" altLang="ko-KR" dirty="0"/>
              <a:t>LAN</a:t>
            </a:r>
            <a:r>
              <a:rPr lang="ko-KR" altLang="en-US" dirty="0"/>
              <a:t>이 되는 분산 시스템으로 </a:t>
            </a:r>
            <a:r>
              <a:rPr lang="en-US" altLang="ko-KR" dirty="0"/>
              <a:t>AP</a:t>
            </a:r>
            <a:r>
              <a:rPr lang="ko-KR" altLang="en-US" dirty="0"/>
              <a:t>를 연결한다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IEEE802.11 </a:t>
            </a:r>
            <a:r>
              <a:rPr lang="ko-KR" altLang="en-US" dirty="0"/>
              <a:t>표준은 분산 시스템을 제한하지 않으므로 </a:t>
            </a:r>
            <a:r>
              <a:rPr lang="ko-KR" altLang="en-US" dirty="0" err="1"/>
              <a:t>토큰링</a:t>
            </a:r>
            <a:r>
              <a:rPr lang="ko-KR" altLang="en-US" dirty="0"/>
              <a:t> 또는 </a:t>
            </a:r>
            <a:r>
              <a:rPr lang="ko-KR" altLang="en-US" dirty="0" err="1"/>
              <a:t>이더넷처럼</a:t>
            </a:r>
            <a:r>
              <a:rPr lang="ko-KR" altLang="en-US" dirty="0"/>
              <a:t> </a:t>
            </a:r>
            <a:r>
              <a:rPr lang="en-US" altLang="ko-KR" dirty="0"/>
              <a:t>IEEE LAN</a:t>
            </a:r>
            <a:r>
              <a:rPr lang="ko-KR" altLang="en-US" dirty="0" smtClean="0"/>
              <a:t>도 될 </a:t>
            </a:r>
            <a:r>
              <a:rPr lang="ko-KR" altLang="en-US" dirty="0"/>
              <a:t>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2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 smtClean="0"/>
              <a:t>무선 네트워크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  </a:t>
            </a:r>
            <a:r>
              <a:rPr lang="ko-KR" altLang="en-US" dirty="0" smtClean="0"/>
              <a:t>무선 </a:t>
            </a:r>
            <a:r>
              <a:rPr lang="en-US" altLang="ko-KR" dirty="0"/>
              <a:t>LAN</a:t>
            </a:r>
            <a:r>
              <a:rPr lang="ko-KR" altLang="en-US" dirty="0"/>
              <a:t>의 </a:t>
            </a:r>
            <a:r>
              <a:rPr lang="ko-KR" altLang="en-US" dirty="0" smtClean="0"/>
              <a:t>규격</a:t>
            </a:r>
            <a:endParaRPr lang="ko-KR" altLang="en-US" dirty="0"/>
          </a:p>
          <a:p>
            <a:pPr lvl="2"/>
            <a:r>
              <a:rPr lang="ko-KR" altLang="en-US" dirty="0" smtClean="0"/>
              <a:t>무선 </a:t>
            </a:r>
            <a:r>
              <a:rPr lang="en-US" altLang="ko-KR" dirty="0"/>
              <a:t>LAN</a:t>
            </a:r>
            <a:r>
              <a:rPr lang="ko-KR" altLang="en-US" dirty="0"/>
              <a:t>은 </a:t>
            </a:r>
            <a:r>
              <a:rPr lang="en-US" altLang="ko-KR" dirty="0"/>
              <a:t>IEEE 802.11 </a:t>
            </a:r>
            <a:r>
              <a:rPr lang="ko-KR" altLang="en-US" dirty="0"/>
              <a:t>규격을 준수하는 기기로 구성되어 있다</a:t>
            </a:r>
            <a:r>
              <a:rPr lang="en-US" altLang="ko-KR" dirty="0"/>
              <a:t>. IEEE 802.11</a:t>
            </a:r>
            <a:r>
              <a:rPr lang="ko-KR" altLang="en-US" dirty="0"/>
              <a:t>은 </a:t>
            </a:r>
            <a:r>
              <a:rPr lang="ko-KR" altLang="en-US" dirty="0" smtClean="0"/>
              <a:t>미국 국가 </a:t>
            </a:r>
            <a:r>
              <a:rPr lang="ko-KR" altLang="en-US" dirty="0"/>
              <a:t>표준을 개발하는 </a:t>
            </a:r>
            <a:r>
              <a:rPr lang="en-US" altLang="ko-KR" dirty="0"/>
              <a:t>IEEE</a:t>
            </a:r>
            <a:r>
              <a:rPr lang="ko-KR" altLang="en-US" dirty="0"/>
              <a:t>가 승인한 무선 </a:t>
            </a:r>
            <a:r>
              <a:rPr lang="en-US" altLang="ko-KR" dirty="0"/>
              <a:t>LAN </a:t>
            </a:r>
            <a:r>
              <a:rPr lang="ko-KR" altLang="en-US" dirty="0"/>
              <a:t>표준화 기술로</a:t>
            </a:r>
            <a:r>
              <a:rPr lang="en-US" altLang="ko-KR" dirty="0"/>
              <a:t>, IEEE</a:t>
            </a:r>
            <a:r>
              <a:rPr lang="ko-KR" altLang="en-US" dirty="0"/>
              <a:t>가 규정한 무선 </a:t>
            </a:r>
            <a:r>
              <a:rPr lang="en-US" altLang="ko-KR" dirty="0" smtClean="0"/>
              <a:t>LAN </a:t>
            </a:r>
            <a:r>
              <a:rPr lang="ko-KR" altLang="en-US" dirty="0" smtClean="0"/>
              <a:t>규격은 </a:t>
            </a:r>
            <a:r>
              <a:rPr lang="en-US" altLang="ko-KR" dirty="0"/>
              <a:t>802.11a, 802.11b, 802.11g, 802.11n, 802.11ac </a:t>
            </a:r>
            <a:r>
              <a:rPr lang="ko-KR" altLang="en-US" dirty="0"/>
              <a:t>등이다</a:t>
            </a:r>
            <a:r>
              <a:rPr lang="en-US" altLang="ko-KR" dirty="0"/>
              <a:t>. 802.11a, </a:t>
            </a:r>
            <a:r>
              <a:rPr lang="en-US" altLang="ko-KR" dirty="0" smtClean="0"/>
              <a:t>802.11b, 802.11g</a:t>
            </a:r>
            <a:r>
              <a:rPr lang="ko-KR" altLang="en-US" dirty="0"/>
              <a:t>는 예전 규격이고 지금은 </a:t>
            </a:r>
            <a:r>
              <a:rPr lang="en-US" altLang="ko-KR" dirty="0"/>
              <a:t>802.11n</a:t>
            </a:r>
            <a:r>
              <a:rPr lang="ko-KR" altLang="en-US" dirty="0"/>
              <a:t>이나 </a:t>
            </a:r>
            <a:r>
              <a:rPr lang="en-US" altLang="ko-KR" dirty="0"/>
              <a:t>802.11ac</a:t>
            </a:r>
            <a:r>
              <a:rPr lang="ko-KR" altLang="en-US" dirty="0"/>
              <a:t>를 주로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0968"/>
            <a:ext cx="51911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748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802.11 </a:t>
            </a:r>
          </a:p>
          <a:p>
            <a:pPr lvl="2"/>
            <a:r>
              <a:rPr lang="en-US" altLang="ko-KR" dirty="0"/>
              <a:t>2Mbps </a:t>
            </a:r>
            <a:r>
              <a:rPr lang="ko-KR" altLang="en-US" dirty="0"/>
              <a:t>속도를 지원하는 무선 네트워크 기술이다</a:t>
            </a:r>
            <a:r>
              <a:rPr lang="en-US" altLang="ko-KR" dirty="0"/>
              <a:t>. 2.4GHz </a:t>
            </a:r>
            <a:r>
              <a:rPr lang="ko-KR" altLang="en-US" dirty="0"/>
              <a:t>주파수를 사용하며</a:t>
            </a:r>
            <a:r>
              <a:rPr lang="en-US" altLang="ko-KR" dirty="0"/>
              <a:t>, </a:t>
            </a:r>
            <a:r>
              <a:rPr lang="ko-KR" altLang="en-US" dirty="0"/>
              <a:t>규격이 </a:t>
            </a:r>
            <a:r>
              <a:rPr lang="ko-KR" altLang="en-US" dirty="0" smtClean="0"/>
              <a:t>엄격하지 </a:t>
            </a:r>
            <a:r>
              <a:rPr lang="ko-KR" altLang="en-US" dirty="0"/>
              <a:t>않아 제품 간 호환성이 부족하고 속도가 느려 널리 사용되지 </a:t>
            </a:r>
            <a:r>
              <a:rPr lang="ko-KR" altLang="en-US" dirty="0" smtClean="0"/>
              <a:t>않았다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802.11a</a:t>
            </a:r>
          </a:p>
          <a:p>
            <a:pPr lvl="2"/>
            <a:r>
              <a:rPr lang="en-US" altLang="ko-KR" dirty="0"/>
              <a:t>5GHz </a:t>
            </a:r>
            <a:r>
              <a:rPr lang="ko-KR" altLang="en-US" dirty="0"/>
              <a:t>주파수를 사용하고</a:t>
            </a:r>
            <a:r>
              <a:rPr lang="en-US" altLang="ko-KR" dirty="0"/>
              <a:t>, OFDM </a:t>
            </a:r>
            <a:r>
              <a:rPr lang="ko-KR" altLang="en-US" dirty="0"/>
              <a:t>기술로 최대 </a:t>
            </a:r>
            <a:r>
              <a:rPr lang="en-US" altLang="ko-KR" dirty="0"/>
              <a:t>54Mbps</a:t>
            </a:r>
            <a:r>
              <a:rPr lang="ko-KR" altLang="en-US" dirty="0"/>
              <a:t>의 전송 속도를 제공하며</a:t>
            </a:r>
            <a:r>
              <a:rPr lang="en-US" altLang="ko-KR" dirty="0"/>
              <a:t>, </a:t>
            </a:r>
            <a:r>
              <a:rPr lang="ko-KR" altLang="en-US" dirty="0" smtClean="0"/>
              <a:t>이더넷과 </a:t>
            </a:r>
            <a:r>
              <a:rPr lang="ko-KR" altLang="en-US" dirty="0"/>
              <a:t>같은 </a:t>
            </a:r>
            <a:r>
              <a:rPr lang="en-US" altLang="ko-KR" dirty="0"/>
              <a:t>CSMA/CD </a:t>
            </a:r>
            <a:r>
              <a:rPr lang="ko-KR" altLang="en-US" dirty="0"/>
              <a:t>방식을 사용한다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5GHz </a:t>
            </a:r>
            <a:r>
              <a:rPr lang="ko-KR" altLang="en-US" dirty="0"/>
              <a:t>주파수는 </a:t>
            </a:r>
            <a:r>
              <a:rPr lang="en-US" altLang="ko-KR" dirty="0"/>
              <a:t>2.4GHz </a:t>
            </a:r>
            <a:r>
              <a:rPr lang="ko-KR" altLang="en-US" dirty="0"/>
              <a:t>주파수에 비해 다른 </a:t>
            </a:r>
            <a:r>
              <a:rPr lang="ko-KR" altLang="en-US" dirty="0" smtClean="0"/>
              <a:t>단말기</a:t>
            </a:r>
            <a:r>
              <a:rPr lang="en-US" altLang="ko-KR" dirty="0"/>
              <a:t>(</a:t>
            </a:r>
            <a:r>
              <a:rPr lang="ko-KR" altLang="en-US" dirty="0"/>
              <a:t>블루투스 기기</a:t>
            </a:r>
            <a:r>
              <a:rPr lang="en-US" altLang="ko-KR" dirty="0"/>
              <a:t>, </a:t>
            </a:r>
            <a:r>
              <a:rPr lang="ko-KR" altLang="en-US" dirty="0"/>
              <a:t>무선 전화기</a:t>
            </a:r>
            <a:r>
              <a:rPr lang="en-US" altLang="ko-KR" dirty="0"/>
              <a:t>)</a:t>
            </a:r>
            <a:r>
              <a:rPr lang="ko-KR" altLang="en-US" dirty="0"/>
              <a:t>의 간섭이 적고</a:t>
            </a:r>
            <a:r>
              <a:rPr lang="en-US" altLang="ko-KR" dirty="0"/>
              <a:t>, </a:t>
            </a:r>
            <a:r>
              <a:rPr lang="ko-KR" altLang="en-US" dirty="0"/>
              <a:t>더 넓은 주파수 대역을 사용할 수 </a:t>
            </a:r>
            <a:r>
              <a:rPr lang="ko-KR" altLang="en-US" dirty="0" smtClean="0"/>
              <a:t>있다는 </a:t>
            </a:r>
            <a:r>
              <a:rPr lang="ko-KR" altLang="en-US" dirty="0"/>
              <a:t>것이 장점이다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2"/>
            <a:r>
              <a:rPr lang="en-US" altLang="ko-KR" dirty="0"/>
              <a:t>802.11g </a:t>
            </a:r>
            <a:r>
              <a:rPr lang="ko-KR" altLang="en-US" dirty="0"/>
              <a:t>규격이 등장하여 현재 거의 사용하지 않는다</a:t>
            </a:r>
            <a:endParaRPr lang="en-US" altLang="ko-KR" dirty="0" smtClean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37112"/>
            <a:ext cx="652462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46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76225" lvl="1" indent="-285750"/>
            <a:r>
              <a:rPr lang="en-US" altLang="ko-KR" dirty="0" smtClean="0"/>
              <a:t>802.11b</a:t>
            </a:r>
            <a:endParaRPr lang="en-US" altLang="ko-KR" dirty="0"/>
          </a:p>
          <a:p>
            <a:pPr marL="457200" lvl="2" indent="-285750"/>
            <a:r>
              <a:rPr lang="en-US" altLang="ko-KR" dirty="0"/>
              <a:t>Wi-FiWireless Fidelity</a:t>
            </a:r>
            <a:r>
              <a:rPr lang="ko-KR" altLang="en-US" dirty="0"/>
              <a:t>라고도 하는 </a:t>
            </a:r>
            <a:r>
              <a:rPr lang="en-US" altLang="ko-KR" dirty="0"/>
              <a:t>802.11b</a:t>
            </a:r>
            <a:r>
              <a:rPr lang="ko-KR" altLang="en-US" dirty="0"/>
              <a:t>는 </a:t>
            </a:r>
            <a:r>
              <a:rPr lang="en-US" altLang="ko-KR" dirty="0"/>
              <a:t>2.4~2.5GHz </a:t>
            </a:r>
            <a:r>
              <a:rPr lang="ko-KR" altLang="en-US" dirty="0"/>
              <a:t>주파수를 사용하고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ko-KR" altLang="en-US" dirty="0" smtClean="0"/>
              <a:t>전송속도는 </a:t>
            </a:r>
            <a:r>
              <a:rPr lang="en-US" altLang="ko-KR" dirty="0"/>
              <a:t>11Mbps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이더넷과 같은 </a:t>
            </a:r>
            <a:r>
              <a:rPr lang="en-US" altLang="ko-KR" dirty="0"/>
              <a:t>CSMA/CD </a:t>
            </a:r>
            <a:r>
              <a:rPr lang="ko-KR" altLang="en-US" dirty="0"/>
              <a:t>방식을 사용한다</a:t>
            </a:r>
            <a:r>
              <a:rPr lang="en-US" altLang="ko-KR" dirty="0"/>
              <a:t>. </a:t>
            </a:r>
            <a:r>
              <a:rPr lang="ko-KR" altLang="en-US" dirty="0"/>
              <a:t>이 규격에 맞춘 </a:t>
            </a:r>
            <a:r>
              <a:rPr lang="ko-KR" altLang="en-US" dirty="0" smtClean="0"/>
              <a:t>제품이 다양하게 </a:t>
            </a:r>
            <a:r>
              <a:rPr lang="ko-KR" altLang="en-US" dirty="0"/>
              <a:t>출시되었다</a:t>
            </a:r>
            <a:r>
              <a:rPr lang="en-US" altLang="ko-KR" dirty="0"/>
              <a:t>.</a:t>
            </a:r>
          </a:p>
          <a:p>
            <a:pPr marL="276225" lvl="1" indent="-285750"/>
            <a:r>
              <a:rPr lang="en-US" altLang="ko-KR" dirty="0" smtClean="0"/>
              <a:t>802.11g</a:t>
            </a:r>
            <a:endParaRPr lang="en-US" altLang="ko-KR" dirty="0"/>
          </a:p>
          <a:p>
            <a:pPr marL="457200" lvl="2" indent="-285750"/>
            <a:r>
              <a:rPr lang="en-US" altLang="ko-KR" dirty="0"/>
              <a:t>2.4GHz </a:t>
            </a:r>
            <a:r>
              <a:rPr lang="ko-KR" altLang="en-US" dirty="0"/>
              <a:t>주파수를 사용하고</a:t>
            </a:r>
            <a:r>
              <a:rPr lang="en-US" altLang="ko-KR" dirty="0"/>
              <a:t>, </a:t>
            </a:r>
            <a:r>
              <a:rPr lang="ko-KR" altLang="en-US" dirty="0"/>
              <a:t>최대 전송 속도는 </a:t>
            </a:r>
            <a:r>
              <a:rPr lang="en-US" altLang="ko-KR" dirty="0"/>
              <a:t>54Mbps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이더넷과 같은 </a:t>
            </a:r>
            <a:r>
              <a:rPr lang="en-US" altLang="ko-KR" dirty="0" smtClean="0"/>
              <a:t>CSMA/CD</a:t>
            </a:r>
            <a:r>
              <a:rPr lang="ko-KR" altLang="en-US" dirty="0" smtClean="0"/>
              <a:t>방식을 </a:t>
            </a:r>
            <a:r>
              <a:rPr lang="ko-KR" altLang="en-US" dirty="0"/>
              <a:t>사용한다</a:t>
            </a:r>
            <a:r>
              <a:rPr lang="en-US" altLang="ko-KR" dirty="0"/>
              <a:t>. 2.4GHz </a:t>
            </a:r>
            <a:r>
              <a:rPr lang="ko-KR" altLang="en-US" dirty="0"/>
              <a:t>주파수를 사용하므로 </a:t>
            </a:r>
            <a:r>
              <a:rPr lang="en-US" altLang="ko-KR" dirty="0"/>
              <a:t>802.11b</a:t>
            </a:r>
            <a:r>
              <a:rPr lang="ko-KR" altLang="en-US" dirty="0"/>
              <a:t>와 쉽게 호환된다</a:t>
            </a:r>
            <a:r>
              <a:rPr lang="en-US" altLang="ko-KR" dirty="0"/>
              <a:t>.</a:t>
            </a:r>
          </a:p>
          <a:p>
            <a:pPr marL="276225" lvl="1" indent="-285750"/>
            <a:r>
              <a:rPr lang="en-US" altLang="ko-KR" dirty="0" smtClean="0"/>
              <a:t>802.11n</a:t>
            </a:r>
            <a:endParaRPr lang="en-US" altLang="ko-KR" dirty="0"/>
          </a:p>
          <a:p>
            <a:pPr marL="457200" lvl="2" indent="-285750"/>
            <a:r>
              <a:rPr lang="en-US" altLang="ko-KR" dirty="0"/>
              <a:t>2.4GHz</a:t>
            </a:r>
            <a:r>
              <a:rPr lang="ko-KR" altLang="en-US" dirty="0"/>
              <a:t>와 </a:t>
            </a:r>
            <a:r>
              <a:rPr lang="en-US" altLang="ko-KR" dirty="0"/>
              <a:t>5GHz </a:t>
            </a:r>
            <a:r>
              <a:rPr lang="ko-KR" altLang="en-US" dirty="0"/>
              <a:t>주파수를 사용하며</a:t>
            </a:r>
            <a:r>
              <a:rPr lang="en-US" altLang="ko-KR" dirty="0"/>
              <a:t>, 2.4GHz </a:t>
            </a:r>
            <a:r>
              <a:rPr lang="ko-KR" altLang="en-US" dirty="0"/>
              <a:t>주파수의 경우 최대 </a:t>
            </a:r>
            <a:r>
              <a:rPr lang="en-US" altLang="ko-KR" dirty="0"/>
              <a:t>300Mbps</a:t>
            </a:r>
            <a:r>
              <a:rPr lang="ko-KR" altLang="en-US" dirty="0"/>
              <a:t>의 전송 </a:t>
            </a:r>
            <a:r>
              <a:rPr lang="ko-KR" altLang="en-US" dirty="0" smtClean="0"/>
              <a:t>속도를 </a:t>
            </a:r>
            <a:r>
              <a:rPr lang="ko-KR" altLang="en-US" dirty="0"/>
              <a:t>제공한다</a:t>
            </a:r>
            <a:r>
              <a:rPr lang="en-US" altLang="ko-KR" dirty="0"/>
              <a:t>. </a:t>
            </a:r>
            <a:r>
              <a:rPr lang="ko-KR" altLang="en-US" dirty="0"/>
              <a:t>새롭게 구축되는 무선 </a:t>
            </a:r>
            <a:r>
              <a:rPr lang="en-US" altLang="ko-KR" dirty="0"/>
              <a:t>LAN </a:t>
            </a:r>
            <a:r>
              <a:rPr lang="ko-KR" altLang="en-US" dirty="0"/>
              <a:t>환경은 대부분 </a:t>
            </a:r>
            <a:r>
              <a:rPr lang="en-US" altLang="ko-KR" dirty="0"/>
              <a:t>802.11n </a:t>
            </a:r>
            <a:r>
              <a:rPr lang="ko-KR" altLang="en-US" dirty="0"/>
              <a:t>규격이다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437112"/>
            <a:ext cx="454342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80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3.   </a:t>
            </a:r>
            <a:r>
              <a:rPr lang="ko-KR" altLang="en-US" dirty="0" smtClean="0"/>
              <a:t>무선 </a:t>
            </a:r>
            <a:r>
              <a:rPr lang="en-US" altLang="ko-KR" dirty="0"/>
              <a:t>LAN</a:t>
            </a:r>
            <a:r>
              <a:rPr lang="ko-KR" altLang="en-US" dirty="0"/>
              <a:t>의 구성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dirty="0"/>
              <a:t>국부 무선 </a:t>
            </a:r>
            <a:r>
              <a:rPr lang="en-US" altLang="ko-KR" dirty="0"/>
              <a:t>LAN </a:t>
            </a:r>
            <a:r>
              <a:rPr lang="ko-KR" altLang="en-US" dirty="0"/>
              <a:t>접속</a:t>
            </a:r>
          </a:p>
          <a:p>
            <a:pPr lvl="2"/>
            <a:r>
              <a:rPr lang="ko-KR" altLang="en-US" dirty="0"/>
              <a:t>사무실에 전체적으로 무선을 설치한 것으로</a:t>
            </a:r>
            <a:r>
              <a:rPr lang="en-US" altLang="ko-KR" dirty="0"/>
              <a:t>, </a:t>
            </a:r>
            <a:r>
              <a:rPr lang="ko-KR" altLang="en-US" dirty="0"/>
              <a:t>소규모의 단위 부서나 </a:t>
            </a:r>
            <a:r>
              <a:rPr lang="ko-KR" altLang="en-US" dirty="0" err="1"/>
              <a:t>지사별로</a:t>
            </a:r>
            <a:r>
              <a:rPr lang="ko-KR" altLang="en-US" dirty="0"/>
              <a:t> 사용 </a:t>
            </a:r>
            <a:r>
              <a:rPr lang="ko-KR" altLang="en-US" dirty="0" smtClean="0"/>
              <a:t>가능한 방식이다</a:t>
            </a:r>
            <a:r>
              <a:rPr lang="en-US" altLang="ko-KR" dirty="0"/>
              <a:t>. </a:t>
            </a:r>
            <a:r>
              <a:rPr lang="ko-KR" altLang="en-US" dirty="0"/>
              <a:t>국부적인</a:t>
            </a:r>
            <a:r>
              <a:rPr lang="en-US" altLang="ko-KR" dirty="0"/>
              <a:t>(Local) </a:t>
            </a:r>
            <a:r>
              <a:rPr lang="ko-KR" altLang="en-US" dirty="0"/>
              <a:t>무선 </a:t>
            </a:r>
            <a:r>
              <a:rPr lang="en-US" altLang="ko-KR" dirty="0"/>
              <a:t>LAN </a:t>
            </a:r>
            <a:r>
              <a:rPr lang="ko-KR" altLang="en-US" dirty="0"/>
              <a:t>접속 방식은 각 단말장치들이 분산 제어 방식으로 </a:t>
            </a:r>
            <a:r>
              <a:rPr lang="ko-KR" altLang="en-US" dirty="0" err="1" smtClean="0"/>
              <a:t>각파일을</a:t>
            </a:r>
            <a:r>
              <a:rPr lang="ko-KR" altLang="en-US" dirty="0" smtClean="0"/>
              <a:t> </a:t>
            </a:r>
            <a:r>
              <a:rPr lang="ko-KR" altLang="en-US" dirty="0"/>
              <a:t>공유한다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29000"/>
            <a:ext cx="39624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61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서버를 공유하는 무선 </a:t>
            </a:r>
            <a:r>
              <a:rPr lang="en-US" altLang="ko-KR" dirty="0"/>
              <a:t>LAN </a:t>
            </a:r>
            <a:r>
              <a:rPr lang="ko-KR" altLang="en-US" dirty="0"/>
              <a:t>접속</a:t>
            </a:r>
          </a:p>
          <a:p>
            <a:pPr lvl="2"/>
            <a:r>
              <a:rPr lang="ko-KR" altLang="en-US" dirty="0"/>
              <a:t>유선 </a:t>
            </a:r>
            <a:r>
              <a:rPr lang="en-US" altLang="ko-KR" dirty="0"/>
              <a:t>LAN</a:t>
            </a:r>
            <a:r>
              <a:rPr lang="ko-KR" altLang="en-US" dirty="0"/>
              <a:t>에 접속된 서버에 무선 </a:t>
            </a:r>
            <a:r>
              <a:rPr lang="en-US" altLang="ko-KR" dirty="0"/>
              <a:t>LAN </a:t>
            </a:r>
            <a:r>
              <a:rPr lang="ko-KR" altLang="en-US" dirty="0"/>
              <a:t>카드를 추가하여 구성하는 방식으로</a:t>
            </a:r>
            <a:r>
              <a:rPr lang="en-US" altLang="ko-KR" dirty="0"/>
              <a:t>, </a:t>
            </a:r>
            <a:r>
              <a:rPr lang="ko-KR" altLang="en-US" dirty="0"/>
              <a:t>기존 서버에 </a:t>
            </a:r>
            <a:r>
              <a:rPr lang="ko-KR" altLang="en-US" dirty="0" smtClean="0"/>
              <a:t>무선 </a:t>
            </a:r>
            <a:r>
              <a:rPr lang="ko-KR" altLang="en-US" dirty="0"/>
              <a:t>단말장치를 접속하는 비용이 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80928"/>
            <a:ext cx="36004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9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AP</a:t>
            </a:r>
            <a:r>
              <a:rPr lang="ko-KR" altLang="en-US" dirty="0" smtClean="0"/>
              <a:t>를 </a:t>
            </a:r>
            <a:r>
              <a:rPr lang="ko-KR" altLang="en-US" dirty="0"/>
              <a:t>이용한 무선 </a:t>
            </a:r>
            <a:r>
              <a:rPr lang="en-US" altLang="ko-KR" dirty="0"/>
              <a:t>LAN </a:t>
            </a:r>
            <a:r>
              <a:rPr lang="ko-KR" altLang="en-US" dirty="0"/>
              <a:t>접속</a:t>
            </a:r>
          </a:p>
          <a:p>
            <a:pPr lvl="2"/>
            <a:r>
              <a:rPr lang="ko-KR" altLang="en-US" dirty="0" err="1"/>
              <a:t>이더넷</a:t>
            </a:r>
            <a:r>
              <a:rPr lang="ko-KR" altLang="en-US" dirty="0"/>
              <a:t> 또는 유선 </a:t>
            </a:r>
            <a:r>
              <a:rPr lang="ko-KR" altLang="en-US" dirty="0" err="1"/>
              <a:t>백본에</a:t>
            </a:r>
            <a:r>
              <a:rPr lang="ko-KR" altLang="en-US" dirty="0"/>
              <a:t> 유</a:t>
            </a:r>
            <a:r>
              <a:rPr lang="en-US" altLang="ko-KR" dirty="0"/>
              <a:t>·</a:t>
            </a:r>
            <a:r>
              <a:rPr lang="ko-KR" altLang="en-US" dirty="0"/>
              <a:t>무선 신호를 변환하는 액세스 포인트</a:t>
            </a:r>
            <a:r>
              <a:rPr lang="en-US" altLang="ko-KR" dirty="0"/>
              <a:t>(AP)</a:t>
            </a:r>
            <a:r>
              <a:rPr lang="ko-KR" altLang="en-US" dirty="0"/>
              <a:t>를 설치하는 </a:t>
            </a:r>
            <a:r>
              <a:rPr lang="ko-KR" altLang="en-US" dirty="0" smtClean="0"/>
              <a:t>방식으로</a:t>
            </a:r>
            <a:r>
              <a:rPr lang="en-US" altLang="ko-KR" dirty="0"/>
              <a:t>, </a:t>
            </a:r>
            <a:r>
              <a:rPr lang="ko-KR" altLang="en-US" dirty="0"/>
              <a:t>무선 단말장치에서 기존 네트워크의 파일이나 프린터 등을 공유할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45" y="2780928"/>
            <a:ext cx="35909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3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4.   </a:t>
            </a:r>
            <a:r>
              <a:rPr lang="ko-KR" altLang="en-US" dirty="0" smtClean="0"/>
              <a:t>무선 </a:t>
            </a:r>
            <a:r>
              <a:rPr lang="en-US" altLang="ko-KR" dirty="0"/>
              <a:t>LAN</a:t>
            </a:r>
            <a:r>
              <a:rPr lang="ko-KR" altLang="en-US" dirty="0"/>
              <a:t>의 통신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2"/>
            <a:r>
              <a:rPr lang="ko-KR" altLang="en-US" dirty="0"/>
              <a:t>무선 </a:t>
            </a:r>
            <a:r>
              <a:rPr lang="en-US" altLang="ko-KR" dirty="0"/>
              <a:t>LAN</a:t>
            </a:r>
            <a:r>
              <a:rPr lang="ko-KR" altLang="en-US" dirty="0"/>
              <a:t>의 기본 단위는 여러 개의 노드</a:t>
            </a:r>
            <a:r>
              <a:rPr lang="en-US" altLang="ko-KR" dirty="0"/>
              <a:t>(</a:t>
            </a:r>
            <a:r>
              <a:rPr lang="ko-KR" altLang="en-US" dirty="0"/>
              <a:t>단말</a:t>
            </a:r>
            <a:r>
              <a:rPr lang="en-US" altLang="ko-KR" dirty="0"/>
              <a:t>)</a:t>
            </a:r>
            <a:r>
              <a:rPr lang="ko-KR" altLang="en-US" dirty="0"/>
              <a:t>로 구성된 </a:t>
            </a:r>
            <a:r>
              <a:rPr lang="en-US" altLang="ko-KR" dirty="0"/>
              <a:t>BSS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무선 </a:t>
            </a:r>
            <a:r>
              <a:rPr lang="en-US" altLang="ko-KR" dirty="0"/>
              <a:t>LAN</a:t>
            </a:r>
            <a:r>
              <a:rPr lang="ko-KR" altLang="en-US" dirty="0"/>
              <a:t>은 애드혹 </a:t>
            </a:r>
            <a:r>
              <a:rPr lang="ko-KR" altLang="en-US" dirty="0" smtClean="0"/>
              <a:t>모드와 </a:t>
            </a:r>
            <a:r>
              <a:rPr lang="ko-KR" altLang="en-US" dirty="0"/>
              <a:t>하부 구조 </a:t>
            </a:r>
            <a:r>
              <a:rPr lang="ko-KR" altLang="en-US" dirty="0" smtClean="0"/>
              <a:t>모드로 </a:t>
            </a:r>
            <a:r>
              <a:rPr lang="ko-KR" altLang="en-US" dirty="0"/>
              <a:t>분류된다</a:t>
            </a:r>
            <a:r>
              <a:rPr lang="en-US" altLang="ko-KR" dirty="0"/>
              <a:t>. </a:t>
            </a:r>
            <a:r>
              <a:rPr lang="ko-KR" altLang="en-US" dirty="0"/>
              <a:t>애드혹은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3-53]</a:t>
            </a:r>
            <a:r>
              <a:rPr lang="ko-KR" altLang="en-US" dirty="0"/>
              <a:t>에서 </a:t>
            </a:r>
            <a:r>
              <a:rPr lang="ko-KR" altLang="en-US" dirty="0" smtClean="0"/>
              <a:t>보듯 이 </a:t>
            </a:r>
            <a:r>
              <a:rPr lang="ko-KR" altLang="en-US" dirty="0"/>
              <a:t>단일 </a:t>
            </a:r>
            <a:r>
              <a:rPr lang="en-US" altLang="ko-KR" dirty="0"/>
              <a:t>BSS</a:t>
            </a:r>
            <a:r>
              <a:rPr lang="ko-KR" altLang="en-US" dirty="0"/>
              <a:t>만으로 된 네트워크이다</a:t>
            </a:r>
            <a:r>
              <a:rPr lang="en-US" altLang="ko-KR" dirty="0"/>
              <a:t>. </a:t>
            </a:r>
            <a:r>
              <a:rPr lang="ko-KR" altLang="en-US" dirty="0"/>
              <a:t>이동성이 높은 단말기 사이의 일시적인 연결을 </a:t>
            </a:r>
            <a:r>
              <a:rPr lang="ko-KR" altLang="en-US" dirty="0" smtClean="0"/>
              <a:t>지원하며</a:t>
            </a:r>
            <a:r>
              <a:rPr lang="en-US" altLang="ko-KR" dirty="0"/>
              <a:t>, </a:t>
            </a:r>
            <a:r>
              <a:rPr lang="ko-KR" altLang="en-US" dirty="0"/>
              <a:t>스마트폰의 보급과 함께 중요성이 커지고 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애드혹 </a:t>
            </a:r>
            <a:r>
              <a:rPr lang="ko-KR" altLang="en-US" dirty="0"/>
              <a:t>모드</a:t>
            </a:r>
            <a:r>
              <a:rPr lang="en-US" altLang="ko-KR" dirty="0"/>
              <a:t>(Ad-hoc Mode)</a:t>
            </a:r>
          </a:p>
          <a:p>
            <a:pPr lvl="2"/>
            <a:r>
              <a:rPr lang="ko-KR" altLang="en-US" dirty="0"/>
              <a:t>컴퓨터에 무선 </a:t>
            </a:r>
            <a:r>
              <a:rPr lang="en-US" altLang="ko-KR" dirty="0"/>
              <a:t>LAN </a:t>
            </a:r>
            <a:r>
              <a:rPr lang="ko-KR" altLang="en-US" dirty="0"/>
              <a:t>카드를 장착하여 연결하는 방법으로</a:t>
            </a:r>
            <a:r>
              <a:rPr lang="en-US" altLang="ko-KR" dirty="0"/>
              <a:t>, </a:t>
            </a:r>
            <a:r>
              <a:rPr lang="ko-KR" altLang="en-US" dirty="0"/>
              <a:t>일대일 통신이 기본이다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 가정에서 </a:t>
            </a:r>
            <a:r>
              <a:rPr lang="ko-KR" altLang="en-US" dirty="0"/>
              <a:t>많이 사용하는 방법이다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/>
              <a:t>애드혹</a:t>
            </a:r>
            <a:r>
              <a:rPr lang="ko-KR" altLang="en-US" dirty="0"/>
              <a:t> 모드는 무선 </a:t>
            </a:r>
            <a:r>
              <a:rPr lang="en-US" altLang="ko-KR" dirty="0"/>
              <a:t>LAN </a:t>
            </a:r>
            <a:r>
              <a:rPr lang="ko-KR" altLang="en-US" dirty="0"/>
              <a:t>장착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컴퓨터 </a:t>
            </a:r>
            <a:r>
              <a:rPr lang="ko-KR" altLang="en-US" dirty="0"/>
              <a:t>간의 </a:t>
            </a:r>
            <a:r>
              <a:rPr lang="ko-KR" altLang="en-US" dirty="0" smtClean="0"/>
              <a:t>네트워크 </a:t>
            </a:r>
            <a:r>
              <a:rPr lang="ko-KR" altLang="en-US" dirty="0"/>
              <a:t>구성이 간편하며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추가 </a:t>
            </a:r>
            <a:r>
              <a:rPr lang="ko-KR" altLang="en-US" dirty="0"/>
              <a:t>장비가 </a:t>
            </a:r>
            <a:r>
              <a:rPr lang="ko-KR" altLang="en-US" dirty="0" smtClean="0"/>
              <a:t>필요 없으므로 </a:t>
            </a:r>
            <a:r>
              <a:rPr lang="ko-KR" altLang="en-US" dirty="0"/>
              <a:t>구성비용이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저렴하여 외부 </a:t>
            </a:r>
            <a:r>
              <a:rPr lang="ko-KR" altLang="en-US" dirty="0"/>
              <a:t>네트워크 공유가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가능하다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그러나 </a:t>
            </a:r>
            <a:r>
              <a:rPr lang="ko-KR" altLang="en-US" dirty="0"/>
              <a:t>외부 </a:t>
            </a:r>
            <a:r>
              <a:rPr lang="ko-KR" altLang="en-US" dirty="0" smtClean="0"/>
              <a:t>네트워크에 독립적으로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인식되지 </a:t>
            </a:r>
            <a:r>
              <a:rPr lang="ko-KR" altLang="en-US" dirty="0"/>
              <a:t>않고</a:t>
            </a:r>
            <a:r>
              <a:rPr lang="en-US" altLang="ko-KR" dirty="0"/>
              <a:t>, </a:t>
            </a:r>
            <a:r>
              <a:rPr lang="ko-KR" altLang="en-US" dirty="0"/>
              <a:t>커다란 부하가 서버에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걸릴 </a:t>
            </a:r>
            <a:r>
              <a:rPr lang="ko-KR" altLang="en-US" dirty="0"/>
              <a:t>때 처리에 문제가 발생할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836" y="3857600"/>
            <a:ext cx="326707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42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err="1">
                <a:latin typeface="YDVYMjOStd12"/>
              </a:rPr>
              <a:t>브로드캐스트는</a:t>
            </a:r>
            <a:r>
              <a:rPr lang="ko-KR" altLang="en-US" b="0" dirty="0">
                <a:latin typeface="YDVYMjOStd12"/>
              </a:rPr>
              <a:t> 다른 </a:t>
            </a:r>
            <a:r>
              <a:rPr lang="ko-KR" altLang="en-US" b="0" dirty="0" err="1">
                <a:latin typeface="YDVYMjOStd12"/>
              </a:rPr>
              <a:t>라우터를</a:t>
            </a:r>
            <a:r>
              <a:rPr lang="ko-KR" altLang="en-US" b="0" dirty="0">
                <a:latin typeface="YDVYMjOStd12"/>
              </a:rPr>
              <a:t> 찾거나</a:t>
            </a:r>
            <a:r>
              <a:rPr lang="en-US" altLang="ko-KR" b="0" dirty="0">
                <a:latin typeface="YDVYMjOStd12"/>
              </a:rPr>
              <a:t>, </a:t>
            </a:r>
            <a:r>
              <a:rPr lang="ko-KR" altLang="en-US" b="0" dirty="0" err="1">
                <a:latin typeface="YDVYMjOStd12"/>
              </a:rPr>
              <a:t>라우터끼리</a:t>
            </a:r>
            <a:r>
              <a:rPr lang="ko-KR" altLang="en-US" b="0" dirty="0">
                <a:latin typeface="YDVYMjOStd12"/>
              </a:rPr>
              <a:t> 데이터를 교환하거나</a:t>
            </a:r>
            <a:r>
              <a:rPr lang="en-US" altLang="ko-KR" b="0" dirty="0">
                <a:latin typeface="YDVYMjOStd12"/>
              </a:rPr>
              <a:t>, </a:t>
            </a:r>
            <a:r>
              <a:rPr lang="ko-KR" altLang="en-US" b="0" dirty="0">
                <a:latin typeface="YDVYMjOStd12"/>
              </a:rPr>
              <a:t>서버가 </a:t>
            </a:r>
            <a:r>
              <a:rPr lang="ko-KR" altLang="en-US" b="0" dirty="0" smtClean="0">
                <a:latin typeface="YDVYMjOStd12"/>
              </a:rPr>
              <a:t>서비스를 제공하려고 </a:t>
            </a:r>
            <a:r>
              <a:rPr lang="ko-KR" altLang="en-US" b="0" dirty="0">
                <a:latin typeface="YDVYMjOStd12"/>
              </a:rPr>
              <a:t>모든 클라이언트에게 알릴 때 등 여러 상황에서 사용할 수 있다</a:t>
            </a:r>
            <a:r>
              <a:rPr lang="en-US" altLang="ko-KR" b="0" dirty="0">
                <a:latin typeface="YDVYMjOStd12"/>
              </a:rPr>
              <a:t>. </a:t>
            </a:r>
            <a:endParaRPr lang="en-US" altLang="ko-KR" b="0" dirty="0" smtClean="0">
              <a:latin typeface="YDVYMjOStd12"/>
            </a:endParaRPr>
          </a:p>
          <a:p>
            <a:pPr lvl="2"/>
            <a:r>
              <a:rPr lang="ko-KR" altLang="en-US" b="0" dirty="0" smtClean="0">
                <a:latin typeface="YDVYMjOStd12"/>
              </a:rPr>
              <a:t>하지만 불특정다수에게 </a:t>
            </a:r>
            <a:r>
              <a:rPr lang="ko-KR" altLang="en-US" b="0" dirty="0">
                <a:latin typeface="YDVYMjOStd12"/>
              </a:rPr>
              <a:t>전송되는 서비스라 수신을 원치 않는 클라이언트도 수신하게 되므로 네트워크 </a:t>
            </a:r>
            <a:r>
              <a:rPr lang="ko-KR" altLang="en-US" b="0" dirty="0" smtClean="0">
                <a:latin typeface="YDVYMjOStd12"/>
              </a:rPr>
              <a:t>성능 </a:t>
            </a:r>
            <a:r>
              <a:rPr lang="ko-KR" altLang="en-US" b="0" dirty="0">
                <a:latin typeface="YDVYMjOStd12"/>
              </a:rPr>
              <a:t>저하를 가져올 수 있다</a:t>
            </a:r>
            <a:r>
              <a:rPr lang="en-US" altLang="ko-KR" b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05" y="2708920"/>
            <a:ext cx="496252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0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하부 구조 모드</a:t>
            </a:r>
            <a:r>
              <a:rPr lang="en-US" altLang="ko-KR" dirty="0"/>
              <a:t>(Infrastructure Mode)</a:t>
            </a:r>
          </a:p>
          <a:p>
            <a:pPr lvl="2"/>
            <a:r>
              <a:rPr lang="ko-KR" altLang="en-US" b="0" dirty="0"/>
              <a:t>하부 구조 모드는 개방형 네트워크 프로토콜 사용으로 서로 다른 기종 간의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연결뿐만 아니라 </a:t>
            </a:r>
            <a:r>
              <a:rPr lang="ko-KR" altLang="en-US" b="0" dirty="0"/>
              <a:t>서버의 부하를 최소한으로 하여 </a:t>
            </a:r>
            <a:r>
              <a:rPr lang="ko-KR" altLang="en-US" b="0" dirty="0" err="1"/>
              <a:t>노드</a:t>
            </a:r>
            <a:r>
              <a:rPr lang="ko-KR" altLang="en-US" b="0" dirty="0"/>
              <a:t> 수가 증가하더라도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문제되지 </a:t>
            </a:r>
            <a:r>
              <a:rPr lang="ko-KR" altLang="en-US" b="0" dirty="0"/>
              <a:t>않는다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또한 </a:t>
            </a:r>
            <a:r>
              <a:rPr lang="ko-KR" altLang="en-US" b="0" dirty="0"/>
              <a:t>중앙 </a:t>
            </a:r>
            <a:r>
              <a:rPr lang="ko-KR" altLang="en-US" b="0" dirty="0" err="1" smtClean="0"/>
              <a:t>집중식으로</a:t>
            </a:r>
            <a:r>
              <a:rPr lang="ko-KR" altLang="en-US" b="0" dirty="0" smtClean="0"/>
              <a:t> </a:t>
            </a:r>
            <a:r>
              <a:rPr lang="ko-KR" altLang="en-US" b="0" dirty="0"/>
              <a:t>정보를 공유하기 때문에 </a:t>
            </a:r>
            <a:r>
              <a:rPr lang="ko-KR" altLang="en-US" b="0" dirty="0" err="1"/>
              <a:t>애드혹</a:t>
            </a:r>
            <a:r>
              <a:rPr lang="ko-KR" altLang="en-US" b="0" dirty="0"/>
              <a:t> 모드 방식보다 빠른 속도로 액세스할 수 있고</a:t>
            </a:r>
            <a:r>
              <a:rPr lang="en-US" altLang="ko-KR" b="0" dirty="0"/>
              <a:t>, </a:t>
            </a:r>
            <a:r>
              <a:rPr lang="ko-KR" altLang="en-US" b="0" dirty="0" smtClean="0"/>
              <a:t>많은 </a:t>
            </a:r>
            <a:r>
              <a:rPr lang="ko-KR" altLang="en-US" b="0" dirty="0"/>
              <a:t>수의 컴퓨터도 효과적으로 공유할 수 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40968"/>
            <a:ext cx="55721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607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5.   </a:t>
            </a:r>
            <a:r>
              <a:rPr lang="ko-KR" altLang="en-US" dirty="0" smtClean="0"/>
              <a:t>매체 </a:t>
            </a:r>
            <a:r>
              <a:rPr lang="ko-KR" altLang="en-US" dirty="0"/>
              <a:t>접근 </a:t>
            </a:r>
            <a:r>
              <a:rPr lang="ko-KR" altLang="en-US" dirty="0" smtClean="0"/>
              <a:t>제어 방식</a:t>
            </a:r>
            <a:endParaRPr lang="ko-KR" altLang="en-US" dirty="0"/>
          </a:p>
          <a:p>
            <a:pPr lvl="1"/>
            <a:r>
              <a:rPr lang="ko-KR" altLang="en-US" b="0" dirty="0" err="1"/>
              <a:t>이더넷에서</a:t>
            </a:r>
            <a:r>
              <a:rPr lang="ko-KR" altLang="en-US" b="0" dirty="0"/>
              <a:t> 사용하는 </a:t>
            </a:r>
            <a:r>
              <a:rPr lang="en-US" altLang="ko-KR" b="0" dirty="0"/>
              <a:t>CSMA/CD</a:t>
            </a:r>
            <a:r>
              <a:rPr lang="ko-KR" altLang="en-US" b="0" dirty="0"/>
              <a:t>를 무선 </a:t>
            </a:r>
            <a:r>
              <a:rPr lang="en-US" altLang="ko-KR" b="0" dirty="0"/>
              <a:t>LAN</a:t>
            </a:r>
            <a:r>
              <a:rPr lang="ko-KR" altLang="en-US" b="0" dirty="0"/>
              <a:t>에서 사용하면 무선 </a:t>
            </a:r>
            <a:r>
              <a:rPr lang="en-US" altLang="ko-KR" b="0" dirty="0"/>
              <a:t>LAN </a:t>
            </a:r>
            <a:r>
              <a:rPr lang="ko-KR" altLang="en-US" b="0" dirty="0"/>
              <a:t>환경에서 </a:t>
            </a:r>
            <a:r>
              <a:rPr lang="ko-KR" altLang="en-US" b="0" dirty="0" err="1" smtClean="0"/>
              <a:t>발생할수</a:t>
            </a:r>
            <a:r>
              <a:rPr lang="ko-KR" altLang="en-US" b="0" dirty="0" smtClean="0"/>
              <a:t> </a:t>
            </a:r>
            <a:r>
              <a:rPr lang="ko-KR" altLang="en-US" b="0" dirty="0"/>
              <a:t>있는 문제를 해결할 수 없어 </a:t>
            </a:r>
            <a:r>
              <a:rPr lang="en-US" altLang="ko-KR" b="0" dirty="0"/>
              <a:t>802.11 </a:t>
            </a:r>
            <a:r>
              <a:rPr lang="ko-KR" altLang="en-US" b="0" dirty="0"/>
              <a:t>개발자들은 무선 </a:t>
            </a:r>
            <a:r>
              <a:rPr lang="en-US" altLang="ko-KR" b="0" dirty="0"/>
              <a:t>LAN</a:t>
            </a:r>
            <a:r>
              <a:rPr lang="ko-KR" altLang="en-US" b="0" dirty="0"/>
              <a:t>을 위한 액세스 </a:t>
            </a:r>
            <a:r>
              <a:rPr lang="ko-KR" altLang="en-US" b="0" dirty="0" smtClean="0"/>
              <a:t>프로토콜을 </a:t>
            </a:r>
            <a:r>
              <a:rPr lang="ko-KR" altLang="en-US" b="0" dirty="0"/>
              <a:t>만들었다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이것이 </a:t>
            </a:r>
            <a:r>
              <a:rPr lang="en-US" altLang="ko-KR" b="0" dirty="0"/>
              <a:t>CSMA/CD</a:t>
            </a:r>
            <a:r>
              <a:rPr lang="ko-KR" altLang="en-US" b="0" dirty="0"/>
              <a:t>와 유사한 </a:t>
            </a:r>
            <a:r>
              <a:rPr lang="en-US" altLang="ko-KR" b="0" dirty="0"/>
              <a:t>CSMA/CA(Carrier-Sense </a:t>
            </a:r>
            <a:r>
              <a:rPr lang="en-US" altLang="ko-KR" b="0" dirty="0" smtClean="0"/>
              <a:t>Multiple-Access with </a:t>
            </a:r>
            <a:r>
              <a:rPr lang="en-US" altLang="ko-KR" b="0" dirty="0"/>
              <a:t>Collision Avoidance)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271" y="3789040"/>
            <a:ext cx="45624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4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dirty="0"/>
              <a:t>CSMA/CA</a:t>
            </a:r>
          </a:p>
          <a:p>
            <a:pPr lvl="2"/>
            <a:r>
              <a:rPr lang="ko-KR" altLang="en-US" b="0" dirty="0"/>
              <a:t>전송매체를 올바르게 공유하고 있다는 것을 확실히 하려고 무선 </a:t>
            </a:r>
            <a:r>
              <a:rPr lang="en-US" altLang="ko-KR" b="0" dirty="0"/>
              <a:t>LAN</a:t>
            </a:r>
            <a:r>
              <a:rPr lang="ko-KR" altLang="en-US" b="0" dirty="0"/>
              <a:t>은 </a:t>
            </a:r>
            <a:r>
              <a:rPr lang="en-US" altLang="ko-KR" b="0" dirty="0"/>
              <a:t>CSMA/CA </a:t>
            </a:r>
            <a:r>
              <a:rPr lang="ko-KR" altLang="en-US" b="0" dirty="0" smtClean="0"/>
              <a:t>기법을 사용한다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무선 </a:t>
            </a:r>
            <a:r>
              <a:rPr lang="en-US" altLang="ko-KR" b="0" dirty="0"/>
              <a:t>LAN</a:t>
            </a:r>
            <a:r>
              <a:rPr lang="ko-KR" altLang="en-US" b="0" dirty="0"/>
              <a:t>에서 사용하는 </a:t>
            </a:r>
            <a:r>
              <a:rPr lang="en-US" altLang="ko-KR" b="0" dirty="0"/>
              <a:t>CSMA/CA</a:t>
            </a:r>
            <a:r>
              <a:rPr lang="ko-KR" altLang="en-US" b="0" dirty="0"/>
              <a:t>는 </a:t>
            </a:r>
            <a:r>
              <a:rPr lang="ko-KR" altLang="en-US" b="0" dirty="0" err="1"/>
              <a:t>패킷을</a:t>
            </a:r>
            <a:r>
              <a:rPr lang="ko-KR" altLang="en-US" b="0" dirty="0"/>
              <a:t> 전송하기 전에 수신자에게 </a:t>
            </a:r>
            <a:r>
              <a:rPr lang="ko-KR" altLang="en-US" b="0" dirty="0" smtClean="0"/>
              <a:t>간단한 </a:t>
            </a:r>
            <a:r>
              <a:rPr lang="ko-KR" altLang="en-US" dirty="0"/>
              <a:t>전송을 요청하여 모든 전송을 수신한다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005" y="3140968"/>
            <a:ext cx="35052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31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데이터 </a:t>
            </a:r>
            <a:r>
              <a:rPr lang="ko-KR" altLang="en-US" dirty="0" smtClean="0"/>
              <a:t>암호화</a:t>
            </a:r>
            <a:endParaRPr lang="en-US" altLang="ko-KR" dirty="0" smtClean="0"/>
          </a:p>
          <a:p>
            <a:pPr lvl="2"/>
            <a:r>
              <a:rPr lang="en-US" altLang="ko-KR" dirty="0"/>
              <a:t>802.11b </a:t>
            </a:r>
            <a:r>
              <a:rPr lang="ko-KR" altLang="en-US" dirty="0"/>
              <a:t>표준에서는 </a:t>
            </a:r>
            <a:r>
              <a:rPr lang="en-US" altLang="ko-KR" dirty="0"/>
              <a:t>WEP(Wired Equivalent Privacy)</a:t>
            </a:r>
            <a:r>
              <a:rPr lang="ko-KR" altLang="en-US" dirty="0"/>
              <a:t>이라는 데이터 암호화 기술을 </a:t>
            </a:r>
            <a:r>
              <a:rPr lang="ko-KR" altLang="en-US" dirty="0" smtClean="0"/>
              <a:t>사용하여 </a:t>
            </a:r>
            <a:r>
              <a:rPr lang="ko-KR" altLang="en-US" dirty="0"/>
              <a:t>모든 데이터를 암호화해서 전송한다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WEP</a:t>
            </a:r>
            <a:r>
              <a:rPr lang="ko-KR" altLang="en-US" dirty="0"/>
              <a:t>은 미리 정해 놓은 </a:t>
            </a:r>
            <a:r>
              <a:rPr lang="ko-KR" altLang="en-US" dirty="0" err="1"/>
              <a:t>암호화키를</a:t>
            </a:r>
            <a:r>
              <a:rPr lang="ko-KR" altLang="en-US" dirty="0"/>
              <a:t> </a:t>
            </a:r>
            <a:r>
              <a:rPr lang="ko-KR" altLang="en-US" dirty="0" smtClean="0"/>
              <a:t>사용하므로 </a:t>
            </a:r>
            <a:r>
              <a:rPr lang="ko-KR" altLang="en-US" dirty="0" err="1" smtClean="0"/>
              <a:t>암호화키를</a:t>
            </a:r>
            <a:r>
              <a:rPr lang="ko-KR" altLang="en-US" dirty="0" smtClean="0"/>
              <a:t> </a:t>
            </a:r>
            <a:r>
              <a:rPr lang="ko-KR" altLang="en-US" dirty="0"/>
              <a:t>모르면 데이터를 전송할 수 없다</a:t>
            </a:r>
            <a:r>
              <a:rPr lang="en-US" altLang="ko-KR" dirty="0"/>
              <a:t>. WEP</a:t>
            </a:r>
            <a:r>
              <a:rPr lang="ko-KR" altLang="en-US" dirty="0"/>
              <a:t>에서는 처음 인증에 사용하는 키는 </a:t>
            </a:r>
            <a:r>
              <a:rPr lang="ko-KR" altLang="en-US" dirty="0" smtClean="0"/>
              <a:t>고정</a:t>
            </a:r>
            <a:r>
              <a:rPr lang="ko-KR" altLang="en-US" dirty="0"/>
              <a:t>하나</a:t>
            </a:r>
            <a:r>
              <a:rPr lang="en-US" altLang="ko-KR" dirty="0"/>
              <a:t>, </a:t>
            </a:r>
            <a:r>
              <a:rPr lang="ko-KR" altLang="en-US" dirty="0"/>
              <a:t>데이터 전송 중에 주기적으로 암호를 변경해서 사용한다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b="0" dirty="0" smtClean="0"/>
              <a:t>WEP</a:t>
            </a:r>
            <a:r>
              <a:rPr lang="ko-KR" altLang="en-US" b="0" dirty="0"/>
              <a:t>은 데이터 암호화로 어느 정도 보안을 유지하지만 무선 </a:t>
            </a:r>
            <a:r>
              <a:rPr lang="en-US" altLang="ko-KR" b="0" dirty="0"/>
              <a:t>LAN</a:t>
            </a:r>
            <a:r>
              <a:rPr lang="ko-KR" altLang="en-US" b="0" dirty="0"/>
              <a:t>의 규모가 커지면서 </a:t>
            </a:r>
            <a:r>
              <a:rPr lang="en-US" altLang="ko-KR" b="0" dirty="0"/>
              <a:t>WEP </a:t>
            </a:r>
            <a:r>
              <a:rPr lang="ko-KR" altLang="en-US" b="0" dirty="0"/>
              <a:t>키를 사용자에게 전송하는 과정이 불편해졌다</a:t>
            </a:r>
            <a:r>
              <a:rPr lang="en-US" altLang="ko-KR" b="0" dirty="0"/>
              <a:t>. </a:t>
            </a:r>
            <a:r>
              <a:rPr lang="ko-KR" altLang="en-US" b="0" dirty="0"/>
              <a:t>따라서 </a:t>
            </a:r>
            <a:r>
              <a:rPr lang="en-US" altLang="ko-KR" b="0" dirty="0"/>
              <a:t>802.11 </a:t>
            </a:r>
            <a:r>
              <a:rPr lang="ko-KR" altLang="en-US" b="0" dirty="0"/>
              <a:t>표준에서는 </a:t>
            </a:r>
            <a:r>
              <a:rPr lang="en-US" altLang="ko-KR" b="0" dirty="0"/>
              <a:t>802.1x </a:t>
            </a:r>
            <a:r>
              <a:rPr lang="ko-KR" altLang="en-US" b="0" dirty="0"/>
              <a:t>인증을 사용할 수 있게 한다</a:t>
            </a:r>
            <a:r>
              <a:rPr lang="en-US" altLang="ko-KR" b="0" dirty="0"/>
              <a:t>. 802.1x</a:t>
            </a:r>
            <a:r>
              <a:rPr lang="ko-KR" altLang="en-US" b="0" dirty="0"/>
              <a:t>는 네트워크 액세스를 제어하는 포트 기반의 보안 표 준을 말한다</a:t>
            </a:r>
            <a:r>
              <a:rPr lang="en-US" altLang="ko-KR" b="0" dirty="0"/>
              <a:t>. 802.1x </a:t>
            </a:r>
            <a:r>
              <a:rPr lang="ko-KR" altLang="en-US" b="0" dirty="0"/>
              <a:t>인증은 사용자 계정을 이용하는 것으로</a:t>
            </a:r>
            <a:r>
              <a:rPr lang="en-US" altLang="ko-KR" b="0" dirty="0"/>
              <a:t>, </a:t>
            </a:r>
            <a:r>
              <a:rPr lang="ko-KR" altLang="en-US" b="0" dirty="0"/>
              <a:t>무선 인터넷 서비스와 같이 규모가 큰 무선 </a:t>
            </a:r>
            <a:r>
              <a:rPr lang="en-US" altLang="ko-KR" b="0" dirty="0"/>
              <a:t>LAN</a:t>
            </a:r>
            <a:r>
              <a:rPr lang="ko-KR" altLang="en-US" b="0" dirty="0"/>
              <a:t>에 적합하다</a:t>
            </a:r>
            <a:r>
              <a:rPr lang="en-US" altLang="ko-KR" b="0" dirty="0"/>
              <a:t>. </a:t>
            </a:r>
            <a:endParaRPr lang="ko-KR" altLang="en-US" b="0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93593"/>
            <a:ext cx="64960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36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AutoNum type="arabicPeriod" startAt="6"/>
            </a:pPr>
            <a:r>
              <a:rPr lang="ko-KR" altLang="en-US" dirty="0" smtClean="0"/>
              <a:t>무선 네트워크 이름</a:t>
            </a:r>
            <a:endParaRPr lang="en-US" altLang="ko-KR" dirty="0"/>
          </a:p>
          <a:p>
            <a:pPr lvl="2"/>
            <a:r>
              <a:rPr lang="en-US" altLang="ko-KR" b="0" dirty="0" smtClean="0"/>
              <a:t>SSID</a:t>
            </a:r>
            <a:r>
              <a:rPr lang="en-US" altLang="ko-KR" sz="200" b="0" dirty="0" smtClean="0"/>
              <a:t>Service Set IDentifier</a:t>
            </a:r>
            <a:r>
              <a:rPr lang="ko-KR" altLang="en-US" b="0" dirty="0" smtClean="0"/>
              <a:t>는 </a:t>
            </a:r>
            <a:r>
              <a:rPr lang="en-US" altLang="ko-KR" b="0" dirty="0" smtClean="0"/>
              <a:t>IEEE 802.11 </a:t>
            </a:r>
            <a:r>
              <a:rPr lang="ko-KR" altLang="en-US" b="0" dirty="0" smtClean="0"/>
              <a:t>표준으로 연결하려는 네트워크를 알려주는 식별자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이 름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이다</a:t>
            </a:r>
            <a:r>
              <a:rPr lang="en-US" altLang="ko-KR" b="0" dirty="0" smtClean="0"/>
              <a:t>. SSID</a:t>
            </a:r>
            <a:r>
              <a:rPr lang="ko-KR" altLang="en-US" b="0" dirty="0" smtClean="0"/>
              <a:t>는 우리가 사용하고 있는 </a:t>
            </a:r>
            <a:r>
              <a:rPr lang="en-US" altLang="ko-KR" b="0" dirty="0" smtClean="0"/>
              <a:t>Wi-Fi</a:t>
            </a:r>
            <a:r>
              <a:rPr lang="ko-KR" altLang="en-US" b="0" dirty="0" smtClean="0"/>
              <a:t>의 네트워크 이름이라고 생각하면 된다</a:t>
            </a:r>
            <a:r>
              <a:rPr lang="en-US" altLang="ko-KR" b="0" dirty="0" smtClean="0"/>
              <a:t> </a:t>
            </a:r>
          </a:p>
          <a:p>
            <a:pPr lvl="2"/>
            <a:r>
              <a:rPr lang="en-US" altLang="ko-KR" b="0" dirty="0" smtClean="0"/>
              <a:t>SSID</a:t>
            </a:r>
            <a:r>
              <a:rPr lang="ko-KR" altLang="en-US" b="0" dirty="0"/>
              <a:t>는 그 지역의 여러 </a:t>
            </a:r>
            <a:r>
              <a:rPr lang="en-US" altLang="ko-KR" b="0" dirty="0"/>
              <a:t>Wi-Fi </a:t>
            </a:r>
            <a:r>
              <a:rPr lang="ko-KR" altLang="en-US" b="0" dirty="0"/>
              <a:t>중에서 확실히 구분할 수 있도록 고유한 이름으로 설계해야 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IEEE </a:t>
            </a:r>
            <a:r>
              <a:rPr lang="ko-KR" altLang="en-US" b="0" dirty="0"/>
              <a:t>규약에 따르면 무선 </a:t>
            </a:r>
            <a:r>
              <a:rPr lang="en-US" altLang="ko-KR" b="0" dirty="0"/>
              <a:t>LAN</a:t>
            </a:r>
            <a:r>
              <a:rPr lang="ko-KR" altLang="en-US" b="0" dirty="0"/>
              <a:t>의 서비스를 구분하는 것은 </a:t>
            </a:r>
            <a:r>
              <a:rPr lang="en-US" altLang="ko-KR" b="0" dirty="0"/>
              <a:t>BSS</a:t>
            </a:r>
            <a:r>
              <a:rPr lang="ko-KR" altLang="en-US" b="0" dirty="0"/>
              <a:t>이고</a:t>
            </a:r>
            <a:r>
              <a:rPr lang="en-US" altLang="ko-KR" b="0" dirty="0"/>
              <a:t>, BSS</a:t>
            </a:r>
            <a:r>
              <a:rPr lang="ko-KR" altLang="en-US" b="0" dirty="0"/>
              <a:t>의 핵심이 </a:t>
            </a:r>
            <a:r>
              <a:rPr lang="ko-KR" altLang="en-US" b="0" dirty="0" smtClean="0"/>
              <a:t>바로 </a:t>
            </a:r>
            <a:r>
              <a:rPr lang="en-US" altLang="ko-KR" b="0" dirty="0" smtClean="0"/>
              <a:t>SSID</a:t>
            </a:r>
            <a:r>
              <a:rPr lang="ko-KR" altLang="en-US" b="0" dirty="0"/>
              <a:t>이다</a:t>
            </a:r>
            <a:r>
              <a:rPr lang="en-US" altLang="ko-KR" b="0" dirty="0"/>
              <a:t>. SSID</a:t>
            </a:r>
            <a:r>
              <a:rPr lang="ko-KR" altLang="en-US" b="0" dirty="0"/>
              <a:t>는 </a:t>
            </a:r>
            <a:r>
              <a:rPr lang="en-US" altLang="ko-KR" b="0" dirty="0"/>
              <a:t>AP</a:t>
            </a:r>
            <a:r>
              <a:rPr lang="ko-KR" altLang="en-US" b="0" dirty="0"/>
              <a:t>와 단말기 간에 발생한 모든 데이터 패킷의 헤더에 붙이는 </a:t>
            </a:r>
            <a:r>
              <a:rPr lang="ko-KR" altLang="en-US" b="0" dirty="0" smtClean="0"/>
              <a:t>식별자이다</a:t>
            </a:r>
            <a:r>
              <a:rPr lang="en-US" altLang="ko-KR" b="0" dirty="0" smtClean="0"/>
              <a:t>. Wi-Fi</a:t>
            </a:r>
            <a:r>
              <a:rPr lang="ko-KR" altLang="en-US" b="0" dirty="0"/>
              <a:t>의 모든 패킷은 헤더에 </a:t>
            </a:r>
            <a:r>
              <a:rPr lang="en-US" altLang="ko-KR" b="0" dirty="0"/>
              <a:t>SSID</a:t>
            </a:r>
            <a:r>
              <a:rPr lang="ko-KR" altLang="en-US" b="0" dirty="0"/>
              <a:t>가 포함되어 있다</a:t>
            </a:r>
            <a:r>
              <a:rPr lang="en-US" altLang="ko-KR" b="0" dirty="0"/>
              <a:t>.</a:t>
            </a:r>
            <a:endParaRPr lang="en-US" altLang="ko-KR" b="0" dirty="0" smtClean="0"/>
          </a:p>
          <a:p>
            <a:pPr lvl="2"/>
            <a:endParaRPr lang="ko-KR" alt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933056"/>
            <a:ext cx="40862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15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2204864"/>
            <a:ext cx="8208912" cy="4392488"/>
          </a:xfrm>
        </p:spPr>
        <p:txBody>
          <a:bodyPr/>
          <a:lstStyle/>
          <a:p>
            <a:pPr marL="790575" lvl="2" indent="-342900">
              <a:buClr>
                <a:srgbClr val="FF0000"/>
              </a:buClr>
              <a:buFont typeface="+mj-lt"/>
              <a:buAutoNum type="arabicParenR"/>
            </a:pPr>
            <a:r>
              <a:rPr lang="ko-KR" altLang="en-US" b="0" dirty="0" smtClean="0"/>
              <a:t>무선 </a:t>
            </a:r>
            <a:r>
              <a:rPr lang="en-US" altLang="ko-KR" b="0" dirty="0"/>
              <a:t>AP</a:t>
            </a:r>
            <a:r>
              <a:rPr lang="ko-KR" altLang="en-US" b="0" dirty="0"/>
              <a:t>는 자신을 알리는 신호인 비콘 </a:t>
            </a:r>
            <a:r>
              <a:rPr lang="en-US" altLang="ko-KR" b="0" dirty="0"/>
              <a:t>beacon</a:t>
            </a:r>
            <a:r>
              <a:rPr lang="ko-KR" altLang="en-US" b="0" dirty="0"/>
              <a:t>을 네트워크에 있는 모든 기기에 주기적으로 전송한다</a:t>
            </a:r>
            <a:r>
              <a:rPr lang="en-US" altLang="ko-KR" b="0" dirty="0"/>
              <a:t>. </a:t>
            </a:r>
            <a:r>
              <a:rPr lang="ko-KR" altLang="en-US" b="0" dirty="0"/>
              <a:t>무선 클라이언트는 이 신호를 잡아서 연결하는 것이다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marL="790575" lvl="2" indent="-342900">
              <a:buClr>
                <a:srgbClr val="FF0000"/>
              </a:buClr>
              <a:buFont typeface="+mj-lt"/>
              <a:buAutoNum type="arabicParenR"/>
            </a:pPr>
            <a:r>
              <a:rPr lang="ko-KR" altLang="en-US" b="0" dirty="0" smtClean="0"/>
              <a:t>신호를 </a:t>
            </a:r>
            <a:r>
              <a:rPr lang="ko-KR" altLang="en-US" b="0" dirty="0"/>
              <a:t>받은 무선 클라이언트는 자신의 </a:t>
            </a:r>
            <a:r>
              <a:rPr lang="en-US" altLang="ko-KR" b="0" dirty="0"/>
              <a:t>SSID</a:t>
            </a:r>
            <a:r>
              <a:rPr lang="ko-KR" altLang="en-US" b="0" dirty="0"/>
              <a:t>와 동일한지 무선 </a:t>
            </a:r>
            <a:r>
              <a:rPr lang="en-US" altLang="ko-KR" b="0" dirty="0"/>
              <a:t>AP</a:t>
            </a:r>
            <a:r>
              <a:rPr lang="ko-KR" altLang="en-US" b="0" dirty="0"/>
              <a:t>에 문의한다</a:t>
            </a:r>
            <a:r>
              <a:rPr lang="en-US" altLang="ko-KR" b="0" dirty="0"/>
              <a:t>. </a:t>
            </a:r>
            <a:endParaRPr lang="ko-KR" alt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66960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41358"/>
            <a:ext cx="529590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56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47675" lvl="2" indent="0">
              <a:buClr>
                <a:srgbClr val="FF0000"/>
              </a:buCl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3) </a:t>
            </a:r>
            <a:r>
              <a:rPr lang="ko-KR" altLang="en-US" dirty="0" smtClean="0"/>
              <a:t>동일한 </a:t>
            </a:r>
            <a:r>
              <a:rPr lang="en-US" altLang="ko-KR" dirty="0"/>
              <a:t>SSID</a:t>
            </a:r>
            <a:r>
              <a:rPr lang="ko-KR" altLang="en-US" dirty="0"/>
              <a:t>이면 무선 </a:t>
            </a:r>
            <a:r>
              <a:rPr lang="en-US" altLang="ko-KR" dirty="0"/>
              <a:t>AP</a:t>
            </a:r>
            <a:r>
              <a:rPr lang="ko-KR" altLang="en-US" dirty="0"/>
              <a:t>가 응답을 하고 서로의 존재를 알게 된다</a:t>
            </a:r>
            <a:r>
              <a:rPr lang="en-US" altLang="ko-KR" dirty="0"/>
              <a:t>.</a:t>
            </a:r>
          </a:p>
          <a:p>
            <a:pPr marL="447675" lvl="2" indent="0">
              <a:buClr>
                <a:srgbClr val="FF0000"/>
              </a:buCl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4), 5) </a:t>
            </a:r>
            <a:r>
              <a:rPr lang="ko-KR" altLang="en-US" dirty="0" smtClean="0"/>
              <a:t>설정된 </a:t>
            </a:r>
            <a:r>
              <a:rPr lang="ko-KR" altLang="en-US" dirty="0"/>
              <a:t>인증 방식이 올바른지 확인받은 후 무선 클라이언트는 무선 </a:t>
            </a:r>
            <a:r>
              <a:rPr lang="en-US" altLang="ko-KR" dirty="0"/>
              <a:t>AP</a:t>
            </a:r>
            <a:r>
              <a:rPr lang="ko-KR" altLang="en-US" dirty="0" smtClean="0"/>
              <a:t>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ko-KR" altLang="en-US" dirty="0" smtClean="0"/>
              <a:t>연결</a:t>
            </a:r>
            <a:r>
              <a:rPr lang="en-US" altLang="ko-KR" dirty="0"/>
              <a:t>(</a:t>
            </a:r>
            <a:r>
              <a:rPr lang="ko-KR" altLang="en-US" dirty="0"/>
              <a:t>접속</a:t>
            </a:r>
            <a:r>
              <a:rPr lang="en-US" altLang="ko-KR" dirty="0"/>
              <a:t>)</a:t>
            </a:r>
            <a:r>
              <a:rPr lang="ko-KR" altLang="en-US" dirty="0" smtClean="0"/>
              <a:t>을 요청한다</a:t>
            </a:r>
            <a:r>
              <a:rPr lang="en-US" altLang="ko-KR" dirty="0"/>
              <a:t>.</a:t>
            </a:r>
          </a:p>
          <a:p>
            <a:pPr marL="447675" lvl="2" indent="0">
              <a:buClr>
                <a:srgbClr val="FF0000"/>
              </a:buCl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6) </a:t>
            </a:r>
            <a:r>
              <a:rPr lang="ko-KR" altLang="en-US" dirty="0" smtClean="0"/>
              <a:t>무선 </a:t>
            </a:r>
            <a:r>
              <a:rPr lang="en-US" altLang="ko-KR" dirty="0"/>
              <a:t>AP</a:t>
            </a:r>
            <a:r>
              <a:rPr lang="ko-KR" altLang="en-US" dirty="0"/>
              <a:t>로부터 승인을 받으면 연결하여 통신할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marL="447675" lvl="2" indent="0">
              <a:buClr>
                <a:srgbClr val="FF0000"/>
              </a:buClr>
              <a:buNone/>
            </a:pPr>
            <a:endParaRPr lang="en-US" altLang="ko-KR" dirty="0" smtClean="0"/>
          </a:p>
          <a:p>
            <a:pPr marL="733425">
              <a:buAutoNum type="arabicPeriod" startAt="7"/>
            </a:pPr>
            <a:r>
              <a:rPr lang="ko-KR" altLang="en-US" dirty="0" smtClean="0"/>
              <a:t>무선 주파수 대역</a:t>
            </a:r>
            <a:endParaRPr lang="en-US" altLang="ko-KR" dirty="0"/>
          </a:p>
          <a:p>
            <a:pPr lvl="2"/>
            <a:r>
              <a:rPr lang="ko-KR" altLang="en-US" b="0" dirty="0" smtClean="0"/>
              <a:t>무선 </a:t>
            </a:r>
            <a:r>
              <a:rPr lang="en-US" altLang="ko-KR" b="0" dirty="0"/>
              <a:t>AP</a:t>
            </a:r>
            <a:r>
              <a:rPr lang="ko-KR" altLang="en-US" b="0" dirty="0"/>
              <a:t>와 무선 클라이언트 사이의 거리가 멀어지면 전파가 약해지기 때문에 접속이 끊기거 나 통신 속도가 느려지기도 한다</a:t>
            </a:r>
            <a:r>
              <a:rPr lang="en-US" altLang="ko-KR" b="0" dirty="0"/>
              <a:t>. </a:t>
            </a:r>
            <a:r>
              <a:rPr lang="ko-KR" altLang="en-US" b="0" dirty="0"/>
              <a:t>따라서 이러한 문제를 해결하기 위해 무선 </a:t>
            </a:r>
            <a:r>
              <a:rPr lang="en-US" altLang="ko-KR" b="0" dirty="0"/>
              <a:t>AP</a:t>
            </a:r>
            <a:r>
              <a:rPr lang="ko-KR" altLang="en-US" b="0" dirty="0"/>
              <a:t>를 여러 대 </a:t>
            </a:r>
            <a:r>
              <a:rPr lang="ko-KR" altLang="en-US" b="0" dirty="0" smtClean="0"/>
              <a:t>설치한다</a:t>
            </a:r>
            <a:r>
              <a:rPr lang="en-US" altLang="ko-KR" b="0" dirty="0"/>
              <a:t>. </a:t>
            </a:r>
            <a:r>
              <a:rPr lang="ko-KR" altLang="en-US" b="0" dirty="0" smtClean="0"/>
              <a:t>무선 </a:t>
            </a:r>
            <a:r>
              <a:rPr lang="en-US" altLang="ko-KR" b="0" dirty="0"/>
              <a:t>LAN</a:t>
            </a:r>
            <a:r>
              <a:rPr lang="ko-KR" altLang="en-US" b="0" dirty="0"/>
              <a:t>은 여러 클라이언트를 동시에 연결할 수 있도록 주파수 대역을 분할하는데</a:t>
            </a:r>
            <a:r>
              <a:rPr lang="en-US" altLang="ko-KR" b="0" dirty="0"/>
              <a:t>, </a:t>
            </a:r>
            <a:r>
              <a:rPr lang="ko-KR" altLang="en-US" b="0" dirty="0"/>
              <a:t>이 </a:t>
            </a:r>
            <a:r>
              <a:rPr lang="ko-KR" altLang="en-US" b="0" dirty="0" smtClean="0"/>
              <a:t>주파수 </a:t>
            </a:r>
            <a:r>
              <a:rPr lang="ko-KR" altLang="en-US" b="0" dirty="0"/>
              <a:t>대역을 채널이라고 </a:t>
            </a:r>
            <a:r>
              <a:rPr lang="ko-KR" altLang="en-US" b="0" dirty="0" smtClean="0"/>
              <a:t>부른다</a:t>
            </a:r>
            <a:endParaRPr lang="en-US" altLang="ko-KR" b="0" dirty="0"/>
          </a:p>
          <a:p>
            <a:pPr lvl="2"/>
            <a:r>
              <a:rPr lang="ko-KR" altLang="en-US" b="0" dirty="0" smtClean="0"/>
              <a:t>무선 </a:t>
            </a:r>
            <a:r>
              <a:rPr lang="en-US" altLang="ko-KR" b="0" dirty="0"/>
              <a:t>AP A</a:t>
            </a:r>
            <a:r>
              <a:rPr lang="ko-KR" altLang="en-US" b="0" dirty="0"/>
              <a:t>가 노트북과 스마트폰을 연결하여 통신할 때 무선 </a:t>
            </a:r>
            <a:r>
              <a:rPr lang="en-US" altLang="ko-KR" b="0" dirty="0"/>
              <a:t>AP A</a:t>
            </a:r>
            <a:r>
              <a:rPr lang="ko-KR" altLang="en-US" b="0" dirty="0"/>
              <a:t>와 노트북</a:t>
            </a:r>
            <a:r>
              <a:rPr lang="en-US" altLang="ko-KR" b="0" dirty="0"/>
              <a:t>, </a:t>
            </a:r>
            <a:r>
              <a:rPr lang="ko-KR" altLang="en-US" b="0" dirty="0"/>
              <a:t>스마트폰에는 같은 채널을 설정해야 한다</a:t>
            </a:r>
            <a:r>
              <a:rPr lang="en-US" altLang="ko-KR" b="0" dirty="0"/>
              <a:t>. </a:t>
            </a:r>
            <a:r>
              <a:rPr lang="ko-KR" altLang="en-US" b="0" dirty="0"/>
              <a:t>즉 같은 주파수 대 역을 사용해야 한다</a:t>
            </a:r>
            <a:r>
              <a:rPr lang="en-US" altLang="ko-KR" b="0" dirty="0"/>
              <a:t>. </a:t>
            </a:r>
            <a:r>
              <a:rPr lang="ko-KR" altLang="en-US" b="0" dirty="0"/>
              <a:t>전파가 겹치는 무선 </a:t>
            </a:r>
            <a:r>
              <a:rPr lang="en-US" altLang="ko-KR" b="0" dirty="0"/>
              <a:t>AP(</a:t>
            </a:r>
            <a:r>
              <a:rPr lang="ko-KR" altLang="en-US" b="0" dirty="0"/>
              <a:t>무선 공유기</a:t>
            </a:r>
            <a:r>
              <a:rPr lang="en-US" altLang="ko-KR" b="0" dirty="0"/>
              <a:t>)</a:t>
            </a:r>
            <a:r>
              <a:rPr lang="ko-KR" altLang="en-US" b="0" dirty="0"/>
              <a:t>들의 채널이 같으면 주파수가 겹쳐 서 전파 간섭이 생기고 통신 속도가 느려지기 때문에 무선 </a:t>
            </a:r>
            <a:r>
              <a:rPr lang="en-US" altLang="ko-KR" b="0" dirty="0"/>
              <a:t>AP A</a:t>
            </a:r>
            <a:r>
              <a:rPr lang="ko-KR" altLang="en-US" b="0" dirty="0"/>
              <a:t>와 </a:t>
            </a:r>
            <a:r>
              <a:rPr lang="en-US" altLang="ko-KR" b="0" dirty="0"/>
              <a:t>B</a:t>
            </a:r>
            <a:r>
              <a:rPr lang="ko-KR" altLang="en-US" b="0" dirty="0"/>
              <a:t>는 채널을 다르게 설정 해야 한다</a:t>
            </a:r>
            <a:r>
              <a:rPr lang="en-US" altLang="ko-KR" b="0" dirty="0"/>
              <a:t>. </a:t>
            </a:r>
            <a:r>
              <a:rPr lang="ko-KR" altLang="en-US" b="0" dirty="0"/>
              <a:t>채널이 다르면 주파수가 다르기 때문에 전파가 겹치더라도 간섭이 일어나지 않아 통신 속도가 느려지지 않는다</a:t>
            </a:r>
            <a:r>
              <a:rPr lang="en-US" altLang="ko-KR" b="0" dirty="0"/>
              <a:t>. </a:t>
            </a:r>
            <a:r>
              <a:rPr lang="ko-KR" altLang="en-US" b="0" dirty="0"/>
              <a:t>만약 같은 채널을 사용하고 싶다면 전파가 겹치지 않도록 멀리 떨어뜨려서 설치해야 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24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762125"/>
            <a:ext cx="55245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00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lvl="2" indent="-285750"/>
            <a:r>
              <a:rPr lang="en-US" altLang="ko-KR" dirty="0"/>
              <a:t>IEEE 802.11b</a:t>
            </a:r>
            <a:r>
              <a:rPr lang="ko-KR" altLang="en-US" dirty="0"/>
              <a:t>와 </a:t>
            </a:r>
            <a:r>
              <a:rPr lang="en-US" altLang="ko-KR" dirty="0"/>
              <a:t>IEEE 802.11g</a:t>
            </a:r>
            <a:r>
              <a:rPr lang="ko-KR" altLang="en-US" dirty="0"/>
              <a:t>는 서로 다른 채널이라도 일부에서 같은 주파수 대역을 </a:t>
            </a:r>
            <a:r>
              <a:rPr lang="ko-KR" altLang="en-US" dirty="0" smtClean="0"/>
              <a:t>사용하기 </a:t>
            </a:r>
            <a:r>
              <a:rPr lang="ko-KR" altLang="en-US" dirty="0"/>
              <a:t>때문에 간섭이 발생할 수 있으므로 주의해야 한다</a:t>
            </a:r>
            <a:r>
              <a:rPr lang="en-US" altLang="ko-KR" dirty="0"/>
              <a:t>. </a:t>
            </a:r>
            <a:r>
              <a:rPr lang="ko-KR" altLang="en-US" dirty="0"/>
              <a:t>반면에 </a:t>
            </a:r>
            <a:r>
              <a:rPr lang="en-US" altLang="ko-KR" dirty="0"/>
              <a:t>IEEE 802.11a</a:t>
            </a:r>
            <a:r>
              <a:rPr lang="ko-KR" altLang="en-US" dirty="0"/>
              <a:t>는 각 </a:t>
            </a:r>
            <a:r>
              <a:rPr lang="ko-KR" altLang="en-US" dirty="0" smtClean="0"/>
              <a:t>채널이 서로 </a:t>
            </a:r>
            <a:r>
              <a:rPr lang="ko-KR" altLang="en-US" dirty="0"/>
              <a:t>다른 주파수 대역을 사용하기 때문에 전파가 겹쳐도 문제가 발생하지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7" y="2492896"/>
            <a:ext cx="41624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21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lvl="2" indent="-285750"/>
            <a:r>
              <a:rPr lang="ko-KR" altLang="en-US" b="0" dirty="0" smtClean="0"/>
              <a:t>기본적으로 </a:t>
            </a:r>
            <a:r>
              <a:rPr lang="ko-KR" altLang="en-US" b="0" dirty="0"/>
              <a:t>무선 </a:t>
            </a:r>
            <a:r>
              <a:rPr lang="en-US" altLang="ko-KR" b="0" dirty="0"/>
              <a:t>AP</a:t>
            </a:r>
            <a:r>
              <a:rPr lang="ko-KR" altLang="en-US" b="0" dirty="0"/>
              <a:t>는 최적의 채널을 찾아 자동으로 설정하기 때문에 우리는 채널 설정 부분 을 신경 쓸 필요가 없다</a:t>
            </a:r>
            <a:r>
              <a:rPr lang="en-US" altLang="ko-KR" b="0" dirty="0"/>
              <a:t>. </a:t>
            </a:r>
            <a:r>
              <a:rPr lang="ko-KR" altLang="en-US" b="0" dirty="0"/>
              <a:t>하지만 연결이 불안정하거나 네트워크 속도가 느리다면 채널 문제일 수도 있는데</a:t>
            </a:r>
            <a:r>
              <a:rPr lang="en-US" altLang="ko-KR" b="0" dirty="0"/>
              <a:t>, </a:t>
            </a:r>
            <a:r>
              <a:rPr lang="ko-KR" altLang="en-US" b="0" dirty="0"/>
              <a:t>이럴 때는 채널을 수동으로 변경하는 것도 하나의 해결 방법이다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marL="457200" lvl="2" indent="-285750"/>
            <a:r>
              <a:rPr lang="ko-KR" altLang="en-US" b="0" dirty="0" smtClean="0"/>
              <a:t>사용 </a:t>
            </a:r>
            <a:r>
              <a:rPr lang="ko-KR" altLang="en-US" b="0" dirty="0"/>
              <a:t>중인 무선 공유기의 설정은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웹 </a:t>
            </a:r>
            <a:r>
              <a:rPr lang="ko-KR" altLang="en-US" b="0" dirty="0"/>
              <a:t>브라우저로 확인할 수 있다</a:t>
            </a:r>
            <a:r>
              <a:rPr lang="en-US" altLang="ko-KR" b="0" dirty="0"/>
              <a:t>.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필자는 </a:t>
            </a:r>
            <a:r>
              <a:rPr lang="en-US" altLang="ko-KR" b="0" dirty="0"/>
              <a:t>SK</a:t>
            </a:r>
            <a:r>
              <a:rPr lang="ko-KR" altLang="en-US" b="0" dirty="0"/>
              <a:t>브로드밴드 무선 </a:t>
            </a:r>
            <a:r>
              <a:rPr lang="ko-KR" altLang="en-US" b="0" dirty="0" smtClean="0"/>
              <a:t>공유기를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사용하고 </a:t>
            </a:r>
            <a:r>
              <a:rPr lang="ko-KR" altLang="en-US" b="0" dirty="0"/>
              <a:t>있어 무선 공유기 </a:t>
            </a:r>
            <a:r>
              <a:rPr lang="ko-KR" altLang="en-US" b="0" dirty="0" smtClean="0"/>
              <a:t>접속 </a:t>
            </a:r>
            <a:r>
              <a:rPr lang="ko-KR" altLang="en-US" b="0" dirty="0"/>
              <a:t>주소가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http</a:t>
            </a:r>
            <a:r>
              <a:rPr lang="en-US" altLang="ko-KR" b="0" dirty="0"/>
              <a:t>://192.168.35.1/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endParaRPr lang="ko-KR" alt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04865"/>
            <a:ext cx="3851072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70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5856</TotalTime>
  <Words>6425</Words>
  <Application>Microsoft Office PowerPoint</Application>
  <PresentationFormat>화면 슬라이드 쇼(4:3)</PresentationFormat>
  <Paragraphs>522</Paragraphs>
  <Slides>101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101</vt:i4>
      </vt:variant>
    </vt:vector>
  </HeadingPairs>
  <TitlesOfParts>
    <vt:vector size="102" baseType="lpstr">
      <vt:lpstr>Office 테마</vt:lpstr>
      <vt:lpstr>Chapter 03. 네트워크 통신</vt:lpstr>
      <vt:lpstr>PowerPoint 프레젠테이션</vt:lpstr>
      <vt:lpstr>PowerPoint 프레젠테이션</vt:lpstr>
      <vt:lpstr>01. 통신방식</vt:lpstr>
      <vt:lpstr>01. 통신방식</vt:lpstr>
      <vt:lpstr> 01. 통신방식 </vt:lpstr>
      <vt:lpstr>01. 통신방식</vt:lpstr>
      <vt:lpstr>01. 통신방식</vt:lpstr>
      <vt:lpstr>01. 통신방식</vt:lpstr>
      <vt:lpstr>01. 통신방식</vt:lpstr>
      <vt:lpstr>01. 통신방식</vt:lpstr>
      <vt:lpstr>01. 통신방식</vt:lpstr>
      <vt:lpstr>01. 통신방식</vt:lpstr>
      <vt:lpstr>01. 통신방식</vt:lpstr>
      <vt:lpstr>01. 통신방식</vt:lpstr>
      <vt:lpstr>01. 통신방식</vt:lpstr>
      <vt:lpstr>01. 통신방식</vt:lpstr>
      <vt:lpstr>01. 통신방식</vt:lpstr>
      <vt:lpstr>01. 통신방식</vt:lpstr>
      <vt:lpstr>01. 통신방식</vt:lpstr>
      <vt:lpstr>01. 통신방식</vt:lpstr>
      <vt:lpstr>01. 통신방식</vt:lpstr>
      <vt:lpstr>01. 통신방식</vt:lpstr>
      <vt:lpstr>02. 통신오류검출</vt:lpstr>
      <vt:lpstr>02. 통신오류검출</vt:lpstr>
      <vt:lpstr>02. 통신오류검출</vt:lpstr>
      <vt:lpstr>02. 통신오류검출</vt:lpstr>
      <vt:lpstr>02. 통신오류검출</vt:lpstr>
      <vt:lpstr>02. 통신오류검출</vt:lpstr>
      <vt:lpstr>02. 통신오류검출</vt:lpstr>
      <vt:lpstr>02. 통신오류검출</vt:lpstr>
      <vt:lpstr>02. 통신오류검출</vt:lpstr>
      <vt:lpstr>02. 통신오류검출</vt:lpstr>
      <vt:lpstr>02. 통신오류검출</vt:lpstr>
      <vt:lpstr>02. 통신오류검출</vt:lpstr>
      <vt:lpstr>02. 통신오류검출</vt:lpstr>
      <vt:lpstr>02. 통신오류검출</vt:lpstr>
      <vt:lpstr>02. 통신오류검출</vt:lpstr>
      <vt:lpstr>02. 통신오류검출</vt:lpstr>
      <vt:lpstr>02. 통신오류검출</vt:lpstr>
      <vt:lpstr>02. 통신오류검출</vt:lpstr>
      <vt:lpstr>02. 통신오류검출</vt:lpstr>
      <vt:lpstr>02. 통신오류검출</vt:lpstr>
      <vt:lpstr>02. 통신오류검출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04. 광역 네트워크</vt:lpstr>
      <vt:lpstr>04. 광역 네트워크</vt:lpstr>
      <vt:lpstr>04. 광역 네트워크</vt:lpstr>
      <vt:lpstr>04. 광역 네트워크</vt:lpstr>
      <vt:lpstr>04. 광역 네트워크</vt:lpstr>
      <vt:lpstr>04. 광역 네트워크</vt:lpstr>
      <vt:lpstr>04. 광역 네트워크</vt:lpstr>
      <vt:lpstr>04. 광역 네트워크</vt:lpstr>
      <vt:lpstr>04. 광역 네트워크</vt:lpstr>
      <vt:lpstr>04. 광역 네트워크</vt:lpstr>
      <vt:lpstr>04. 광역 네트워크</vt:lpstr>
      <vt:lpstr>04. 광역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user</cp:lastModifiedBy>
  <cp:revision>647</cp:revision>
  <dcterms:created xsi:type="dcterms:W3CDTF">2012-07-11T10:23:22Z</dcterms:created>
  <dcterms:modified xsi:type="dcterms:W3CDTF">2023-02-24T00:59:49Z</dcterms:modified>
</cp:coreProperties>
</file>