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66" r:id="rId3"/>
    <p:sldId id="383" r:id="rId4"/>
    <p:sldId id="402" r:id="rId5"/>
    <p:sldId id="384" r:id="rId6"/>
    <p:sldId id="385" r:id="rId7"/>
    <p:sldId id="403" r:id="rId8"/>
    <p:sldId id="404" r:id="rId9"/>
    <p:sldId id="406" r:id="rId10"/>
    <p:sldId id="405" r:id="rId11"/>
    <p:sldId id="411" r:id="rId12"/>
    <p:sldId id="410" r:id="rId13"/>
    <p:sldId id="409" r:id="rId14"/>
    <p:sldId id="408" r:id="rId15"/>
    <p:sldId id="407" r:id="rId16"/>
    <p:sldId id="412" r:id="rId17"/>
    <p:sldId id="415" r:id="rId18"/>
    <p:sldId id="414" r:id="rId19"/>
    <p:sldId id="413" r:id="rId20"/>
    <p:sldId id="417" r:id="rId21"/>
    <p:sldId id="416" r:id="rId22"/>
    <p:sldId id="419" r:id="rId23"/>
    <p:sldId id="418" r:id="rId24"/>
    <p:sldId id="421" r:id="rId25"/>
    <p:sldId id="420" r:id="rId26"/>
    <p:sldId id="424" r:id="rId27"/>
    <p:sldId id="423" r:id="rId28"/>
    <p:sldId id="422" r:id="rId29"/>
    <p:sldId id="428" r:id="rId30"/>
    <p:sldId id="427" r:id="rId31"/>
    <p:sldId id="426" r:id="rId32"/>
    <p:sldId id="425" r:id="rId33"/>
    <p:sldId id="431" r:id="rId34"/>
    <p:sldId id="397" r:id="rId35"/>
    <p:sldId id="398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7136" autoAdjust="0"/>
  </p:normalViewPr>
  <p:slideViewPr>
    <p:cSldViewPr>
      <p:cViewPr>
        <p:scale>
          <a:sx n="100" d="100"/>
          <a:sy n="100" d="100"/>
        </p:scale>
        <p:origin x="-984" y="-18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8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5" name="Picture 3" descr="네트워크 개론(3판)_표지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4470" b="42335"/>
          <a:stretch/>
        </p:blipFill>
        <p:spPr>
          <a:xfrm>
            <a:off x="0" y="0"/>
            <a:ext cx="7164288" cy="4885675"/>
          </a:xfrm>
          <a:prstGeom prst="rect">
            <a:avLst/>
          </a:prstGeom>
        </p:spPr>
      </p:pic>
      <p:pic>
        <p:nvPicPr>
          <p:cNvPr id="16" name="Picture 5" descr="네트워크 개론(3판)_표지-4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t="10234" r="6651" b="6373"/>
          <a:stretch/>
        </p:blipFill>
        <p:spPr>
          <a:xfrm>
            <a:off x="4499992" y="1170090"/>
            <a:ext cx="4644008" cy="4059110"/>
          </a:xfrm>
          <a:prstGeom prst="rect">
            <a:avLst/>
          </a:prstGeom>
        </p:spPr>
      </p:pic>
      <p:pic>
        <p:nvPicPr>
          <p:cNvPr id="17" name="Picture 7" descr="한빛로고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지니\Desktop\캡처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2" y="4568353"/>
            <a:ext cx="2093402" cy="2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125326"/>
            <a:ext cx="2573597" cy="7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네트워크 개론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쉽게 배우는 네트워크의 기본 원리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725513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7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2019-08-19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95536" y="5280651"/>
            <a:ext cx="8157592" cy="1316701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Chapter 06. </a:t>
            </a:r>
            <a:r>
              <a:rPr lang="ko-KR" altLang="en-US" sz="4000" dirty="0" smtClean="0"/>
              <a:t>전송 계층</a:t>
            </a:r>
            <a:endParaRPr lang="ko-KR" altLang="en-US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연결 지향형 프로토콜은 송신 측 컴퓨터와 수신 측 컴퓨터가 데이터를 전송하기 전에 먼저 </a:t>
            </a:r>
            <a:r>
              <a:rPr lang="ko-KR" altLang="en-US" dirty="0" smtClean="0"/>
              <a:t>데이터를 </a:t>
            </a:r>
            <a:r>
              <a:rPr lang="ko-KR" altLang="en-US" dirty="0"/>
              <a:t>송수신할 수 있는 연결 통로를 만들고 데이터를 전송하는 프로토콜이다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연결 지향형 프로토콜은 신뢰성 있는 데이터 전송을 보장하며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오류가 </a:t>
            </a:r>
            <a:r>
              <a:rPr lang="ko-KR" altLang="en-US" dirty="0"/>
              <a:t>발생하면 수신자에게 알려준다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TCP</a:t>
            </a:r>
            <a:r>
              <a:rPr lang="ko-KR" altLang="en-US" dirty="0"/>
              <a:t>는 대표적인 연결 지향형 </a:t>
            </a:r>
            <a:r>
              <a:rPr lang="ko-KR" altLang="en-US" dirty="0" smtClean="0"/>
              <a:t>프로토콜이다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34194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84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포트 번호</a:t>
            </a:r>
            <a:endParaRPr lang="en-US" altLang="ko-KR" dirty="0" smtClean="0"/>
          </a:p>
          <a:p>
            <a:pPr lvl="2"/>
            <a:r>
              <a:rPr lang="ko-KR" altLang="en-US" dirty="0"/>
              <a:t>포트는 </a:t>
            </a:r>
            <a:r>
              <a:rPr lang="en-US" altLang="ko-KR" dirty="0"/>
              <a:t>TCP</a:t>
            </a:r>
            <a:r>
              <a:rPr lang="ko-KR" altLang="en-US" dirty="0"/>
              <a:t>가 상위 계층으로 데이터를 전송하거나 상위 계층에서 </a:t>
            </a:r>
            <a:r>
              <a:rPr lang="en-US" altLang="ko-KR" dirty="0"/>
              <a:t>TCP</a:t>
            </a:r>
            <a:r>
              <a:rPr lang="ko-KR" altLang="en-US" dirty="0"/>
              <a:t>로 데이터를 전송할 때 상호 간에 사용하는 데이터의 이동 통로를 말한다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상위 계층 프로토콜과 하위 계층 프로토콜이 같은 포트를 사용해야만 통신할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통신할 때 여러 웹 사이트에서 동시에 파일을 다운로드할 수 있다</a:t>
            </a:r>
            <a:r>
              <a:rPr lang="en-US" altLang="ko-KR" dirty="0"/>
              <a:t>. TCP </a:t>
            </a:r>
            <a:r>
              <a:rPr lang="ko-KR" altLang="en-US" dirty="0"/>
              <a:t>프로토콜이 포트를 여러 개 사용하여 상위 계층의 프로그램과 각각 따로 통신하기 때문에 동시에 파일을 다운로드할 수 있는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472" y="3789040"/>
            <a:ext cx="43053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52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lvl="2"/>
            <a:r>
              <a:rPr lang="ko-KR" altLang="en-US" dirty="0"/>
              <a:t>웹 브라우저</a:t>
            </a:r>
            <a:r>
              <a:rPr lang="en-US" altLang="ko-KR" dirty="0"/>
              <a:t>(</a:t>
            </a:r>
            <a:r>
              <a:rPr lang="ko-KR" altLang="en-US" dirty="0"/>
              <a:t>인터넷 익스플로러</a:t>
            </a:r>
            <a:r>
              <a:rPr lang="en-US" altLang="ko-KR" dirty="0"/>
              <a:t>)</a:t>
            </a:r>
            <a:r>
              <a:rPr lang="ko-KR" altLang="en-US" dirty="0"/>
              <a:t>로 서버에 접속하여 웹 페이지의 내용을 보려면 다음과 </a:t>
            </a:r>
            <a:r>
              <a:rPr lang="ko-KR" altLang="en-US" dirty="0" smtClean="0"/>
              <a:t>같은 과정을 </a:t>
            </a:r>
            <a:r>
              <a:rPr lang="ko-KR" altLang="en-US" dirty="0"/>
              <a:t>거쳐야 한다</a:t>
            </a:r>
            <a:r>
              <a:rPr lang="en-US" altLang="ko-KR" dirty="0" smtClean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sz="1400" dirty="0" smtClean="0"/>
              <a:t>웹 </a:t>
            </a:r>
            <a:r>
              <a:rPr lang="ko-KR" altLang="en-US" sz="1400" dirty="0"/>
              <a:t>브라우저에서 접속하려는 서버의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주소를 입력한 후 해당 서버에 액세스한다</a:t>
            </a:r>
            <a:r>
              <a:rPr lang="en-US" altLang="ko-KR" sz="1400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sz="1400" dirty="0" smtClean="0"/>
              <a:t>서버가 </a:t>
            </a:r>
            <a:r>
              <a:rPr lang="ko-KR" altLang="en-US" sz="1400" dirty="0"/>
              <a:t>웹 서비스를 위해 열어놓은 포트</a:t>
            </a:r>
            <a:r>
              <a:rPr lang="en-US" altLang="ko-KR" sz="1400" dirty="0"/>
              <a:t>(</a:t>
            </a:r>
            <a:r>
              <a:rPr lang="ko-KR" altLang="en-US" sz="1400" dirty="0"/>
              <a:t>수신지 포트</a:t>
            </a:r>
            <a:r>
              <a:rPr lang="en-US" altLang="ko-KR" sz="1400" dirty="0"/>
              <a:t>)</a:t>
            </a:r>
            <a:r>
              <a:rPr lang="ko-KR" altLang="en-US" sz="1400" dirty="0"/>
              <a:t>를 이용하여 웹 서비스를 </a:t>
            </a:r>
            <a:r>
              <a:rPr lang="ko-KR" altLang="en-US" sz="1400" dirty="0" smtClean="0"/>
              <a:t>담당하는상위 </a:t>
            </a:r>
            <a:r>
              <a:rPr lang="ko-KR" altLang="en-US" sz="1400" dirty="0"/>
              <a:t>계층의 서버 프로그램에 웹 페이지의 내용을 요청한다</a:t>
            </a:r>
            <a:r>
              <a:rPr lang="en-US" altLang="ko-KR" sz="1400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sz="1400" dirty="0" smtClean="0"/>
              <a:t>웹 </a:t>
            </a:r>
            <a:r>
              <a:rPr lang="ko-KR" altLang="en-US" sz="1400" dirty="0"/>
              <a:t>서비스를 하는 서버의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주소가 </a:t>
            </a:r>
            <a:r>
              <a:rPr lang="en-US" altLang="ko-KR" sz="1400" dirty="0"/>
              <a:t>163.152.18.73</a:t>
            </a:r>
            <a:r>
              <a:rPr lang="ko-KR" altLang="en-US" sz="1400" dirty="0"/>
              <a:t>이고 포트 </a:t>
            </a:r>
            <a:r>
              <a:rPr lang="en-US" altLang="ko-KR" sz="1400" dirty="0"/>
              <a:t>80</a:t>
            </a:r>
            <a:r>
              <a:rPr lang="ko-KR" altLang="en-US" sz="1400" dirty="0"/>
              <a:t>번을 웹 </a:t>
            </a:r>
            <a:r>
              <a:rPr lang="ko-KR" altLang="en-US" sz="1400" dirty="0" smtClean="0"/>
              <a:t>서비스용으로 사용하는 </a:t>
            </a:r>
            <a:r>
              <a:rPr lang="ko-KR" altLang="en-US" sz="1400" dirty="0"/>
              <a:t>경우</a:t>
            </a:r>
            <a:r>
              <a:rPr lang="en-US" altLang="ko-KR" sz="1400" dirty="0"/>
              <a:t>, </a:t>
            </a:r>
            <a:r>
              <a:rPr lang="ko-KR" altLang="en-US" sz="1400" dirty="0"/>
              <a:t>서버</a:t>
            </a:r>
            <a:r>
              <a:rPr lang="en-US" altLang="ko-KR" sz="1400" dirty="0"/>
              <a:t>(infornet.korea.ac.kr)</a:t>
            </a:r>
            <a:r>
              <a:rPr lang="ko-KR" altLang="en-US" sz="1400" dirty="0"/>
              <a:t>에 접속하려는 클라이언트도 포트 </a:t>
            </a:r>
            <a:r>
              <a:rPr lang="en-US" altLang="ko-KR" sz="1400" dirty="0"/>
              <a:t>80</a:t>
            </a:r>
            <a:r>
              <a:rPr lang="ko-KR" altLang="en-US" sz="1400" dirty="0" smtClean="0"/>
              <a:t>번으로 접속해야 한다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dirty="0"/>
              <a:t>서버에 접속을 요청할 때 사용하는 포트 </a:t>
            </a:r>
            <a:r>
              <a:rPr lang="ko-KR" altLang="en-US" dirty="0" smtClean="0"/>
              <a:t>번호는 클라이언트의 </a:t>
            </a:r>
            <a:r>
              <a:rPr lang="ko-KR" altLang="en-US" dirty="0"/>
              <a:t>포트 번호와 서버의 포트 번호이다</a:t>
            </a:r>
            <a:r>
              <a:rPr lang="en-US" altLang="ko-KR" dirty="0"/>
              <a:t>. </a:t>
            </a:r>
            <a:r>
              <a:rPr lang="ko-KR" altLang="en-US" dirty="0"/>
              <a:t>마찬가지로 서버가 클라이언트에 웹 </a:t>
            </a:r>
            <a:r>
              <a:rPr lang="ko-KR" altLang="en-US" dirty="0" smtClean="0"/>
              <a:t>페이지의 </a:t>
            </a:r>
            <a:r>
              <a:rPr lang="ko-KR" altLang="en-US" dirty="0"/>
              <a:t>내용을 전송할 때 사용하는 포트 번호도 서버의 포트 번호와 클라이언트의 포트 번호이다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신호를 보내는 입장에서 보낸 신호의 응답을 받을 포트 번호를 ‘소스 포트 번호</a:t>
            </a:r>
            <a:r>
              <a:rPr lang="ko-KR" altLang="en-US" dirty="0" smtClean="0"/>
              <a:t>’라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 smtClean="0"/>
              <a:t>연결을 </a:t>
            </a:r>
            <a:r>
              <a:rPr lang="ko-KR" altLang="en-US" dirty="0"/>
              <a:t>요청할 포트 번호를 ‘수신지 포트 번호’라 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/>
              <a:t>포트 번호는 </a:t>
            </a:r>
            <a:r>
              <a:rPr lang="en-US" altLang="ko-KR" dirty="0"/>
              <a:t>0~65535</a:t>
            </a:r>
            <a:r>
              <a:rPr lang="ko-KR" altLang="en-US" dirty="0" smtClean="0"/>
              <a:t>번을 사용할 </a:t>
            </a:r>
            <a:r>
              <a:rPr lang="ko-KR" altLang="en-US" dirty="0"/>
              <a:t>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주요 인터넷 서비스에 정해놓은 포트 번호를 ‘잘 알려진 포트 번호’라고 하며 </a:t>
            </a:r>
            <a:r>
              <a:rPr lang="en-US" altLang="ko-KR" dirty="0"/>
              <a:t>0~1023</a:t>
            </a:r>
            <a:r>
              <a:rPr lang="ko-KR" altLang="en-US" dirty="0"/>
              <a:t>번이 </a:t>
            </a:r>
            <a:r>
              <a:rPr lang="ko-KR" altLang="en-US" dirty="0" smtClean="0"/>
              <a:t>할당되어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82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웹 </a:t>
            </a:r>
            <a:r>
              <a:rPr lang="ko-KR" altLang="en-US" b="0" dirty="0"/>
              <a:t>서비스는 </a:t>
            </a:r>
            <a:r>
              <a:rPr lang="en-US" altLang="ko-KR" b="0" dirty="0"/>
              <a:t>HTTP </a:t>
            </a:r>
            <a:r>
              <a:rPr lang="ko-KR" altLang="en-US" b="0" dirty="0"/>
              <a:t>프로토콜을 사용하므로 포트 번호가 </a:t>
            </a:r>
            <a:r>
              <a:rPr lang="en-US" altLang="ko-KR" b="0" dirty="0"/>
              <a:t>80</a:t>
            </a:r>
            <a:r>
              <a:rPr lang="ko-KR" altLang="en-US" b="0" dirty="0"/>
              <a:t>번이다</a:t>
            </a:r>
            <a:r>
              <a:rPr lang="en-US" altLang="ko-KR" b="0" dirty="0"/>
              <a:t>. </a:t>
            </a:r>
            <a:r>
              <a:rPr lang="ko-KR" altLang="en-US" b="0" dirty="0"/>
              <a:t>우리가 웹 브라우저를 사 용하여 웹 서버에 접속할 때 포트 번호를 입력하지 않아도 자동으로 </a:t>
            </a:r>
            <a:r>
              <a:rPr lang="en-US" altLang="ko-KR" b="0" dirty="0"/>
              <a:t>80</a:t>
            </a:r>
            <a:r>
              <a:rPr lang="ko-KR" altLang="en-US" b="0" dirty="0"/>
              <a:t>번이 할당된다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dirty="0"/>
              <a:t>웹 페이지의 포트 번호를 </a:t>
            </a:r>
            <a:r>
              <a:rPr lang="en-US" altLang="ko-KR" dirty="0"/>
              <a:t>80</a:t>
            </a:r>
            <a:r>
              <a:rPr lang="ko-KR" altLang="en-US" dirty="0"/>
              <a:t>번이 아닌 다른 번호로 할당하면 해당 포트 번호를 아는 사람만 웹 페이지에 접속할 수 있어 어느 정도 보안이 유지된다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어떤 애플리케이션이 사용되고 있는지 구분하려면 </a:t>
            </a:r>
            <a:r>
              <a:rPr lang="en-US" altLang="ko-KR" dirty="0"/>
              <a:t>TCP</a:t>
            </a:r>
            <a:r>
              <a:rPr lang="ko-KR" altLang="en-US" dirty="0"/>
              <a:t>는 포트 번호가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01" y="2852936"/>
            <a:ext cx="4286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65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TCP </a:t>
            </a:r>
            <a:r>
              <a:rPr lang="ko-KR" altLang="en-US" dirty="0" smtClean="0"/>
              <a:t>세그먼트</a:t>
            </a:r>
            <a:endParaRPr lang="en-US" altLang="ko-KR" dirty="0" smtClean="0"/>
          </a:p>
          <a:p>
            <a:pPr lvl="2"/>
            <a:r>
              <a:rPr lang="en-US" altLang="ko-KR" dirty="0"/>
              <a:t>TCP </a:t>
            </a:r>
            <a:r>
              <a:rPr lang="ko-KR" altLang="en-US" dirty="0"/>
              <a:t>프로토콜은 전송을 위해 바이트 스트림을 세그먼트 단위로 나눈다</a:t>
            </a:r>
            <a:r>
              <a:rPr lang="en-US" altLang="ko-KR" dirty="0"/>
              <a:t>. </a:t>
            </a:r>
            <a:r>
              <a:rPr lang="ko-KR" altLang="en-US" dirty="0"/>
              <a:t>세그먼트는 </a:t>
            </a:r>
            <a:r>
              <a:rPr lang="en-US" altLang="ko-KR" dirty="0"/>
              <a:t>TCP</a:t>
            </a:r>
            <a:r>
              <a:rPr lang="ko-KR" altLang="en-US" dirty="0"/>
              <a:t>를 이용하여 두 장치 간에 전달하는 데이터의 단위를 말한다</a:t>
            </a:r>
            <a:r>
              <a:rPr lang="en-US" altLang="ko-KR" dirty="0"/>
              <a:t>. </a:t>
            </a:r>
            <a:r>
              <a:rPr lang="ko-KR" altLang="en-US" dirty="0"/>
              <a:t>다음 그림은 </a:t>
            </a:r>
            <a:r>
              <a:rPr lang="en-US" altLang="ko-KR" dirty="0"/>
              <a:t>TCP </a:t>
            </a:r>
            <a:r>
              <a:rPr lang="ko-KR" altLang="en-US" dirty="0"/>
              <a:t>세그먼트를 </a:t>
            </a:r>
            <a:r>
              <a:rPr lang="en-US" altLang="ko-KR" dirty="0"/>
              <a:t>IP </a:t>
            </a:r>
            <a:r>
              <a:rPr lang="ko-KR" altLang="en-US" dirty="0"/>
              <a:t>데이터그램으로 캡슐화하는 것을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27" y="2636912"/>
            <a:ext cx="67246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06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다음 그림은 </a:t>
            </a:r>
            <a:r>
              <a:rPr lang="en-US" altLang="ko-KR" dirty="0"/>
              <a:t>TCP </a:t>
            </a:r>
            <a:r>
              <a:rPr lang="ko-KR" altLang="en-US" dirty="0"/>
              <a:t>세그먼트의 형식과 각 필드를 보여준다</a:t>
            </a:r>
            <a:r>
              <a:rPr lang="en-US" altLang="ko-KR" dirty="0"/>
              <a:t>. </a:t>
            </a:r>
            <a:r>
              <a:rPr lang="ko-KR" altLang="en-US" dirty="0"/>
              <a:t>지면이 한정되어 가로로 나타내지 못했지만 실제로는 송신지 포트 번호부터 옵션 순으로 데이터가 나열되어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426" y="2420888"/>
            <a:ext cx="468630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76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TCP </a:t>
            </a:r>
            <a:r>
              <a:rPr lang="ko-KR" altLang="en-US" b="0" dirty="0"/>
              <a:t>헤더는 수신지까지 데이터를 제대로 전송하는 데 필요한 정보를 가지고 있다</a:t>
            </a:r>
            <a:r>
              <a:rPr lang="en-US" altLang="ko-KR" b="0" dirty="0"/>
              <a:t>. </a:t>
            </a:r>
            <a:r>
              <a:rPr lang="ko-KR" altLang="en-US" b="0" dirty="0"/>
              <a:t>데이터를 전송하려면 먼저 연결을 확립해야 한다</a:t>
            </a:r>
            <a:r>
              <a:rPr lang="en-US" altLang="ko-KR" b="0" dirty="0"/>
              <a:t>. </a:t>
            </a:r>
            <a:r>
              <a:rPr lang="ko-KR" altLang="en-US" b="0" dirty="0"/>
              <a:t>연결을 확립하는 방법이 궁금하다면 코드 비트 </a:t>
            </a:r>
            <a:r>
              <a:rPr lang="ko-KR" altLang="en-US" b="0" dirty="0" smtClean="0"/>
              <a:t>필드를 참고한다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dirty="0"/>
              <a:t>송신지 포트 번호</a:t>
            </a:r>
          </a:p>
          <a:p>
            <a:pPr lvl="3"/>
            <a:r>
              <a:rPr lang="ko-KR" altLang="en-US" dirty="0"/>
              <a:t>송신지 포트 번호 </a:t>
            </a:r>
            <a:r>
              <a:rPr lang="en-US" altLang="ko-KR" dirty="0"/>
              <a:t>Source Port Address </a:t>
            </a:r>
            <a:r>
              <a:rPr lang="ko-KR" altLang="en-US" dirty="0"/>
              <a:t>필드는 세그먼트를 전송하는 송신지 호스트에 있는 </a:t>
            </a:r>
            <a:r>
              <a:rPr lang="ko-KR" altLang="en-US" dirty="0" smtClean="0"/>
              <a:t>응용프로그램의 </a:t>
            </a:r>
            <a:r>
              <a:rPr lang="ko-KR" altLang="en-US" dirty="0"/>
              <a:t>포트 번호이다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수신지 </a:t>
            </a:r>
            <a:r>
              <a:rPr lang="ko-KR" altLang="en-US" dirty="0"/>
              <a:t>포트 번호</a:t>
            </a:r>
          </a:p>
          <a:p>
            <a:pPr lvl="3"/>
            <a:r>
              <a:rPr lang="ko-KR" altLang="en-US" dirty="0"/>
              <a:t>수신지 포트 번호 </a:t>
            </a:r>
            <a:r>
              <a:rPr lang="en-US" altLang="ko-KR" dirty="0"/>
              <a:t>Destination Port Address </a:t>
            </a:r>
            <a:r>
              <a:rPr lang="ko-KR" altLang="en-US" dirty="0"/>
              <a:t>필드는 수신지 호스트에서 수행하는 프로세스가 </a:t>
            </a:r>
            <a:r>
              <a:rPr lang="ko-KR" altLang="en-US" dirty="0" smtClean="0"/>
              <a:t>사용하는 </a:t>
            </a:r>
            <a:r>
              <a:rPr lang="ko-KR" altLang="en-US" dirty="0"/>
              <a:t>포트 번호로</a:t>
            </a:r>
            <a:r>
              <a:rPr lang="en-US" altLang="ko-KR" dirty="0"/>
              <a:t>, </a:t>
            </a:r>
            <a:r>
              <a:rPr lang="ko-KR" altLang="en-US" dirty="0"/>
              <a:t>클라이언트가 수신지 호스트를 요청하는 서버라면 대부분은 잘 </a:t>
            </a:r>
            <a:r>
              <a:rPr lang="ko-KR" altLang="en-US" dirty="0" smtClean="0"/>
              <a:t>알려진 </a:t>
            </a:r>
            <a:r>
              <a:rPr lang="ko-KR" altLang="en-US" dirty="0"/>
              <a:t>포트 번호이다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순서 </a:t>
            </a:r>
            <a:r>
              <a:rPr lang="ko-KR" altLang="en-US" dirty="0"/>
              <a:t>번호</a:t>
            </a:r>
          </a:p>
          <a:p>
            <a:pPr lvl="3"/>
            <a:r>
              <a:rPr lang="ko-KR" altLang="en-US" dirty="0"/>
              <a:t>순서 번호 </a:t>
            </a:r>
            <a:r>
              <a:rPr lang="en-US" altLang="ko-KR" dirty="0"/>
              <a:t>Sequence Number </a:t>
            </a:r>
            <a:r>
              <a:rPr lang="ko-KR" altLang="en-US" dirty="0"/>
              <a:t>필드는 세그먼트에 포함된 데이터의 첫 번째 바이트에 부여된 </a:t>
            </a:r>
            <a:r>
              <a:rPr lang="ko-KR" altLang="en-US" dirty="0" smtClean="0"/>
              <a:t>것으로 </a:t>
            </a:r>
            <a:r>
              <a:rPr lang="en-US" altLang="ko-KR" dirty="0"/>
              <a:t>32</a:t>
            </a:r>
            <a:r>
              <a:rPr lang="ko-KR" altLang="en-US" dirty="0"/>
              <a:t>비트의 부호 없는 번호이다</a:t>
            </a:r>
            <a:r>
              <a:rPr lang="en-US" altLang="ko-KR" dirty="0"/>
              <a:t>. 0</a:t>
            </a:r>
            <a:r>
              <a:rPr lang="ko-KR" altLang="en-US" dirty="0"/>
              <a:t>부터 시작해서 </a:t>
            </a:r>
            <a:r>
              <a:rPr lang="en-US" altLang="ko-KR" dirty="0"/>
              <a:t>232-1</a:t>
            </a:r>
            <a:r>
              <a:rPr lang="ko-KR" altLang="en-US" dirty="0"/>
              <a:t>을 초과하면 다시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되돌아온다</a:t>
            </a:r>
            <a:r>
              <a:rPr lang="en-US" altLang="ko-KR" dirty="0"/>
              <a:t>. TCP</a:t>
            </a:r>
            <a:r>
              <a:rPr lang="ko-KR" altLang="en-US" dirty="0"/>
              <a:t>는 신뢰성 있는 연결을 보장하기 위해 전송하는 바이트마다 번호를 부여한다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순서 </a:t>
            </a:r>
            <a:r>
              <a:rPr lang="ko-KR" altLang="en-US" dirty="0"/>
              <a:t>번호는 수신지 </a:t>
            </a:r>
            <a:r>
              <a:rPr lang="en-US" altLang="ko-KR" dirty="0"/>
              <a:t>TCP</a:t>
            </a:r>
            <a:r>
              <a:rPr lang="ko-KR" altLang="en-US" dirty="0"/>
              <a:t>에 세그먼트의 첫 번째 바이트가 순서 번호에 해당하는 </a:t>
            </a:r>
            <a:r>
              <a:rPr lang="ko-KR" altLang="en-US" dirty="0" smtClean="0"/>
              <a:t>바이트라는 </a:t>
            </a:r>
            <a:r>
              <a:rPr lang="ko-KR" altLang="en-US" dirty="0"/>
              <a:t>것을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86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확인 </a:t>
            </a:r>
            <a:r>
              <a:rPr lang="ko-KR" altLang="en-US" dirty="0"/>
              <a:t>응답 번호</a:t>
            </a:r>
          </a:p>
          <a:p>
            <a:pPr lvl="3"/>
            <a:r>
              <a:rPr lang="ko-KR" altLang="en-US" dirty="0"/>
              <a:t>확인 응답 번호 </a:t>
            </a:r>
            <a:r>
              <a:rPr lang="en-US" altLang="ko-KR" dirty="0"/>
              <a:t>Acknowledgement Number </a:t>
            </a:r>
            <a:r>
              <a:rPr lang="ko-KR" altLang="en-US" dirty="0"/>
              <a:t>필드는 세그먼트를 수신하는 노드가 상대편 노드에서 수신하려는 바이트의 번호이다</a:t>
            </a:r>
            <a:r>
              <a:rPr lang="en-US" altLang="ko-KR" dirty="0"/>
              <a:t>. </a:t>
            </a:r>
            <a:r>
              <a:rPr lang="ko-KR" altLang="en-US" dirty="0"/>
              <a:t>이 번호는 성공적으로 수신한 마지막 바이트의 순서 번호</a:t>
            </a:r>
            <a:r>
              <a:rPr lang="en-US" altLang="ko-KR" dirty="0"/>
              <a:t>+1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헤더 </a:t>
            </a:r>
            <a:r>
              <a:rPr lang="ko-KR" altLang="en-US" dirty="0"/>
              <a:t>길이</a:t>
            </a:r>
          </a:p>
          <a:p>
            <a:pPr lvl="3"/>
            <a:r>
              <a:rPr lang="ko-KR" altLang="en-US" dirty="0"/>
              <a:t>헤더 길이</a:t>
            </a:r>
            <a:r>
              <a:rPr lang="en-US" altLang="ko-KR" dirty="0"/>
              <a:t>Header Length </a:t>
            </a:r>
            <a:r>
              <a:rPr lang="ko-KR" altLang="en-US" dirty="0"/>
              <a:t>필드는 </a:t>
            </a:r>
            <a:r>
              <a:rPr lang="en-US" altLang="ko-KR" dirty="0"/>
              <a:t>TCP </a:t>
            </a:r>
            <a:r>
              <a:rPr lang="ko-KR" altLang="en-US" dirty="0"/>
              <a:t>헤더 길이를 </a:t>
            </a:r>
            <a:r>
              <a:rPr lang="en-US" altLang="ko-KR" dirty="0"/>
              <a:t>4</a:t>
            </a:r>
            <a:r>
              <a:rPr lang="ko-KR" altLang="en-US" dirty="0"/>
              <a:t>바이트 워드 값으로 나타내며</a:t>
            </a:r>
            <a:r>
              <a:rPr lang="en-US" altLang="ko-KR" dirty="0"/>
              <a:t>, </a:t>
            </a:r>
            <a:r>
              <a:rPr lang="ko-KR" altLang="en-US" dirty="0"/>
              <a:t>헤더 길이는 </a:t>
            </a:r>
            <a:r>
              <a:rPr lang="en-US" altLang="ko-KR" dirty="0"/>
              <a:t>20~60</a:t>
            </a:r>
            <a:r>
              <a:rPr lang="ko-KR" altLang="en-US" dirty="0"/>
              <a:t>바이트가 될 수 있다</a:t>
            </a:r>
            <a:r>
              <a:rPr lang="en-US" altLang="ko-KR" dirty="0"/>
              <a:t>. </a:t>
            </a:r>
            <a:r>
              <a:rPr lang="ko-KR" altLang="en-US" dirty="0"/>
              <a:t>따라서 이 필드의 값은 </a:t>
            </a:r>
            <a:r>
              <a:rPr lang="en-US" altLang="ko-KR" dirty="0"/>
              <a:t>5×4 = 20</a:t>
            </a:r>
            <a:r>
              <a:rPr lang="ko-KR" altLang="en-US" dirty="0"/>
              <a:t>에서 </a:t>
            </a:r>
            <a:r>
              <a:rPr lang="en-US" altLang="ko-KR" dirty="0"/>
              <a:t>15×4 = 60 </a:t>
            </a:r>
            <a:r>
              <a:rPr lang="ko-KR" altLang="en-US" dirty="0"/>
              <a:t>사이이다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예약</a:t>
            </a:r>
            <a:endParaRPr lang="ko-KR" altLang="en-US" dirty="0"/>
          </a:p>
          <a:p>
            <a:pPr lvl="3"/>
            <a:r>
              <a:rPr lang="en-US" altLang="ko-KR" dirty="0"/>
              <a:t>6</a:t>
            </a:r>
            <a:r>
              <a:rPr lang="ko-KR" altLang="en-US" dirty="0"/>
              <a:t>비트의 예약 </a:t>
            </a:r>
            <a:r>
              <a:rPr lang="en-US" altLang="ko-KR" dirty="0"/>
              <a:t>Reserved </a:t>
            </a:r>
            <a:r>
              <a:rPr lang="ko-KR" altLang="en-US" dirty="0"/>
              <a:t>필드는 나중에 사용하기 위해 예약된 필드이다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코드 </a:t>
            </a:r>
            <a:r>
              <a:rPr lang="ko-KR" altLang="en-US" dirty="0"/>
              <a:t>비트</a:t>
            </a:r>
          </a:p>
          <a:p>
            <a:pPr lvl="3"/>
            <a:r>
              <a:rPr lang="ko-KR" altLang="en-US" dirty="0"/>
              <a:t>연결의 제어 정보가 기록되는 코드 비트 </a:t>
            </a:r>
            <a:r>
              <a:rPr lang="en-US" altLang="ko-KR" dirty="0"/>
              <a:t>Code Bit</a:t>
            </a:r>
            <a:r>
              <a:rPr lang="ko-KR" altLang="en-US" dirty="0"/>
              <a:t>는 </a:t>
            </a:r>
            <a:r>
              <a:rPr lang="en-US" altLang="ko-KR" dirty="0"/>
              <a:t>TCP </a:t>
            </a:r>
            <a:r>
              <a:rPr lang="ko-KR" altLang="en-US" dirty="0"/>
              <a:t>헤더의 </a:t>
            </a:r>
            <a:r>
              <a:rPr lang="en-US" altLang="ko-KR" dirty="0"/>
              <a:t>107</a:t>
            </a:r>
            <a:r>
              <a:rPr lang="ko-KR" altLang="en-US" dirty="0"/>
              <a:t>번째부터 </a:t>
            </a:r>
            <a:r>
              <a:rPr lang="en-US" altLang="ko-KR" dirty="0"/>
              <a:t>112</a:t>
            </a:r>
            <a:r>
              <a:rPr lang="ko-KR" altLang="en-US" dirty="0"/>
              <a:t>번째 비트이다</a:t>
            </a:r>
            <a:r>
              <a:rPr lang="en-US" altLang="ko-KR" dirty="0"/>
              <a:t>. </a:t>
            </a:r>
            <a:r>
              <a:rPr lang="ko-KR" altLang="en-US" dirty="0"/>
              <a:t>코드 비트는 비트별로 역할이 정해져 있으며</a:t>
            </a:r>
            <a:r>
              <a:rPr lang="en-US" altLang="ko-KR" dirty="0"/>
              <a:t>, </a:t>
            </a:r>
            <a:r>
              <a:rPr lang="ko-KR" altLang="en-US" dirty="0"/>
              <a:t>초깃값이 </a:t>
            </a:r>
            <a:r>
              <a:rPr lang="en-US" altLang="ko-KR" dirty="0"/>
              <a:t>0</a:t>
            </a:r>
            <a:r>
              <a:rPr lang="ko-KR" altLang="en-US" dirty="0"/>
              <a:t>이고 비트가 활성화되면 </a:t>
            </a:r>
            <a:r>
              <a:rPr lang="en-US" altLang="ko-KR" dirty="0"/>
              <a:t>1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dirty="0"/>
              <a:t>데이터를 전송할 때 연결을 확립하려면 코드 비트 중 연결 요청을 하는 </a:t>
            </a:r>
            <a:r>
              <a:rPr lang="en-US" altLang="ko-KR" dirty="0"/>
              <a:t>SYN</a:t>
            </a:r>
            <a:r>
              <a:rPr lang="ko-KR" altLang="en-US" dirty="0"/>
              <a:t>과 확인 응답을 하는 </a:t>
            </a:r>
            <a:r>
              <a:rPr lang="en-US" altLang="ko-KR" dirty="0"/>
              <a:t>ACK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87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714500"/>
            <a:ext cx="42767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71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데이터를 전송하기 전에 연결을 확립하기 위해 패킷 요청을 세 번 교환하는 것을 </a:t>
            </a:r>
            <a:r>
              <a:rPr lang="en-US" altLang="ko-KR" dirty="0"/>
              <a:t>3-way </a:t>
            </a:r>
            <a:r>
              <a:rPr lang="ko-KR" altLang="en-US" dirty="0"/>
              <a:t>핸드셰이킹이라고 한다</a:t>
            </a:r>
            <a:r>
              <a:rPr lang="en-US" altLang="ko-KR" dirty="0"/>
              <a:t>. </a:t>
            </a:r>
            <a:r>
              <a:rPr lang="ko-KR" altLang="en-US" dirty="0"/>
              <a:t>핸드셰이킹은 우리가 상대방을 확인하고 악수를 하는 것처럼 네트워크 </a:t>
            </a:r>
            <a:r>
              <a:rPr lang="ko-KR" altLang="en-US" dirty="0" smtClean="0"/>
              <a:t>통신에서도 </a:t>
            </a:r>
            <a:r>
              <a:rPr lang="ko-KR" altLang="en-US" dirty="0"/>
              <a:t>확실하게 데이터가 전송되었는지 확인하면서 이루어지는 통신 방식이다</a:t>
            </a:r>
            <a:r>
              <a:rPr lang="en-US" altLang="ko-KR" dirty="0"/>
              <a:t>. SYN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ACK</a:t>
            </a:r>
            <a:r>
              <a:rPr lang="ko-KR" altLang="en-US" dirty="0"/>
              <a:t>를 사용한 </a:t>
            </a:r>
            <a:r>
              <a:rPr lang="en-US" altLang="ko-KR" dirty="0"/>
              <a:t>3-way </a:t>
            </a:r>
            <a:r>
              <a:rPr lang="ko-KR" altLang="en-US" dirty="0"/>
              <a:t>핸드셰이킹 과정은 다음과 같다</a:t>
            </a:r>
            <a:r>
              <a:rPr lang="en-US" altLang="ko-KR" dirty="0" smtClean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sz="1400" dirty="0"/>
              <a:t>네트워크 통신을 하려면 수신 측 컴퓨터의 허락을 받아야 하므로 먼저 송신 측 </a:t>
            </a:r>
            <a:r>
              <a:rPr lang="ko-KR" altLang="en-US" sz="1400" dirty="0" smtClean="0"/>
              <a:t>컴퓨터는수신 </a:t>
            </a:r>
            <a:r>
              <a:rPr lang="ko-KR" altLang="en-US" sz="1400" dirty="0"/>
              <a:t>측 컴퓨터에 연결 확립 허가를 받기 위한 </a:t>
            </a:r>
            <a:r>
              <a:rPr lang="en-US" altLang="ko-KR" sz="1400" dirty="0"/>
              <a:t>SYN </a:t>
            </a:r>
            <a:r>
              <a:rPr lang="ko-KR" altLang="en-US" sz="1400" dirty="0"/>
              <a:t>요청을 보낸다</a:t>
            </a:r>
            <a:r>
              <a:rPr lang="en-US" altLang="ko-KR" sz="1400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sz="1400" dirty="0" smtClean="0"/>
              <a:t>수신 </a:t>
            </a:r>
            <a:r>
              <a:rPr lang="ko-KR" altLang="en-US" sz="1400" dirty="0"/>
              <a:t>측 컴퓨터는 송신 측 컴퓨터가 보낸 요청을 받은 후 허가한다는 응답을 회신하기 </a:t>
            </a:r>
            <a:r>
              <a:rPr lang="ko-KR" altLang="en-US" sz="1400" dirty="0" smtClean="0"/>
              <a:t>위해 </a:t>
            </a:r>
            <a:r>
              <a:rPr lang="ko-KR" altLang="en-US" sz="1400" dirty="0"/>
              <a:t>연결 확립 응답인 </a:t>
            </a:r>
            <a:r>
              <a:rPr lang="en-US" altLang="ko-KR" sz="1400" dirty="0"/>
              <a:t>ACK</a:t>
            </a:r>
            <a:r>
              <a:rPr lang="ko-KR" altLang="en-US" sz="1400" dirty="0"/>
              <a:t>를 보낸다</a:t>
            </a:r>
            <a:r>
              <a:rPr lang="en-US" altLang="ko-KR" sz="1400" dirty="0"/>
              <a:t>. </a:t>
            </a:r>
            <a:r>
              <a:rPr lang="ko-KR" altLang="en-US" sz="1400" dirty="0"/>
              <a:t>동시에 수신 측 컴퓨터는 송신 측 컴퓨터로부터 </a:t>
            </a:r>
            <a:r>
              <a:rPr lang="ko-KR" altLang="en-US" sz="1400" dirty="0" smtClean="0"/>
              <a:t>데이터 </a:t>
            </a:r>
            <a:r>
              <a:rPr lang="ko-KR" altLang="en-US" sz="1400" dirty="0"/>
              <a:t>전송 허가를 받기 위해 연결 확립 요청인 </a:t>
            </a:r>
            <a:r>
              <a:rPr lang="en-US" altLang="ko-KR" sz="1400" dirty="0"/>
              <a:t>SYN</a:t>
            </a:r>
            <a:r>
              <a:rPr lang="ko-KR" altLang="en-US" sz="1400" dirty="0"/>
              <a:t>을 보낸다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 연결을 확립하기 </a:t>
            </a:r>
            <a:r>
              <a:rPr lang="ko-KR" altLang="en-US" sz="1400" dirty="0" smtClean="0"/>
              <a:t>위해 </a:t>
            </a:r>
            <a:r>
              <a:rPr lang="ko-KR" altLang="en-US" sz="1400" dirty="0"/>
              <a:t>코드 비트의 </a:t>
            </a:r>
            <a:r>
              <a:rPr lang="en-US" altLang="ko-KR" sz="1400" dirty="0"/>
              <a:t>SYN</a:t>
            </a:r>
            <a:r>
              <a:rPr lang="ko-KR" altLang="en-US" sz="1400" dirty="0"/>
              <a:t>과 </a:t>
            </a:r>
            <a:r>
              <a:rPr lang="en-US" altLang="ko-KR" sz="1400" dirty="0"/>
              <a:t>ACK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로 활성화된다</a:t>
            </a:r>
            <a:r>
              <a:rPr lang="en-US" altLang="ko-KR" sz="1400" dirty="0"/>
              <a:t>.</a:t>
            </a:r>
          </a:p>
          <a:p>
            <a:pPr marL="790575" lvl="2" indent="-342900">
              <a:buFont typeface="+mj-lt"/>
              <a:buAutoNum type="arabicParenR"/>
            </a:pPr>
            <a:r>
              <a:rPr lang="ko-KR" altLang="en-US" sz="1400" dirty="0" smtClean="0"/>
              <a:t>수신 </a:t>
            </a:r>
            <a:r>
              <a:rPr lang="ko-KR" altLang="en-US" sz="1400" dirty="0"/>
              <a:t>측 컴퓨터의 요청을 받은 송신 측 컴퓨터는 수신 측 컴퓨터에 허가한다는 </a:t>
            </a:r>
            <a:r>
              <a:rPr lang="ko-KR" altLang="en-US" sz="1400" dirty="0" smtClean="0"/>
              <a:t>응답으로 연결 </a:t>
            </a:r>
            <a:r>
              <a:rPr lang="ko-KR" altLang="en-US" sz="1400" dirty="0"/>
              <a:t>확립 응답인 </a:t>
            </a:r>
            <a:r>
              <a:rPr lang="en-US" altLang="ko-KR" sz="1400" dirty="0"/>
              <a:t>ACK</a:t>
            </a:r>
            <a:r>
              <a:rPr lang="ko-KR" altLang="en-US" sz="1400" dirty="0"/>
              <a:t>를 보낸다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577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전송 계층</a:t>
            </a:r>
          </a:p>
          <a:p>
            <a:r>
              <a:rPr lang="en-US" altLang="ko-KR" dirty="0" smtClean="0"/>
              <a:t>TCP</a:t>
            </a:r>
            <a:endParaRPr lang="ko-KR" altLang="en-US" dirty="0" smtClean="0"/>
          </a:p>
          <a:p>
            <a:r>
              <a:rPr lang="en-US" altLang="ko-KR" dirty="0" smtClean="0"/>
              <a:t>UDP</a:t>
            </a:r>
            <a:endParaRPr lang="ko-KR" altLang="en-US" dirty="0" smtClean="0"/>
          </a:p>
          <a:p>
            <a:r>
              <a:rPr lang="ko-KR" altLang="en-US" dirty="0" smtClean="0"/>
              <a:t>전송 계층 프로토콜</a:t>
            </a:r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– TCP </a:t>
            </a:r>
            <a:r>
              <a:rPr lang="ko-KR" altLang="en-US" dirty="0" smtClean="0"/>
              <a:t>덤프 분석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957388"/>
            <a:ext cx="65055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118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데이터를 전송한 뒤에는 연결을 끊기 위한 요청을 교환해야 한다</a:t>
            </a:r>
            <a:r>
              <a:rPr lang="en-US" altLang="ko-KR" dirty="0"/>
              <a:t>. </a:t>
            </a:r>
            <a:r>
              <a:rPr lang="ko-KR" altLang="en-US" dirty="0"/>
              <a:t>연결을 끊을 때는 </a:t>
            </a:r>
            <a:r>
              <a:rPr lang="en-US" altLang="ko-KR" dirty="0"/>
              <a:t>FIN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ACK</a:t>
            </a:r>
            <a:r>
              <a:rPr lang="ko-KR" altLang="en-US" dirty="0"/>
              <a:t>를 사용하는데 </a:t>
            </a:r>
            <a:r>
              <a:rPr lang="en-US" altLang="ko-KR" dirty="0"/>
              <a:t>FIN</a:t>
            </a:r>
            <a:r>
              <a:rPr lang="ko-KR" altLang="en-US" dirty="0"/>
              <a:t>은 연결 종료를 뜻한다</a:t>
            </a:r>
            <a:r>
              <a:rPr lang="en-US" altLang="ko-KR" dirty="0"/>
              <a:t>. FIN</a:t>
            </a:r>
            <a:r>
              <a:rPr lang="ko-KR" altLang="en-US" dirty="0"/>
              <a:t>과 </a:t>
            </a:r>
            <a:r>
              <a:rPr lang="en-US" altLang="ko-KR" dirty="0"/>
              <a:t>ACK</a:t>
            </a:r>
            <a:r>
              <a:rPr lang="ko-KR" altLang="en-US" dirty="0"/>
              <a:t>를 사용한 연결 종료 과정은 </a:t>
            </a:r>
            <a:r>
              <a:rPr lang="ko-KR" altLang="en-US" dirty="0" smtClean="0"/>
              <a:t>다음과 </a:t>
            </a:r>
            <a:r>
              <a:rPr lang="ko-KR" altLang="en-US" dirty="0"/>
              <a:t>같다</a:t>
            </a:r>
            <a:r>
              <a:rPr lang="en-US" altLang="ko-KR" dirty="0" smtClean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송신 측 컴퓨터는 수신 측 컴퓨터로 연결 종료 요청</a:t>
            </a:r>
            <a:r>
              <a:rPr lang="en-US" altLang="ko-KR" sz="1400" dirty="0"/>
              <a:t>(FIN)</a:t>
            </a:r>
            <a:r>
              <a:rPr lang="ko-KR" altLang="en-US" sz="1400" dirty="0"/>
              <a:t>을 보낸다</a:t>
            </a:r>
            <a:r>
              <a:rPr lang="en-US" altLang="ko-KR" sz="1400" dirty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, </a:t>
            </a:r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수신 측 컴퓨터는 송신 측 컴퓨터로 연결 종료 응답</a:t>
            </a:r>
            <a:r>
              <a:rPr lang="en-US" altLang="ko-KR" sz="1400" dirty="0"/>
              <a:t>(ACK)</a:t>
            </a:r>
            <a:r>
              <a:rPr lang="ko-KR" altLang="en-US" sz="1400" dirty="0"/>
              <a:t>을 반환한다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 </a:t>
            </a:r>
            <a:r>
              <a:rPr lang="ko-KR" altLang="en-US" sz="1400" dirty="0" smtClean="0"/>
              <a:t>또한 </a:t>
            </a:r>
            <a:r>
              <a:rPr lang="ko-KR" altLang="en-US" sz="1400" dirty="0"/>
              <a:t>수신 </a:t>
            </a:r>
            <a:r>
              <a:rPr lang="ko-KR" altLang="en-US" sz="1400" dirty="0" smtClean="0"/>
              <a:t>측 컴퓨터는 </a:t>
            </a:r>
            <a:r>
              <a:rPr lang="ko-KR" altLang="en-US" sz="1400" dirty="0"/>
              <a:t>송신 측 컴퓨터로 연결 종료 요청</a:t>
            </a:r>
            <a:r>
              <a:rPr lang="en-US" altLang="ko-KR" sz="1400" dirty="0"/>
              <a:t>(FIN)</a:t>
            </a:r>
            <a:r>
              <a:rPr lang="ko-KR" altLang="en-US" sz="1400" dirty="0"/>
              <a:t>을 보낸다</a:t>
            </a:r>
            <a:r>
              <a:rPr lang="en-US" altLang="ko-KR" sz="1400" dirty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(4)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송신 측 컴퓨터는 수신 측 컴퓨터로 연결 종료 응답</a:t>
            </a:r>
            <a:r>
              <a:rPr lang="en-US" altLang="ko-KR" sz="1400" dirty="0"/>
              <a:t>(ACK)</a:t>
            </a:r>
            <a:r>
              <a:rPr lang="ko-KR" altLang="en-US" sz="1400" dirty="0"/>
              <a:t>을 반환한다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66807"/>
            <a:ext cx="5832648" cy="369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98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TCP</a:t>
            </a:r>
            <a:r>
              <a:rPr lang="ko-KR" altLang="en-US" dirty="0"/>
              <a:t>는 데이터를 분할해서 전송하는데</a:t>
            </a:r>
            <a:r>
              <a:rPr lang="en-US" altLang="ko-KR" dirty="0"/>
              <a:t>, </a:t>
            </a:r>
            <a:r>
              <a:rPr lang="ko-KR" altLang="en-US" dirty="0"/>
              <a:t>이때 데이터에 일련번호</a:t>
            </a:r>
            <a:r>
              <a:rPr lang="en-US" altLang="ko-KR" dirty="0"/>
              <a:t>, </a:t>
            </a:r>
            <a:r>
              <a:rPr lang="ko-KR" altLang="en-US" dirty="0"/>
              <a:t>즉 순서 번호를 부여하면 수신 측은 몇 번째 데이터를 받았는지 알 수 있다</a:t>
            </a:r>
            <a:r>
              <a:rPr lang="en-US" altLang="ko-KR" dirty="0"/>
              <a:t>. </a:t>
            </a:r>
            <a:r>
              <a:rPr lang="ko-KR" altLang="en-US" dirty="0"/>
              <a:t>확인 응답 번호는 수신 측이 몇 번째 데이터를 수신했는지 송신 측에 알려주는 데 사용된다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확인 </a:t>
            </a:r>
            <a:r>
              <a:rPr lang="ko-KR" altLang="en-US" dirty="0"/>
              <a:t>응답 번호는 다음 번호의 데이터를 요청할 때도 사용된다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50</a:t>
            </a:r>
            <a:r>
              <a:rPr lang="ko-KR" altLang="en-US" dirty="0"/>
              <a:t>번 데이터를 수신하면 </a:t>
            </a:r>
            <a:r>
              <a:rPr lang="en-US" altLang="ko-KR" dirty="0"/>
              <a:t>51</a:t>
            </a:r>
            <a:r>
              <a:rPr lang="ko-KR" altLang="en-US" dirty="0"/>
              <a:t>번 데이터를 수신 측에 요청하는데 이를 확인 응답이라고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윈도우 </a:t>
            </a:r>
            <a:r>
              <a:rPr lang="ko-KR" altLang="en-US" dirty="0"/>
              <a:t>크기</a:t>
            </a:r>
          </a:p>
          <a:p>
            <a:pPr lvl="3"/>
            <a:r>
              <a:rPr lang="ko-KR" altLang="en-US" dirty="0"/>
              <a:t>윈도우 크기</a:t>
            </a:r>
            <a:r>
              <a:rPr lang="en-US" altLang="ko-KR" dirty="0"/>
              <a:t>Window Size </a:t>
            </a:r>
            <a:r>
              <a:rPr lang="ko-KR" altLang="en-US" dirty="0"/>
              <a:t>필드는 상대방이 유지해야 하는 바이트 단위의 윈도우 크기를 정의한다</a:t>
            </a:r>
            <a:r>
              <a:rPr lang="en-US" altLang="ko-KR" dirty="0"/>
              <a:t>. </a:t>
            </a:r>
            <a:r>
              <a:rPr lang="ko-KR" altLang="en-US" dirty="0"/>
              <a:t>필드의 길이가 </a:t>
            </a:r>
            <a:r>
              <a:rPr lang="en-US" altLang="ko-KR" dirty="0"/>
              <a:t>16</a:t>
            </a:r>
            <a:r>
              <a:rPr lang="ko-KR" altLang="en-US" dirty="0"/>
              <a:t>비트이므로 윈도우의 최대 크기는 </a:t>
            </a:r>
            <a:r>
              <a:rPr lang="en-US" altLang="ko-KR" dirty="0"/>
              <a:t>65,535</a:t>
            </a:r>
            <a:r>
              <a:rPr lang="ko-KR" altLang="en-US" dirty="0"/>
              <a:t>바이트이다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검사합</a:t>
            </a:r>
            <a:endParaRPr lang="ko-KR" altLang="en-US" dirty="0"/>
          </a:p>
          <a:p>
            <a:pPr lvl="3"/>
            <a:r>
              <a:rPr lang="ko-KR" altLang="en-US" dirty="0"/>
              <a:t>검사합</a:t>
            </a:r>
            <a:r>
              <a:rPr lang="en-US" altLang="ko-KR" dirty="0"/>
              <a:t>Checksum </a:t>
            </a:r>
            <a:r>
              <a:rPr lang="ko-KR" altLang="en-US" dirty="0"/>
              <a:t>필드에는 의사 헤드를 포함한 헤드 부분의 오류를 검출하는 검사합 계산이 포함된다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4797152"/>
            <a:ext cx="44100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99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상위 </a:t>
            </a:r>
            <a:r>
              <a:rPr lang="ko-KR" altLang="en-US" dirty="0"/>
              <a:t>계층에서 사용하는 오류 검출 방법인 검사합을 수행하는 과정을 살펴보자</a:t>
            </a:r>
            <a:r>
              <a:rPr lang="en-US" altLang="ko-KR" dirty="0"/>
              <a:t>. </a:t>
            </a:r>
            <a:r>
              <a:rPr lang="ko-KR" altLang="en-US" dirty="0"/>
              <a:t>송신 </a:t>
            </a:r>
            <a:r>
              <a:rPr lang="ko-KR" altLang="en-US" dirty="0" smtClean="0"/>
              <a:t>측에서는 </a:t>
            </a:r>
            <a:r>
              <a:rPr lang="ko-KR" altLang="en-US" dirty="0"/>
              <a:t>다음과 같은 과정을 거친다</a:t>
            </a:r>
            <a:r>
              <a:rPr lang="en-US" altLang="ko-KR" dirty="0" smtClean="0"/>
              <a:t>.</a:t>
            </a:r>
          </a:p>
          <a:p>
            <a:pPr marL="447675" lvl="2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(1)</a:t>
            </a:r>
            <a:r>
              <a:rPr lang="en-US" altLang="ko-KR" dirty="0" smtClean="0"/>
              <a:t> </a:t>
            </a:r>
            <a:r>
              <a:rPr lang="ko-KR" altLang="en-US" sz="1400" dirty="0"/>
              <a:t>데이터 단위를 각각 </a:t>
            </a:r>
            <a:r>
              <a:rPr lang="en-US" altLang="ko-KR" sz="1400" dirty="0"/>
              <a:t>n(</a:t>
            </a:r>
            <a:r>
              <a:rPr lang="ko-KR" altLang="en-US" sz="1400" dirty="0"/>
              <a:t>보통 </a:t>
            </a:r>
            <a:r>
              <a:rPr lang="en-US" altLang="ko-KR" sz="1400" dirty="0"/>
              <a:t>16)</a:t>
            </a:r>
            <a:r>
              <a:rPr lang="ko-KR" altLang="en-US" sz="1400" dirty="0"/>
              <a:t>비트인 섹션 </a:t>
            </a:r>
            <a:r>
              <a:rPr lang="en-US" altLang="ko-KR" sz="1400" dirty="0"/>
              <a:t>m</a:t>
            </a:r>
            <a:r>
              <a:rPr lang="ko-KR" altLang="en-US" sz="1400" dirty="0"/>
              <a:t>개로 나눈다</a:t>
            </a:r>
            <a:r>
              <a:rPr lang="en-US" altLang="ko-KR" sz="1400" dirty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  (2)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모든 섹션은 합을 만들기 위해 </a:t>
            </a:r>
            <a:r>
              <a:rPr lang="en-US" altLang="ko-KR" sz="1400" dirty="0"/>
              <a:t>1</a:t>
            </a:r>
            <a:r>
              <a:rPr lang="ko-KR" altLang="en-US" sz="1400" dirty="0"/>
              <a:t>의 보수를 사용하여 서로 더한다</a:t>
            </a:r>
            <a:r>
              <a:rPr lang="en-US" altLang="ko-KR" sz="1400" dirty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  (3)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합이 보수화되어 검사합이 된다</a:t>
            </a:r>
            <a:r>
              <a:rPr lang="en-US" altLang="ko-KR" sz="1400" dirty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  (4)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검사합의 값을 데이터와 함께 보낸다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한편 </a:t>
            </a:r>
            <a:r>
              <a:rPr lang="ko-KR" altLang="en-US" dirty="0"/>
              <a:t>수신 측에서는 다음과 같은 과정을 </a:t>
            </a:r>
            <a:r>
              <a:rPr lang="ko-KR" altLang="en-US" dirty="0" smtClean="0"/>
              <a:t>거친다</a:t>
            </a:r>
            <a:r>
              <a:rPr lang="en-US" altLang="ko-KR" dirty="0" smtClean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   (1)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데이터 단위를 각각 </a:t>
            </a:r>
            <a:r>
              <a:rPr lang="en-US" altLang="ko-KR" sz="1400" dirty="0"/>
              <a:t>n</a:t>
            </a:r>
            <a:r>
              <a:rPr lang="ko-KR" altLang="en-US" sz="1400" dirty="0"/>
              <a:t>비트인 섹션 </a:t>
            </a:r>
            <a:r>
              <a:rPr lang="en-US" altLang="ko-KR" sz="1400" dirty="0"/>
              <a:t>m</a:t>
            </a:r>
            <a:r>
              <a:rPr lang="ko-KR" altLang="en-US" sz="1400" dirty="0"/>
              <a:t>개로 나눈다</a:t>
            </a:r>
            <a:r>
              <a:rPr lang="en-US" altLang="ko-KR" sz="1400" dirty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   (2)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모든 섹션은 합을 만들기 위해 </a:t>
            </a:r>
            <a:r>
              <a:rPr lang="en-US" altLang="ko-KR" sz="1400" dirty="0"/>
              <a:t>1</a:t>
            </a:r>
            <a:r>
              <a:rPr lang="ko-KR" altLang="en-US" sz="1400" dirty="0"/>
              <a:t>의 보수를 사용하여 서로 더한다</a:t>
            </a:r>
            <a:r>
              <a:rPr lang="en-US" altLang="ko-KR" sz="1400" dirty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   (3)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합이 보수화된다</a:t>
            </a:r>
            <a:r>
              <a:rPr lang="en-US" altLang="ko-KR" sz="1400" dirty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   (4)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결과가 </a:t>
            </a:r>
            <a:r>
              <a:rPr lang="en-US" altLang="ko-KR" sz="1400" dirty="0"/>
              <a:t>0</a:t>
            </a:r>
            <a:r>
              <a:rPr lang="ko-KR" altLang="en-US" sz="1400" dirty="0"/>
              <a:t>이면 오류가 없는 것이고</a:t>
            </a:r>
            <a:r>
              <a:rPr lang="en-US" altLang="ko-KR" sz="1400" dirty="0"/>
              <a:t>, </a:t>
            </a:r>
            <a:r>
              <a:rPr lang="ko-KR" altLang="en-US" sz="1400" dirty="0"/>
              <a:t>그렇지 않으면 오류가 발생한 것이다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5533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예를 들어 </a:t>
            </a:r>
            <a:r>
              <a:rPr lang="en-US" altLang="ko-KR" dirty="0"/>
              <a:t>16</a:t>
            </a:r>
            <a:r>
              <a:rPr lang="ko-KR" altLang="en-US" dirty="0"/>
              <a:t>비트 블록을 </a:t>
            </a:r>
            <a:r>
              <a:rPr lang="en-US" altLang="ko-KR" dirty="0"/>
              <a:t>8</a:t>
            </a:r>
            <a:r>
              <a:rPr lang="ko-KR" altLang="en-US" dirty="0"/>
              <a:t>비트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검사합을 </a:t>
            </a:r>
            <a:r>
              <a:rPr lang="ko-KR" altLang="en-US" dirty="0"/>
              <a:t>사용하여 전송하는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경우를 </a:t>
            </a:r>
            <a:r>
              <a:rPr lang="ko-KR" altLang="en-US" dirty="0"/>
              <a:t>생각해보자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섹션 </a:t>
            </a:r>
            <a:r>
              <a:rPr lang="en-US" altLang="ko-KR" dirty="0"/>
              <a:t>3</a:t>
            </a:r>
            <a:r>
              <a:rPr lang="ko-KR" altLang="en-US" dirty="0"/>
              <a:t>개를 모두 더한 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/>
              <a:t>의 보수가 </a:t>
            </a:r>
            <a:r>
              <a:rPr lang="en-US" altLang="ko-KR" dirty="0"/>
              <a:t>0</a:t>
            </a:r>
            <a:r>
              <a:rPr lang="ko-KR" altLang="en-US" dirty="0"/>
              <a:t>인지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52736"/>
            <a:ext cx="38766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704" y="4509120"/>
            <a:ext cx="23812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70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TCP </a:t>
            </a:r>
            <a:r>
              <a:rPr lang="ko-KR" altLang="en-US" b="0" dirty="0"/>
              <a:t>헤더의 선택 사항 필드가 지정되지 않았다면 </a:t>
            </a:r>
            <a:r>
              <a:rPr lang="en-US" altLang="ko-KR" b="0" dirty="0"/>
              <a:t>TCP </a:t>
            </a:r>
            <a:r>
              <a:rPr lang="ko-KR" altLang="en-US" b="0" dirty="0"/>
              <a:t>헤더의 크기는 </a:t>
            </a:r>
            <a:r>
              <a:rPr lang="en-US" altLang="ko-KR" b="0" dirty="0"/>
              <a:t>20</a:t>
            </a:r>
            <a:r>
              <a:rPr lang="ko-KR" altLang="en-US" b="0" dirty="0"/>
              <a:t>바이트이며</a:t>
            </a:r>
            <a:r>
              <a:rPr lang="en-US" altLang="ko-KR" b="0" dirty="0"/>
              <a:t>, </a:t>
            </a:r>
            <a:r>
              <a:rPr lang="ko-KR" altLang="en-US" b="0" dirty="0"/>
              <a:t>전송되는 바이트는 보낸 순서대로 수신지 컴퓨터에 도착한다</a:t>
            </a:r>
            <a:r>
              <a:rPr lang="en-US" altLang="ko-KR" b="0" dirty="0"/>
              <a:t>. </a:t>
            </a:r>
            <a:r>
              <a:rPr lang="ko-KR" altLang="en-US" b="0" dirty="0"/>
              <a:t>반면 </a:t>
            </a:r>
            <a:r>
              <a:rPr lang="en-US" altLang="ko-KR" b="0" dirty="0"/>
              <a:t>TCP </a:t>
            </a:r>
            <a:r>
              <a:rPr lang="ko-KR" altLang="en-US" b="0" dirty="0"/>
              <a:t>하위 계층인 </a:t>
            </a:r>
            <a:r>
              <a:rPr lang="en-US" altLang="ko-KR" b="0" dirty="0"/>
              <a:t>IP </a:t>
            </a:r>
            <a:r>
              <a:rPr lang="ko-KR" altLang="en-US" b="0" dirty="0"/>
              <a:t>계층은 연결형 서비스를 제공하므로 패킷이나 데이터 세그먼트가 수신 측의 </a:t>
            </a:r>
            <a:r>
              <a:rPr lang="en-US" altLang="ko-KR" b="0" dirty="0"/>
              <a:t>IP </a:t>
            </a:r>
            <a:r>
              <a:rPr lang="ko-KR" altLang="en-US" b="0" dirty="0"/>
              <a:t>계층에 순서대로 도착하지 않을 수도 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이때는 </a:t>
            </a:r>
            <a:r>
              <a:rPr lang="ko-KR" altLang="en-US" b="0" dirty="0"/>
              <a:t>수신 측의 </a:t>
            </a:r>
            <a:r>
              <a:rPr lang="en-US" altLang="ko-KR" b="0" dirty="0"/>
              <a:t>TCP </a:t>
            </a:r>
            <a:r>
              <a:rPr lang="ko-KR" altLang="en-US" b="0" dirty="0"/>
              <a:t>계층에서 도착한 패킷이나 데이터 세그먼트의 순서를 맞춘다</a:t>
            </a:r>
            <a:r>
              <a:rPr lang="en-US" altLang="ko-KR" b="0" dirty="0"/>
              <a:t>. </a:t>
            </a:r>
            <a:r>
              <a:rPr lang="ko-KR" altLang="en-US" b="0" dirty="0"/>
              <a:t>또한 네트워크 문제로 패킷이 손실되면 </a:t>
            </a:r>
            <a:r>
              <a:rPr lang="en-US" altLang="ko-KR" b="0" dirty="0"/>
              <a:t>TCP</a:t>
            </a:r>
            <a:r>
              <a:rPr lang="ko-KR" altLang="en-US" b="0" dirty="0"/>
              <a:t>는 재전송을 요청한다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11" y="3717032"/>
            <a:ext cx="29813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737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각 종단 프로세스 간을 연결하려면 </a:t>
            </a:r>
            <a:r>
              <a:rPr lang="en-US" altLang="ko-KR" b="0" dirty="0"/>
              <a:t>TCP</a:t>
            </a:r>
            <a:r>
              <a:rPr lang="ko-KR" altLang="en-US" b="0" dirty="0"/>
              <a:t>는 </a:t>
            </a:r>
            <a:r>
              <a:rPr lang="en-US" altLang="ko-KR" b="0" dirty="0"/>
              <a:t>IP </a:t>
            </a:r>
            <a:r>
              <a:rPr lang="ko-KR" altLang="en-US" b="0" dirty="0"/>
              <a:t>주소와 포트 번호라는 식별자가 필요하며</a:t>
            </a:r>
            <a:r>
              <a:rPr lang="en-US" altLang="ko-KR" b="0" dirty="0"/>
              <a:t>, IP </a:t>
            </a:r>
            <a:r>
              <a:rPr lang="ko-KR" altLang="en-US" b="0" dirty="0"/>
              <a:t>주소와 포트 번호의 조합을 ‘소켓 주소 </a:t>
            </a:r>
            <a:r>
              <a:rPr lang="en-US" altLang="ko-KR" b="0" dirty="0"/>
              <a:t>socket address’</a:t>
            </a:r>
            <a:r>
              <a:rPr lang="ko-KR" altLang="en-US" b="0" dirty="0"/>
              <a:t>라고 한다</a:t>
            </a:r>
            <a:r>
              <a:rPr lang="en-US" altLang="ko-KR" b="0" dirty="0"/>
              <a:t>. TCP </a:t>
            </a:r>
            <a:r>
              <a:rPr lang="ko-KR" altLang="en-US" b="0" dirty="0"/>
              <a:t>서비스를 이용하려면 클라이언트의 소켓 주소와 서버의 소켓 주소가 필요하다</a:t>
            </a:r>
            <a:r>
              <a:rPr lang="en-US" altLang="ko-KR" b="0" dirty="0"/>
              <a:t>. </a:t>
            </a:r>
            <a:r>
              <a:rPr lang="ko-KR" altLang="en-US" b="0" dirty="0"/>
              <a:t>클라이언트의 소켓 주소는 하나의 클라이언트 응용 프로그램을 정의하고</a:t>
            </a:r>
            <a:r>
              <a:rPr lang="en-US" altLang="ko-KR" b="0" dirty="0"/>
              <a:t>, </a:t>
            </a:r>
            <a:r>
              <a:rPr lang="ko-KR" altLang="en-US" b="0" dirty="0"/>
              <a:t>서버의 소켓 주소는 하나의 서버 응용 프로그램을 정의한다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긴급 </a:t>
            </a:r>
            <a:r>
              <a:rPr lang="ko-KR" altLang="en-US" b="0" dirty="0"/>
              <a:t>포인터</a:t>
            </a:r>
          </a:p>
          <a:p>
            <a:pPr lvl="3"/>
            <a:r>
              <a:rPr lang="en-US" altLang="ko-KR" b="0" dirty="0"/>
              <a:t>URG </a:t>
            </a:r>
            <a:r>
              <a:rPr lang="ko-KR" altLang="en-US" b="0" dirty="0"/>
              <a:t>플래그가 설정되면 긴급한 데이터의 마지막 바이트 순서 번호는 긴급 포인터</a:t>
            </a:r>
            <a:r>
              <a:rPr lang="en-US" altLang="ko-KR" b="0" dirty="0"/>
              <a:t>urgent pointer </a:t>
            </a:r>
            <a:r>
              <a:rPr lang="ko-KR" altLang="en-US" b="0" dirty="0"/>
              <a:t>값과 순서 번호 값의 합으로 계산된다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 smtClean="0"/>
              <a:t>옵션</a:t>
            </a:r>
            <a:endParaRPr lang="ko-KR" altLang="en-US" b="0" dirty="0"/>
          </a:p>
          <a:p>
            <a:pPr lvl="3"/>
            <a:r>
              <a:rPr lang="ko-KR" altLang="en-US" b="0" dirty="0"/>
              <a:t>송신지에서 수신하고자 하는 세그먼트의 최대 크기</a:t>
            </a:r>
            <a:r>
              <a:rPr lang="en-US" altLang="ko-KR" b="0" dirty="0"/>
              <a:t>MSS</a:t>
            </a:r>
            <a:r>
              <a:rPr lang="ko-KR" altLang="en-US" b="0" dirty="0"/>
              <a:t>를 나타낸다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171789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 smtClean="0"/>
              <a:t>TCP </a:t>
            </a:r>
            <a:r>
              <a:rPr lang="ko-KR" altLang="en-US" dirty="0" smtClean="0"/>
              <a:t>연결 관리</a:t>
            </a:r>
            <a:endParaRPr lang="en-US" altLang="ko-KR" dirty="0"/>
          </a:p>
          <a:p>
            <a:pPr lvl="2"/>
            <a:r>
              <a:rPr lang="ko-KR" altLang="en-US" b="0" dirty="0" smtClean="0"/>
              <a:t>포트 </a:t>
            </a:r>
            <a:r>
              <a:rPr lang="ko-KR" altLang="en-US" b="0" dirty="0"/>
              <a:t>번호만 사용하여 응용 프로그램을 식별하는 </a:t>
            </a:r>
            <a:r>
              <a:rPr lang="en-US" altLang="ko-KR" b="0" dirty="0"/>
              <a:t>UDP</a:t>
            </a:r>
            <a:r>
              <a:rPr lang="ko-KR" altLang="en-US" b="0" dirty="0"/>
              <a:t>와 달리 </a:t>
            </a:r>
            <a:r>
              <a:rPr lang="en-US" altLang="ko-KR" b="0" dirty="0"/>
              <a:t>TCP</a:t>
            </a:r>
            <a:r>
              <a:rPr lang="ko-KR" altLang="en-US" b="0" dirty="0"/>
              <a:t>는 연결을 사용하여 응용 프로그램을 식별한다</a:t>
            </a:r>
            <a:r>
              <a:rPr lang="en-US" altLang="ko-KR" b="0" dirty="0"/>
              <a:t>. </a:t>
            </a:r>
            <a:r>
              <a:rPr lang="ko-KR" altLang="en-US" b="0" dirty="0"/>
              <a:t>다음 그림을 통해 실제로 이루어지는 네트워크 통신의 흐름을 살펴보자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85" y="2852936"/>
            <a:ext cx="4191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404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데이터를 전송하기 전 단계에서 </a:t>
            </a:r>
            <a:r>
              <a:rPr lang="en-US" altLang="ko-KR" dirty="0"/>
              <a:t>3-way </a:t>
            </a:r>
            <a:r>
              <a:rPr lang="ko-KR" altLang="en-US" dirty="0"/>
              <a:t>핸드셰이킹으로 연결 수립이 이루어질 때 해당 </a:t>
            </a:r>
            <a:r>
              <a:rPr lang="ko-KR" altLang="en-US" dirty="0" smtClean="0"/>
              <a:t>통신에 </a:t>
            </a:r>
            <a:r>
              <a:rPr lang="ko-KR" altLang="en-US" dirty="0"/>
              <a:t>사용하는 순서 번호인 </a:t>
            </a:r>
            <a:r>
              <a:rPr lang="en-US" altLang="ko-KR" dirty="0"/>
              <a:t>5001</a:t>
            </a:r>
            <a:r>
              <a:rPr lang="ko-KR" altLang="en-US" dirty="0"/>
              <a:t>번과 확인 응답 번호인 </a:t>
            </a:r>
            <a:r>
              <a:rPr lang="en-US" altLang="ko-KR" dirty="0"/>
              <a:t>6001</a:t>
            </a:r>
            <a:r>
              <a:rPr lang="ko-KR" altLang="en-US" dirty="0"/>
              <a:t>번이 결정된다</a:t>
            </a:r>
            <a:r>
              <a:rPr lang="en-US" altLang="ko-KR" dirty="0"/>
              <a:t>. </a:t>
            </a:r>
            <a:r>
              <a:rPr lang="ko-KR" altLang="en-US" dirty="0"/>
              <a:t>순서 번호 </a:t>
            </a:r>
            <a:r>
              <a:rPr lang="en-US" altLang="ko-KR" dirty="0"/>
              <a:t>5001</a:t>
            </a:r>
            <a:r>
              <a:rPr lang="ko-KR" altLang="en-US" dirty="0" smtClean="0"/>
              <a:t>번은 </a:t>
            </a:r>
            <a:r>
              <a:rPr lang="ko-KR" altLang="en-US" dirty="0"/>
              <a:t>지금 전송하는 </a:t>
            </a:r>
            <a:r>
              <a:rPr lang="en-US" altLang="ko-KR" dirty="0"/>
              <a:t>300</a:t>
            </a:r>
            <a:r>
              <a:rPr lang="ko-KR" altLang="en-US" dirty="0"/>
              <a:t>바이트 데이터의 첫 번째 바이트 번호이고</a:t>
            </a:r>
            <a:r>
              <a:rPr lang="en-US" altLang="ko-KR" dirty="0"/>
              <a:t>, </a:t>
            </a:r>
            <a:r>
              <a:rPr lang="ko-KR" altLang="en-US" dirty="0"/>
              <a:t>확인 응답 번호는 다음에 </a:t>
            </a:r>
            <a:r>
              <a:rPr lang="ko-KR" altLang="en-US" dirty="0" smtClean="0"/>
              <a:t>전송하길 </a:t>
            </a:r>
            <a:r>
              <a:rPr lang="ko-KR" altLang="en-US" dirty="0"/>
              <a:t>바라는 데이터의 첫 번째 바이트 번호이다</a:t>
            </a:r>
            <a:r>
              <a:rPr lang="en-US" altLang="ko-KR" dirty="0" smtClean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(1) </a:t>
            </a:r>
            <a:r>
              <a:rPr lang="ko-KR" altLang="en-US" sz="1400" dirty="0"/>
              <a:t>송신 측 컴퓨터는 수신 측 컴퓨터로 </a:t>
            </a:r>
            <a:r>
              <a:rPr lang="en-US" altLang="ko-KR" sz="1400" dirty="0"/>
              <a:t>300</a:t>
            </a:r>
            <a:r>
              <a:rPr lang="ko-KR" altLang="en-US" sz="1400" dirty="0"/>
              <a:t>바이트의 데이터를 전송한다</a:t>
            </a:r>
            <a:r>
              <a:rPr lang="en-US" altLang="ko-KR" sz="1400" dirty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수신 측 컴퓨터는 </a:t>
            </a:r>
            <a:r>
              <a:rPr lang="en-US" altLang="ko-KR" sz="1400" dirty="0"/>
              <a:t>300</a:t>
            </a:r>
            <a:r>
              <a:rPr lang="ko-KR" altLang="en-US" sz="1400" dirty="0"/>
              <a:t>바이트를 수신하고 다음에 수신하고자 하는 데이터의 번호를 </a:t>
            </a:r>
            <a:r>
              <a:rPr lang="ko-KR" altLang="en-US" sz="1400" dirty="0" smtClean="0"/>
              <a:t>확인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</a:t>
            </a:r>
            <a:r>
              <a:rPr lang="ko-KR" altLang="en-US" sz="1400" dirty="0" smtClean="0"/>
              <a:t>응답 </a:t>
            </a:r>
            <a:r>
              <a:rPr lang="ko-KR" altLang="en-US" sz="1400" dirty="0"/>
              <a:t>번호에 넣는다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다음에 수신하고자 하는 데이터는 </a:t>
            </a:r>
            <a:r>
              <a:rPr lang="en-US" altLang="ko-KR" sz="1400" dirty="0"/>
              <a:t>5001 + 300 = 5301</a:t>
            </a:r>
            <a:r>
              <a:rPr lang="ko-KR" altLang="en-US" sz="1400" dirty="0"/>
              <a:t>이므로 </a:t>
            </a:r>
            <a:r>
              <a:rPr lang="en-US" altLang="ko-KR" sz="1400" dirty="0" smtClean="0"/>
              <a:t>5301</a:t>
            </a:r>
            <a:r>
              <a:rPr lang="ko-KR" altLang="en-US" sz="1400" dirty="0" smtClean="0"/>
              <a:t>번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dirty="0" smtClean="0"/>
              <a:t>   부터 </a:t>
            </a:r>
            <a:r>
              <a:rPr lang="ko-KR" altLang="en-US" sz="1400" dirty="0"/>
              <a:t>전송해달라고 요청한다</a:t>
            </a:r>
            <a:r>
              <a:rPr lang="en-US" altLang="ko-KR" sz="1400" dirty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(3) </a:t>
            </a:r>
            <a:r>
              <a:rPr lang="ko-KR" altLang="en-US" sz="1400" dirty="0"/>
              <a:t>송신 측 컴퓨터는 수신 측 컴퓨터로 </a:t>
            </a:r>
            <a:r>
              <a:rPr lang="en-US" altLang="ko-KR" sz="1400" dirty="0"/>
              <a:t>5301</a:t>
            </a:r>
            <a:r>
              <a:rPr lang="ko-KR" altLang="en-US" sz="1400" dirty="0"/>
              <a:t>번부터 </a:t>
            </a:r>
            <a:r>
              <a:rPr lang="en-US" altLang="ko-KR" sz="1400" dirty="0"/>
              <a:t>300</a:t>
            </a:r>
            <a:r>
              <a:rPr lang="ko-KR" altLang="en-US" sz="1400" dirty="0"/>
              <a:t>바이트의 데이터를 전송한다</a:t>
            </a:r>
            <a:r>
              <a:rPr lang="en-US" altLang="ko-KR" sz="1400" dirty="0"/>
              <a:t>.</a:t>
            </a:r>
          </a:p>
          <a:p>
            <a:pPr marL="447675" lvl="2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(4) </a:t>
            </a:r>
            <a:r>
              <a:rPr lang="ko-KR" altLang="en-US" sz="1400" dirty="0"/>
              <a:t>수신 측 컴퓨터는 </a:t>
            </a:r>
            <a:r>
              <a:rPr lang="en-US" altLang="ko-KR" sz="1400" dirty="0"/>
              <a:t>300</a:t>
            </a:r>
            <a:r>
              <a:rPr lang="ko-KR" altLang="en-US" sz="1400" dirty="0"/>
              <a:t>바이트를 수신하고 다음에 수신하고자 하는 데이터의 번호를 </a:t>
            </a:r>
            <a:r>
              <a:rPr lang="ko-KR" altLang="en-US" sz="1400" dirty="0" smtClean="0"/>
              <a:t>확인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</a:t>
            </a:r>
            <a:r>
              <a:rPr lang="ko-KR" altLang="en-US" sz="1400" dirty="0" smtClean="0"/>
              <a:t>응답  </a:t>
            </a:r>
            <a:r>
              <a:rPr lang="ko-KR" altLang="en-US" sz="1400" dirty="0" smtClean="0"/>
              <a:t>번호에 </a:t>
            </a:r>
            <a:r>
              <a:rPr lang="ko-KR" altLang="en-US" sz="1400" dirty="0"/>
              <a:t>넣는다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다음에 수신하고자 하는 데이터는 </a:t>
            </a:r>
            <a:r>
              <a:rPr lang="en-US" altLang="ko-KR" sz="1400" dirty="0"/>
              <a:t>5301 + 300 = 5601</a:t>
            </a:r>
            <a:r>
              <a:rPr lang="ko-KR" altLang="en-US" sz="1400" dirty="0"/>
              <a:t>이므로 </a:t>
            </a:r>
            <a:r>
              <a:rPr lang="en-US" altLang="ko-KR" sz="1400" dirty="0" smtClean="0"/>
              <a:t>5601</a:t>
            </a:r>
            <a:r>
              <a:rPr lang="ko-KR" altLang="en-US" sz="1400" dirty="0" smtClean="0"/>
              <a:t>번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</a:t>
            </a:r>
            <a:r>
              <a:rPr lang="ko-KR" altLang="en-US" sz="1400" dirty="0" smtClean="0"/>
              <a:t>부터 </a:t>
            </a:r>
            <a:r>
              <a:rPr lang="ko-KR" altLang="en-US" sz="1400" dirty="0"/>
              <a:t>전송해달라고 요청한다</a:t>
            </a:r>
            <a:r>
              <a:rPr lang="en-US" altLang="ko-KR" sz="1400" dirty="0" smtClean="0"/>
              <a:t>.</a:t>
            </a:r>
          </a:p>
          <a:p>
            <a:pPr marL="447675" lvl="2" indent="0">
              <a:buNone/>
            </a:pPr>
            <a:endParaRPr lang="en-US" altLang="ko-KR" sz="1400" dirty="0"/>
          </a:p>
          <a:p>
            <a:pPr lvl="2"/>
            <a:r>
              <a:rPr lang="ko-KR" altLang="en-US" dirty="0"/>
              <a:t>데이터 전송이 완료될 때까지 </a:t>
            </a:r>
            <a:r>
              <a:rPr lang="en-US" altLang="ko-KR" dirty="0" smtClean="0">
                <a:solidFill>
                  <a:srgbClr val="FF0000"/>
                </a:solidFill>
              </a:rPr>
              <a:t>(1) </a:t>
            </a:r>
            <a:r>
              <a:rPr lang="en-US" altLang="ko-KR" dirty="0"/>
              <a:t>~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/>
              <a:t>를 반복한다</a:t>
            </a:r>
            <a:r>
              <a:rPr lang="en-US" altLang="ko-KR" dirty="0"/>
              <a:t>. </a:t>
            </a:r>
            <a:r>
              <a:rPr lang="ko-KR" altLang="en-US" dirty="0"/>
              <a:t>전송된 데이터에 오류가 발생했을 때는 </a:t>
            </a:r>
            <a:r>
              <a:rPr lang="ko-KR" altLang="en-US" dirty="0" smtClean="0"/>
              <a:t>순서 </a:t>
            </a:r>
            <a:r>
              <a:rPr lang="ko-KR" altLang="en-US" dirty="0"/>
              <a:t>번호와 확인 응답 번호를 사용하여 일정 시간 대기한 후 데이터를 재전송한다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35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altLang="ko-KR" dirty="0" smtClean="0"/>
              <a:t>TCP </a:t>
            </a:r>
            <a:r>
              <a:rPr lang="ko-KR" altLang="en-US" dirty="0" smtClean="0"/>
              <a:t>흐름 제어</a:t>
            </a:r>
            <a:endParaRPr lang="en-US" altLang="ko-KR" dirty="0" smtClean="0"/>
          </a:p>
          <a:p>
            <a:pPr lvl="2"/>
            <a:r>
              <a:rPr lang="ko-KR" altLang="en-US" dirty="0"/>
              <a:t>패킷을 전송할 때 네트워크 상황에 따라 패킷의 도착 순서가 바뀔 수도 있고 도중에 패킷이 사라질 수도 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TCP</a:t>
            </a:r>
            <a:r>
              <a:rPr lang="ko-KR" altLang="en-US" dirty="0"/>
              <a:t>는 패킷 번호를 사용하여 신뢰성 있는 데이터를 </a:t>
            </a:r>
            <a:r>
              <a:rPr lang="ko-KR" altLang="en-US" dirty="0" smtClean="0"/>
              <a:t>전송한다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패킷을 한 번에 하나씩 송수신하는 것보다 여러 패킷을 한 번에 송수신한 후 확인 응답 신호를 전송하는 것이 효율적이다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윈도우 크기</a:t>
            </a:r>
            <a:endParaRPr lang="en-US" altLang="ko-KR" dirty="0" smtClean="0"/>
          </a:p>
          <a:p>
            <a:pPr lvl="3"/>
            <a:r>
              <a:rPr lang="ko-KR" altLang="en-US" dirty="0"/>
              <a:t>윈도우 크기는 확인 응답을 하나하나 하지 않고 연속해서 송수신할 수 있는 데이터 크기를 </a:t>
            </a:r>
            <a:r>
              <a:rPr lang="ko-KR" altLang="en-US" dirty="0" smtClean="0"/>
              <a:t>말한다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/>
              <a:t>데이터를 전송할 때 한 번에 전송할 수 있는 전체 패킷의 크기를 ‘ </a:t>
            </a:r>
            <a:r>
              <a:rPr lang="en-US" altLang="ko-KR" dirty="0"/>
              <a:t>TCP </a:t>
            </a:r>
            <a:r>
              <a:rPr lang="ko-KR" altLang="en-US" dirty="0"/>
              <a:t>윈도우 크기’라고 하는데</a:t>
            </a:r>
            <a:r>
              <a:rPr lang="en-US" altLang="ko-KR" dirty="0"/>
              <a:t>, </a:t>
            </a:r>
            <a:r>
              <a:rPr lang="ko-KR" altLang="en-US" dirty="0"/>
              <a:t>윈도우 크기가 크면 한 번에 여러 패킷을 전송할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875" y="4513660"/>
            <a:ext cx="4350814" cy="229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53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전송 계층을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TCP</a:t>
            </a:r>
            <a:r>
              <a:rPr lang="ko-KR" altLang="en-US" dirty="0"/>
              <a:t>의 기본 개념과 체계를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UDP</a:t>
            </a:r>
            <a:r>
              <a:rPr lang="ko-KR" altLang="en-US" dirty="0"/>
              <a:t>의 기본 개념과 체계를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전송 </a:t>
            </a:r>
            <a:r>
              <a:rPr lang="ko-KR" altLang="en-US" dirty="0"/>
              <a:t>계층 프로토콜을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와이어샤크를 </a:t>
            </a:r>
            <a:r>
              <a:rPr lang="ko-KR" altLang="en-US" dirty="0"/>
              <a:t>통해 패킷을 분석한다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47675" lvl="2" indent="0">
              <a:buNone/>
            </a:pPr>
            <a:r>
              <a:rPr lang="ko-KR" altLang="en-US" dirty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(1)</a:t>
            </a:r>
            <a:r>
              <a:rPr lang="en-US" altLang="ko-KR" dirty="0" smtClean="0"/>
              <a:t> </a:t>
            </a:r>
            <a:r>
              <a:rPr lang="ko-KR" altLang="en-US" sz="1400" b="0" dirty="0"/>
              <a:t>연결 확립을 요청하면 수신 측 컴퓨터는 송신 측 컴퓨터의 윈도우 크기를 확인한다 </a:t>
            </a:r>
            <a:r>
              <a:rPr lang="en-US" altLang="ko-KR" sz="1400" b="0" dirty="0"/>
              <a:t>(SYN). </a:t>
            </a:r>
          </a:p>
          <a:p>
            <a:pPr marL="447675" lvl="2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r>
              <a:rPr lang="en-US" altLang="ko-KR" sz="1400" dirty="0" smtClean="0"/>
              <a:t>  </a:t>
            </a:r>
            <a:r>
              <a:rPr lang="ko-KR" altLang="en-US" sz="1400" b="0" dirty="0" smtClean="0"/>
              <a:t>연결 </a:t>
            </a:r>
            <a:r>
              <a:rPr lang="ko-KR" altLang="en-US" sz="1400" b="0" dirty="0"/>
              <a:t>확립 응답과 연결 확립 요청을 통해 송신 측 컴퓨터는 수신 측 컴퓨터의 윈도우 </a:t>
            </a:r>
            <a:r>
              <a:rPr lang="ko-KR" altLang="en-US" sz="1400" b="0" dirty="0" smtClean="0"/>
              <a:t>크기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en-US" altLang="ko-KR" sz="1400" b="0" dirty="0" smtClean="0"/>
              <a:t>       </a:t>
            </a:r>
            <a:r>
              <a:rPr lang="ko-KR" altLang="en-US" sz="1400" b="0" dirty="0" smtClean="0"/>
              <a:t>를 확인한다</a:t>
            </a:r>
            <a:r>
              <a:rPr lang="en-US" altLang="ko-KR" sz="1400" b="0" dirty="0"/>
              <a:t>(ACK+SYN). </a:t>
            </a:r>
          </a:p>
          <a:p>
            <a:pPr marL="447675" lvl="2" indent="0"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(3) </a:t>
            </a:r>
            <a:r>
              <a:rPr lang="ko-KR" altLang="en-US" sz="1400" b="0" dirty="0"/>
              <a:t>연결 확립 </a:t>
            </a:r>
            <a:r>
              <a:rPr lang="ko-KR" altLang="en-US" sz="1400" b="0" dirty="0" smtClean="0"/>
              <a:t>응답으로 </a:t>
            </a:r>
            <a:r>
              <a:rPr lang="ko-KR" altLang="en-US" sz="1400" b="0" dirty="0"/>
              <a:t>윈도우 크기 확인 과정이 마무리된다</a:t>
            </a:r>
            <a:r>
              <a:rPr lang="en-US" altLang="ko-KR" sz="1400" b="0" dirty="0"/>
              <a:t>(ACK, 3-way </a:t>
            </a:r>
            <a:r>
              <a:rPr lang="ko-KR" altLang="en-US" sz="1400" b="0" dirty="0"/>
              <a:t>핸드셰이킹</a:t>
            </a:r>
            <a:r>
              <a:rPr lang="en-US" altLang="ko-KR" sz="1400" b="0" dirty="0"/>
              <a:t>). </a:t>
            </a:r>
            <a:endParaRPr lang="en-US" altLang="ko-KR" sz="1400" b="0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송수신 </a:t>
            </a:r>
            <a:r>
              <a:rPr lang="ko-KR" altLang="en-US" dirty="0"/>
              <a:t>측 컴퓨터가 상대방의 윈도우 크기를 확인함으로써 오버플로가 발생하지 </a:t>
            </a:r>
            <a:r>
              <a:rPr lang="ko-KR" altLang="en-US" dirty="0" smtClean="0"/>
              <a:t>않게 </a:t>
            </a:r>
            <a:r>
              <a:rPr lang="ko-KR" altLang="en-US" dirty="0"/>
              <a:t>데이터를 전송할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14" y="3383235"/>
            <a:ext cx="46767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834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슬라이딩 윈도우</a:t>
            </a:r>
          </a:p>
          <a:p>
            <a:pPr lvl="3"/>
            <a:r>
              <a:rPr lang="ko-KR" altLang="en-US" dirty="0"/>
              <a:t>송신 측 컴퓨터에서 한 번에 전송할 송신 윈도우 크기가 패킷 </a:t>
            </a:r>
            <a:r>
              <a:rPr lang="en-US" altLang="ko-KR" dirty="0"/>
              <a:t>4</a:t>
            </a:r>
            <a:r>
              <a:rPr lang="ko-KR" altLang="en-US" dirty="0"/>
              <a:t>개 크기라고 가정해보자</a:t>
            </a:r>
            <a:r>
              <a:rPr lang="en-US" altLang="ko-KR" dirty="0"/>
              <a:t>. </a:t>
            </a:r>
            <a:r>
              <a:rPr lang="ko-KR" altLang="en-US" dirty="0"/>
              <a:t>송</a:t>
            </a:r>
          </a:p>
          <a:p>
            <a:pPr marL="628650" lvl="3" indent="0">
              <a:buNone/>
            </a:pPr>
            <a:r>
              <a:rPr lang="ko-KR" altLang="en-US" dirty="0" smtClean="0"/>
              <a:t>신 </a:t>
            </a:r>
            <a:r>
              <a:rPr lang="ko-KR" altLang="en-US" dirty="0"/>
              <a:t>측 컴퓨터는 윈도우 크기에 따라 </a:t>
            </a:r>
            <a:r>
              <a:rPr lang="en-US" altLang="ko-KR" dirty="0"/>
              <a:t>1~4</a:t>
            </a:r>
            <a:r>
              <a:rPr lang="ko-KR" altLang="en-US" dirty="0"/>
              <a:t>번 패킷을 전송하고</a:t>
            </a:r>
            <a:r>
              <a:rPr lang="en-US" altLang="ko-KR" dirty="0"/>
              <a:t>, </a:t>
            </a:r>
            <a:r>
              <a:rPr lang="ko-KR" altLang="en-US" dirty="0"/>
              <a:t>수신 측 컴퓨터에서 수신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ACK </a:t>
            </a:r>
            <a:r>
              <a:rPr lang="ko-KR" altLang="en-US" dirty="0"/>
              <a:t>신호를 수신하면 </a:t>
            </a:r>
            <a:r>
              <a:rPr lang="en-US" altLang="ko-KR" dirty="0"/>
              <a:t>ACK </a:t>
            </a:r>
            <a:r>
              <a:rPr lang="ko-KR" altLang="en-US" dirty="0"/>
              <a:t>신호에서 요청한 </a:t>
            </a:r>
            <a:r>
              <a:rPr lang="en-US" altLang="ko-KR" dirty="0"/>
              <a:t>5</a:t>
            </a:r>
            <a:r>
              <a:rPr lang="ko-KR" altLang="en-US" dirty="0"/>
              <a:t>번 패킷 위치로 송신 윈도우를 옮긴다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</a:t>
            </a:r>
            <a:r>
              <a:rPr lang="ko-KR" altLang="en-US" dirty="0"/>
              <a:t>윈도우 안의 패킷을 전송하고</a:t>
            </a:r>
            <a:r>
              <a:rPr lang="en-US" altLang="ko-KR" dirty="0"/>
              <a:t>, </a:t>
            </a:r>
            <a:r>
              <a:rPr lang="ko-KR" altLang="en-US" dirty="0"/>
              <a:t>수신 측 컴퓨터에서 </a:t>
            </a:r>
            <a:r>
              <a:rPr lang="en-US" altLang="ko-KR" dirty="0"/>
              <a:t>ACK </a:t>
            </a:r>
            <a:r>
              <a:rPr lang="ko-KR" altLang="en-US" dirty="0"/>
              <a:t>신호를 수신하면 </a:t>
            </a:r>
            <a:r>
              <a:rPr lang="en-US" altLang="ko-KR" dirty="0"/>
              <a:t>ACK </a:t>
            </a:r>
            <a:r>
              <a:rPr lang="ko-KR" altLang="en-US" dirty="0" smtClean="0"/>
              <a:t>신호에서 </a:t>
            </a:r>
            <a:r>
              <a:rPr lang="ko-KR" altLang="en-US" dirty="0"/>
              <a:t>요청한 </a:t>
            </a:r>
            <a:r>
              <a:rPr lang="en-US" altLang="ko-KR" dirty="0"/>
              <a:t>9</a:t>
            </a:r>
            <a:r>
              <a:rPr lang="ko-KR" altLang="en-US" dirty="0"/>
              <a:t>번 패킷 위치로 송신 윈도우를 옮긴다</a:t>
            </a:r>
            <a:r>
              <a:rPr lang="en-US" altLang="ko-KR" dirty="0"/>
              <a:t>. </a:t>
            </a:r>
            <a:r>
              <a:rPr lang="ko-KR" altLang="en-US" dirty="0"/>
              <a:t>이처럼 송신 버퍼 역할을 하기 </a:t>
            </a:r>
            <a:r>
              <a:rPr lang="ko-KR" altLang="en-US" dirty="0" smtClean="0"/>
              <a:t>위해 송신 </a:t>
            </a:r>
            <a:r>
              <a:rPr lang="ko-KR" altLang="en-US" dirty="0"/>
              <a:t>윈도우를 이동하는 방식을 ‘슬라이딩 윈도우 </a:t>
            </a:r>
            <a:r>
              <a:rPr lang="en-US" altLang="ko-KR" dirty="0"/>
              <a:t>sliding window’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92" y="3429000"/>
            <a:ext cx="51911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743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UDP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UDP(</a:t>
            </a:r>
            <a:r>
              <a:rPr lang="ko-KR" altLang="en-US" b="0" dirty="0"/>
              <a:t>사용자 데이터그램 프로토콜</a:t>
            </a:r>
            <a:r>
              <a:rPr lang="en-US" altLang="ko-KR" b="0" dirty="0"/>
              <a:t>)</a:t>
            </a:r>
            <a:r>
              <a:rPr lang="ko-KR" altLang="en-US" b="0" dirty="0"/>
              <a:t>는 </a:t>
            </a:r>
            <a:r>
              <a:rPr lang="en-US" altLang="ko-KR" b="0" dirty="0"/>
              <a:t>RFC 768 </a:t>
            </a:r>
            <a:r>
              <a:rPr lang="ko-KR" altLang="en-US" b="0" dirty="0"/>
              <a:t>문서에 정의된 비연결 </a:t>
            </a:r>
            <a:r>
              <a:rPr lang="ko-KR" altLang="en-US" b="0" dirty="0" smtClean="0"/>
              <a:t>지향 </a:t>
            </a:r>
            <a:r>
              <a:rPr lang="ko-KR" altLang="en-US" b="0" dirty="0"/>
              <a:t>프로토콜로</a:t>
            </a:r>
            <a:r>
              <a:rPr lang="en-US" altLang="ko-KR" b="0" dirty="0"/>
              <a:t>, TCP(</a:t>
            </a:r>
            <a:r>
              <a:rPr lang="ko-KR" altLang="en-US" b="0" dirty="0"/>
              <a:t>연결 지향 프로토콜</a:t>
            </a:r>
            <a:r>
              <a:rPr lang="en-US" altLang="ko-KR" b="0" dirty="0"/>
              <a:t>)</a:t>
            </a:r>
            <a:r>
              <a:rPr lang="ko-KR" altLang="en-US" b="0" dirty="0"/>
              <a:t>와 달리 패킷이나 흐름 제어</a:t>
            </a:r>
            <a:r>
              <a:rPr lang="en-US" altLang="ko-KR" b="0" dirty="0"/>
              <a:t>, </a:t>
            </a:r>
            <a:r>
              <a:rPr lang="ko-KR" altLang="en-US" b="0" dirty="0"/>
              <a:t>단편화 및 전송 </a:t>
            </a:r>
            <a:r>
              <a:rPr lang="ko-KR" altLang="en-US" b="0" dirty="0" smtClean="0"/>
              <a:t>보장 등의 </a:t>
            </a:r>
            <a:r>
              <a:rPr lang="ko-KR" altLang="en-US" b="0" dirty="0"/>
              <a:t>기능을 제공하지 않는다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b="0" dirty="0"/>
              <a:t>UDP </a:t>
            </a:r>
            <a:r>
              <a:rPr lang="ko-KR" altLang="en-US" b="0" dirty="0"/>
              <a:t>통신은 요청 메시지와 </a:t>
            </a:r>
            <a:r>
              <a:rPr lang="ko-KR" altLang="en-US" b="0" dirty="0" smtClean="0"/>
              <a:t>응답 </a:t>
            </a:r>
            <a:r>
              <a:rPr lang="ko-KR" altLang="en-US" b="0" dirty="0"/>
              <a:t>메시지만으로 구성되고 주로 적은 양의 데이터 전송에 사용된다</a:t>
            </a:r>
            <a:r>
              <a:rPr lang="en-US" altLang="ko-KR" b="0" dirty="0"/>
              <a:t>. UDP</a:t>
            </a:r>
            <a:r>
              <a:rPr lang="ko-KR" altLang="en-US" b="0" dirty="0"/>
              <a:t>를 사용하는 </a:t>
            </a:r>
            <a:r>
              <a:rPr lang="ko-KR" altLang="en-US" b="0" dirty="0" smtClean="0"/>
              <a:t>대표적인 </a:t>
            </a:r>
            <a:r>
              <a:rPr lang="ko-KR" altLang="en-US" b="0" dirty="0"/>
              <a:t>응용 계층 프로토콜은 </a:t>
            </a:r>
            <a:r>
              <a:rPr lang="en-US" altLang="ko-KR" b="0" dirty="0" smtClean="0"/>
              <a:t>DNS, </a:t>
            </a:r>
            <a:r>
              <a:rPr lang="en-US" altLang="ko-KR" b="0" dirty="0"/>
              <a:t>DHCP, SNMP </a:t>
            </a:r>
            <a:r>
              <a:rPr lang="ko-KR" altLang="en-US" b="0" dirty="0"/>
              <a:t>등이다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3573016"/>
            <a:ext cx="44672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300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UDP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송신지 </a:t>
            </a:r>
            <a:r>
              <a:rPr lang="ko-KR" altLang="en-US" dirty="0"/>
              <a:t>포트 번호</a:t>
            </a:r>
          </a:p>
          <a:p>
            <a:pPr lvl="3"/>
            <a:r>
              <a:rPr lang="en-US" altLang="ko-KR" dirty="0"/>
              <a:t>16</a:t>
            </a:r>
            <a:r>
              <a:rPr lang="ko-KR" altLang="en-US" dirty="0"/>
              <a:t>비트인 송신지 포트 번호는 데이터 영역의 데이터 정보를 만든 전송 시스템의 </a:t>
            </a:r>
            <a:r>
              <a:rPr lang="ko-KR" altLang="en-US" dirty="0" smtClean="0"/>
              <a:t>프로세스나 </a:t>
            </a:r>
            <a:r>
              <a:rPr lang="ko-KR" altLang="en-US" dirty="0"/>
              <a:t>응용 프로그램을 말한다</a:t>
            </a:r>
            <a:r>
              <a:rPr lang="en-US" altLang="ko-KR" dirty="0"/>
              <a:t>. TCP </a:t>
            </a:r>
            <a:r>
              <a:rPr lang="ko-KR" altLang="en-US" dirty="0"/>
              <a:t>헤더의 송신지 포트와 같은 기능을 수행한다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수신지 </a:t>
            </a:r>
            <a:r>
              <a:rPr lang="ko-KR" altLang="en-US" dirty="0"/>
              <a:t>포트 번호</a:t>
            </a:r>
          </a:p>
          <a:p>
            <a:pPr lvl="3"/>
            <a:r>
              <a:rPr lang="en-US" altLang="ko-KR" dirty="0"/>
              <a:t>16</a:t>
            </a:r>
            <a:r>
              <a:rPr lang="ko-KR" altLang="en-US" dirty="0"/>
              <a:t>비트인 수신지 포트 번호는 데이터 영역의 데이터 정보를 처리할 수신 시스템의 </a:t>
            </a:r>
            <a:r>
              <a:rPr lang="ko-KR" altLang="en-US" dirty="0" smtClean="0"/>
              <a:t>프로세스나 </a:t>
            </a:r>
            <a:r>
              <a:rPr lang="ko-KR" altLang="en-US" dirty="0"/>
              <a:t>응용 프로그램을 말한다</a:t>
            </a:r>
            <a:r>
              <a:rPr lang="en-US" altLang="ko-KR" dirty="0"/>
              <a:t>. </a:t>
            </a:r>
            <a:r>
              <a:rPr lang="en-US" altLang="ko-KR" dirty="0" smtClean="0"/>
              <a:t>TCP </a:t>
            </a:r>
            <a:r>
              <a:rPr lang="ko-KR" altLang="en-US" dirty="0"/>
              <a:t>헤더의 송신지 포트와 같은 기능을 수행한다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전체 </a:t>
            </a:r>
            <a:r>
              <a:rPr lang="ko-KR" altLang="en-US" dirty="0"/>
              <a:t>길이</a:t>
            </a:r>
          </a:p>
          <a:p>
            <a:pPr lvl="3"/>
            <a:r>
              <a:rPr lang="en-US" altLang="ko-KR" dirty="0"/>
              <a:t>16</a:t>
            </a:r>
            <a:r>
              <a:rPr lang="ko-KR" altLang="en-US" dirty="0"/>
              <a:t>비트인 전체 길이는 </a:t>
            </a:r>
            <a:r>
              <a:rPr lang="en-US" altLang="ko-KR" dirty="0"/>
              <a:t>UDP </a:t>
            </a:r>
            <a:r>
              <a:rPr lang="ko-KR" altLang="en-US" dirty="0"/>
              <a:t>헤더와 데이터의 길이를 바이트 단위로 표현한 것으로</a:t>
            </a:r>
            <a:r>
              <a:rPr lang="en-US" altLang="ko-KR" dirty="0"/>
              <a:t>, UDP </a:t>
            </a:r>
            <a:r>
              <a:rPr lang="ko-KR" altLang="en-US" dirty="0"/>
              <a:t>메시지에 얼마나 많은 데이터 정보가 포함되었는지를 나타낸다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검사합</a:t>
            </a:r>
            <a:endParaRPr lang="ko-KR" altLang="en-US" dirty="0"/>
          </a:p>
          <a:p>
            <a:pPr lvl="3"/>
            <a:r>
              <a:rPr lang="ko-KR" altLang="en-US" dirty="0"/>
              <a:t>수신 측에서는 </a:t>
            </a:r>
            <a:r>
              <a:rPr lang="en-US" altLang="ko-KR" dirty="0"/>
              <a:t>16</a:t>
            </a:r>
            <a:r>
              <a:rPr lang="ko-KR" altLang="en-US" dirty="0"/>
              <a:t>비트인 검사합을 사용하여 </a:t>
            </a:r>
            <a:r>
              <a:rPr lang="en-US" altLang="ko-KR" dirty="0"/>
              <a:t>UDP </a:t>
            </a:r>
            <a:r>
              <a:rPr lang="ko-KR" altLang="en-US" dirty="0"/>
              <a:t>헤더와 데이터 및 </a:t>
            </a:r>
            <a:r>
              <a:rPr lang="en-US" altLang="ko-KR" dirty="0"/>
              <a:t>IP </a:t>
            </a:r>
            <a:r>
              <a:rPr lang="ko-KR" altLang="en-US" dirty="0"/>
              <a:t>헤더의 오류를 검사한다</a:t>
            </a:r>
            <a:r>
              <a:rPr lang="en-US" altLang="ko-KR" dirty="0"/>
              <a:t>. UDP </a:t>
            </a:r>
            <a:r>
              <a:rPr lang="ko-KR" altLang="en-US" dirty="0"/>
              <a:t>표준에서는 검사합이 선택 사항이며</a:t>
            </a:r>
            <a:r>
              <a:rPr lang="en-US" altLang="ko-KR" dirty="0"/>
              <a:t>, </a:t>
            </a:r>
            <a:r>
              <a:rPr lang="ko-KR" altLang="en-US" dirty="0"/>
              <a:t>이 영역을 사용하지 않으면 </a:t>
            </a:r>
            <a:r>
              <a:rPr lang="en-US" altLang="ko-KR" dirty="0"/>
              <a:t>UDP </a:t>
            </a:r>
            <a:r>
              <a:rPr lang="ko-KR" altLang="en-US" dirty="0"/>
              <a:t>패킷의 영역은 값이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데이터</a:t>
            </a:r>
            <a:endParaRPr lang="ko-KR" altLang="en-US" dirty="0"/>
          </a:p>
          <a:p>
            <a:pPr lvl="3"/>
            <a:r>
              <a:rPr lang="ko-KR" altLang="en-US" dirty="0"/>
              <a:t>송신지 포트의 응응 계층 프로세스가 만든 데이터 정보로 크기가 가변적이다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UDP</a:t>
            </a:r>
            <a:r>
              <a:rPr lang="ko-KR" altLang="en-US" dirty="0"/>
              <a:t>는 비연결형 서비스이고 데이터 전송의 신뢰성을 확보할 수 없기 때문에 네트워크에서 사용하기에 부적합하다고 생각할 수도 있다</a:t>
            </a:r>
            <a:r>
              <a:rPr lang="en-US" altLang="ko-KR" dirty="0"/>
              <a:t>. </a:t>
            </a:r>
            <a:r>
              <a:rPr lang="ko-KR" altLang="en-US" dirty="0"/>
              <a:t>그러나 신뢰성을 확보하기 위한 부가적인 정보가 필요 없으므로 전송 데이터의 양이 적을 때 </a:t>
            </a:r>
            <a:r>
              <a:rPr lang="en-US" altLang="ko-KR" dirty="0"/>
              <a:t>TCP</a:t>
            </a:r>
            <a:r>
              <a:rPr lang="ko-KR" altLang="en-US" dirty="0"/>
              <a:t>보다 전송 속도가 더 빠르다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705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전송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TCP/IP</a:t>
            </a:r>
            <a:r>
              <a:rPr lang="ko-KR" altLang="en-US" b="0" dirty="0" smtClean="0"/>
              <a:t> </a:t>
            </a:r>
            <a:r>
              <a:rPr lang="ko-KR" altLang="en-US" b="0" dirty="0"/>
              <a:t>모델의 전송 계층에는 </a:t>
            </a:r>
            <a:r>
              <a:rPr lang="en-US" altLang="ko-KR" b="0" dirty="0"/>
              <a:t>TCP</a:t>
            </a:r>
            <a:r>
              <a:rPr lang="ko-KR" altLang="en-US" b="0" dirty="0"/>
              <a:t>와 </a:t>
            </a:r>
            <a:r>
              <a:rPr lang="en-US" altLang="ko-KR" b="0" dirty="0"/>
              <a:t>UDP </a:t>
            </a:r>
            <a:r>
              <a:rPr lang="ko-KR" altLang="en-US" b="0" dirty="0"/>
              <a:t>프로토콜이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b="0" dirty="0" smtClean="0"/>
              <a:t>TCP(Transmission </a:t>
            </a:r>
            <a:r>
              <a:rPr lang="en-US" altLang="ko-KR" b="0" dirty="0"/>
              <a:t>Control Protocol : </a:t>
            </a:r>
            <a:r>
              <a:rPr lang="ko-KR" altLang="en-US" b="0" dirty="0"/>
              <a:t>전송 제어 프로토콜</a:t>
            </a:r>
            <a:r>
              <a:rPr lang="en-US" altLang="ko-KR" b="0" dirty="0"/>
              <a:t>)</a:t>
            </a:r>
            <a:r>
              <a:rPr lang="ko-KR" altLang="en-US" b="0" dirty="0"/>
              <a:t>는 </a:t>
            </a:r>
            <a:r>
              <a:rPr lang="ko-KR" altLang="en-US" b="0" dirty="0" err="1"/>
              <a:t>송신지에서</a:t>
            </a:r>
            <a:r>
              <a:rPr lang="ko-KR" altLang="en-US" b="0" dirty="0"/>
              <a:t> </a:t>
            </a:r>
            <a:r>
              <a:rPr lang="ko-KR" altLang="en-US" b="0" dirty="0" err="1" smtClean="0"/>
              <a:t>수신지까지문자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스트림을</a:t>
            </a:r>
            <a:r>
              <a:rPr lang="ko-KR" altLang="en-US" b="0" dirty="0"/>
              <a:t> 전송하는데</a:t>
            </a:r>
            <a:r>
              <a:rPr lang="en-US" altLang="ko-KR" b="0" dirty="0"/>
              <a:t>, </a:t>
            </a:r>
            <a:r>
              <a:rPr lang="ko-KR" altLang="en-US" b="0" dirty="0"/>
              <a:t>두 응용 계층이 서로 대화하는 것을 허용하는 신뢰성 있는 </a:t>
            </a:r>
            <a:r>
              <a:rPr lang="ko-KR" altLang="en-US" b="0" dirty="0" smtClean="0"/>
              <a:t>프로토콜이다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r>
              <a:rPr lang="en-US" altLang="ko-KR" b="0" dirty="0" smtClean="0"/>
              <a:t>TCP</a:t>
            </a:r>
            <a:r>
              <a:rPr lang="ko-KR" altLang="en-US" b="0" dirty="0"/>
              <a:t>의 성능은 </a:t>
            </a:r>
            <a:r>
              <a:rPr lang="en-US" altLang="ko-KR" b="0" dirty="0"/>
              <a:t>OSI </a:t>
            </a:r>
            <a:r>
              <a:rPr lang="ko-KR" altLang="en-US" b="0" dirty="0"/>
              <a:t>참조 모델의 전송 계층보다 뛰어나다</a:t>
            </a:r>
            <a:r>
              <a:rPr lang="en-US" altLang="ko-KR" b="0" dirty="0" smtClean="0"/>
              <a:t>.	</a:t>
            </a:r>
          </a:p>
          <a:p>
            <a:pPr lvl="2"/>
            <a:r>
              <a:rPr lang="en-US" altLang="ko-KR" dirty="0" smtClean="0"/>
              <a:t>UDP(User Datagram Protocol : 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데이터그램</a:t>
            </a:r>
            <a:r>
              <a:rPr lang="ko-KR" altLang="en-US" dirty="0" smtClean="0"/>
              <a:t> 프로토콜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OSI </a:t>
            </a:r>
            <a:r>
              <a:rPr lang="ko-KR" altLang="en-US" dirty="0"/>
              <a:t>참조 모델에서 정의하는 전송 계층의 일부 역할을 무시하는 단순한 전송 프로토콜이다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 </a:t>
            </a:r>
            <a:r>
              <a:rPr lang="en-US" altLang="ko-KR" dirty="0"/>
              <a:t>UDP</a:t>
            </a:r>
            <a:r>
              <a:rPr lang="ko-KR" altLang="en-US" dirty="0"/>
              <a:t>는 </a:t>
            </a:r>
            <a:r>
              <a:rPr lang="en-US" altLang="ko-KR" dirty="0"/>
              <a:t>TCP</a:t>
            </a:r>
            <a:r>
              <a:rPr lang="ko-KR" altLang="en-US" dirty="0"/>
              <a:t>에 </a:t>
            </a:r>
            <a:r>
              <a:rPr lang="ko-KR" altLang="en-US" dirty="0" smtClean="0"/>
              <a:t>비해 </a:t>
            </a:r>
            <a:r>
              <a:rPr lang="ko-KR" altLang="en-US" dirty="0"/>
              <a:t>신뢰성이 낮으며</a:t>
            </a:r>
            <a:r>
              <a:rPr lang="en-US" altLang="ko-KR" dirty="0"/>
              <a:t>, </a:t>
            </a:r>
            <a:r>
              <a:rPr lang="ko-KR" altLang="en-US" dirty="0"/>
              <a:t>흐름 제어 및 오류 검출 등의 기능이 없어 </a:t>
            </a:r>
            <a:r>
              <a:rPr lang="ko-KR" altLang="en-US" dirty="0" err="1"/>
              <a:t>패킷을</a:t>
            </a:r>
            <a:r>
              <a:rPr lang="ko-KR" altLang="en-US" dirty="0"/>
              <a:t> 빠르게 </a:t>
            </a:r>
            <a:r>
              <a:rPr lang="ko-KR" altLang="en-US" dirty="0" err="1" smtClean="0"/>
              <a:t>전송해야하는</a:t>
            </a:r>
            <a:r>
              <a:rPr lang="ko-KR" altLang="en-US" dirty="0" smtClean="0"/>
              <a:t> </a:t>
            </a:r>
            <a:r>
              <a:rPr lang="ko-KR" altLang="en-US" dirty="0"/>
              <a:t>응용 계층에서 사용한다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39433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5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전송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전송 계층 프로토콜은 기본적인 </a:t>
            </a:r>
            <a:r>
              <a:rPr lang="en-US" altLang="ko-KR" b="0" dirty="0"/>
              <a:t>TCP, UDP </a:t>
            </a:r>
            <a:r>
              <a:rPr lang="ko-KR" altLang="en-US" b="0" dirty="0"/>
              <a:t>외에도 </a:t>
            </a:r>
            <a:r>
              <a:rPr lang="en-US" altLang="ko-KR" b="0" dirty="0" smtClean="0"/>
              <a:t>SPX, NCP </a:t>
            </a:r>
            <a:r>
              <a:rPr lang="ko-KR" altLang="en-US" b="0" dirty="0"/>
              <a:t>프로토콜이 있을 수 있으며</a:t>
            </a:r>
            <a:r>
              <a:rPr lang="en-US" altLang="ko-KR" b="0" dirty="0"/>
              <a:t>, </a:t>
            </a:r>
            <a:r>
              <a:rPr lang="ko-KR" altLang="en-US" b="0" dirty="0"/>
              <a:t>응용 프로그램에서는 적절한 전송 프로토콜을 </a:t>
            </a:r>
            <a:r>
              <a:rPr lang="ko-KR" altLang="en-US" b="0" dirty="0" smtClean="0"/>
              <a:t>선택한다</a:t>
            </a:r>
            <a:r>
              <a:rPr lang="en-US" altLang="ko-KR" b="0" dirty="0"/>
              <a:t>. TCP/IP</a:t>
            </a:r>
            <a:r>
              <a:rPr lang="ko-KR" altLang="en-US" b="0" dirty="0"/>
              <a:t>와 마찬가지로 </a:t>
            </a:r>
            <a:r>
              <a:rPr lang="en-US" altLang="ko-KR" b="0" dirty="0"/>
              <a:t>NetWare</a:t>
            </a:r>
            <a:r>
              <a:rPr lang="ko-KR" altLang="en-US" b="0" dirty="0"/>
              <a:t>의 </a:t>
            </a:r>
            <a:r>
              <a:rPr lang="en-US" altLang="ko-KR" b="0" dirty="0"/>
              <a:t>IPX/SPX</a:t>
            </a:r>
            <a:r>
              <a:rPr lang="ko-KR" altLang="en-US" b="0" dirty="0"/>
              <a:t>도 여러 전송 계층 프로토콜을 </a:t>
            </a:r>
            <a:r>
              <a:rPr lang="ko-KR" altLang="en-US" b="0" dirty="0" smtClean="0"/>
              <a:t>이용하여 다양한 </a:t>
            </a:r>
            <a:r>
              <a:rPr lang="ko-KR" altLang="en-US" b="0" dirty="0"/>
              <a:t>수준의 서비스를 제공한다</a:t>
            </a:r>
            <a:r>
              <a:rPr lang="en-US" altLang="ko-KR" b="0" dirty="0" smtClean="0"/>
              <a:t>.</a:t>
            </a:r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r>
              <a:rPr lang="en-US" altLang="ko-KR" dirty="0" smtClean="0"/>
              <a:t>SPX</a:t>
            </a:r>
          </a:p>
          <a:p>
            <a:pPr lvl="2"/>
            <a:r>
              <a:rPr lang="en-US" altLang="ko-KR" dirty="0"/>
              <a:t>SPX</a:t>
            </a:r>
            <a:r>
              <a:rPr lang="ko-KR" altLang="en-US" dirty="0"/>
              <a:t>는 </a:t>
            </a:r>
            <a:r>
              <a:rPr lang="en-US" altLang="ko-KR" dirty="0"/>
              <a:t>NetWare</a:t>
            </a:r>
            <a:r>
              <a:rPr lang="ko-KR" altLang="en-US" dirty="0"/>
              <a:t>의 연결 지향 프로토콜로 패킷 접수 통지</a:t>
            </a:r>
            <a:r>
              <a:rPr lang="en-US" altLang="ko-KR" dirty="0"/>
              <a:t>, </a:t>
            </a:r>
            <a:r>
              <a:rPr lang="ko-KR" altLang="en-US" dirty="0"/>
              <a:t>흐름 제어 등 </a:t>
            </a:r>
            <a:r>
              <a:rPr lang="en-US" altLang="ko-KR" dirty="0"/>
              <a:t>TCP</a:t>
            </a:r>
            <a:r>
              <a:rPr lang="ko-KR" altLang="en-US" dirty="0"/>
              <a:t>와 유사한 기능을 한다</a:t>
            </a:r>
            <a:r>
              <a:rPr lang="en-US" altLang="ko-KR" dirty="0"/>
              <a:t>. NetWare </a:t>
            </a:r>
            <a:r>
              <a:rPr lang="ko-KR" altLang="en-US" dirty="0"/>
              <a:t>서버는 프린트 큐 사이에서 프린트 서버와 프린터 간의 통신에 </a:t>
            </a:r>
            <a:r>
              <a:rPr lang="en-US" altLang="ko-KR" dirty="0"/>
              <a:t>SPX</a:t>
            </a:r>
            <a:r>
              <a:rPr lang="ko-KR" altLang="en-US" dirty="0"/>
              <a:t>를 주로 사용하고 인터넷 통신에는 거의 사용하지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33650"/>
            <a:ext cx="38385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43" y="4869160"/>
            <a:ext cx="4738440" cy="192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923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전송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3"/>
            <a:endParaRPr lang="en-US" altLang="ko-KR" dirty="0" smtClean="0"/>
          </a:p>
          <a:p>
            <a:pPr lvl="3"/>
            <a:r>
              <a:rPr lang="ko-KR" altLang="en-US" dirty="0" smtClean="0"/>
              <a:t>연결 </a:t>
            </a:r>
            <a:r>
              <a:rPr lang="ko-KR" altLang="en-US" dirty="0"/>
              <a:t>제어</a:t>
            </a:r>
            <a:r>
              <a:rPr lang="en-US" altLang="ko-KR" dirty="0"/>
              <a:t>Connection Control </a:t>
            </a:r>
            <a:r>
              <a:rPr lang="ko-KR" altLang="en-US" dirty="0"/>
              <a:t>필드는 </a:t>
            </a:r>
            <a:r>
              <a:rPr lang="en-US" altLang="ko-KR" dirty="0"/>
              <a:t>8</a:t>
            </a:r>
            <a:r>
              <a:rPr lang="ko-KR" altLang="en-US" dirty="0"/>
              <a:t>비트이며 제어 기능 메시지를 포함한다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데이터 </a:t>
            </a:r>
            <a:r>
              <a:rPr lang="ko-KR" altLang="en-US" dirty="0"/>
              <a:t>스트림 유형</a:t>
            </a:r>
            <a:r>
              <a:rPr lang="en-US" altLang="ko-KR" dirty="0"/>
              <a:t>Data Stream Type </a:t>
            </a:r>
            <a:r>
              <a:rPr lang="ko-KR" altLang="en-US" dirty="0"/>
              <a:t>필드는 </a:t>
            </a:r>
            <a:r>
              <a:rPr lang="en-US" altLang="ko-KR" dirty="0"/>
              <a:t>8</a:t>
            </a:r>
            <a:r>
              <a:rPr lang="ko-KR" altLang="en-US" dirty="0"/>
              <a:t>비트이며 데이터 영역의 정보 데이터 유형이나 연결 종료 과정에서 사용하는 코드 등을 포함한다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송신지 </a:t>
            </a:r>
            <a:r>
              <a:rPr lang="ko-KR" altLang="en-US" dirty="0"/>
              <a:t>연결 </a:t>
            </a:r>
            <a:r>
              <a:rPr lang="en-US" altLang="ko-KR" dirty="0"/>
              <a:t>IDSource Connection ID </a:t>
            </a:r>
            <a:r>
              <a:rPr lang="ko-KR" altLang="en-US" dirty="0"/>
              <a:t>필드는 </a:t>
            </a:r>
            <a:r>
              <a:rPr lang="en-US" altLang="ko-KR" dirty="0"/>
              <a:t>16</a:t>
            </a:r>
            <a:r>
              <a:rPr lang="ko-KR" altLang="en-US" dirty="0"/>
              <a:t>비트이며 송신지 시스템이 현재의 연결을 구별하는 데 사용하는 수를 포함한다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수신지 </a:t>
            </a:r>
            <a:r>
              <a:rPr lang="ko-KR" altLang="en-US" dirty="0"/>
              <a:t>연결 </a:t>
            </a:r>
            <a:r>
              <a:rPr lang="en-US" altLang="ko-KR" dirty="0"/>
              <a:t>IDDestination Connection ID </a:t>
            </a:r>
            <a:r>
              <a:rPr lang="ko-KR" altLang="en-US" dirty="0"/>
              <a:t>필드는 </a:t>
            </a:r>
            <a:r>
              <a:rPr lang="en-US" altLang="ko-KR" dirty="0"/>
              <a:t>16</a:t>
            </a:r>
            <a:r>
              <a:rPr lang="ko-KR" altLang="en-US" dirty="0"/>
              <a:t>비트이며 수신지 시스템이 현재의 연결을 구별하는 데 사용하는 수를 포함한다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순서 </a:t>
            </a:r>
            <a:r>
              <a:rPr lang="ko-KR" altLang="en-US" dirty="0"/>
              <a:t>번호 </a:t>
            </a:r>
            <a:r>
              <a:rPr lang="en-US" altLang="ko-KR" dirty="0"/>
              <a:t>Sequence Number </a:t>
            </a:r>
            <a:r>
              <a:rPr lang="ko-KR" altLang="en-US" dirty="0"/>
              <a:t>필드는 </a:t>
            </a:r>
            <a:r>
              <a:rPr lang="en-US" altLang="ko-KR" dirty="0"/>
              <a:t>16</a:t>
            </a:r>
            <a:r>
              <a:rPr lang="ko-KR" altLang="en-US" dirty="0"/>
              <a:t>비트이며 일련의 데이터 패킷 중에서 패킷의 위치를 지정 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확인 </a:t>
            </a:r>
            <a:r>
              <a:rPr lang="ko-KR" altLang="en-US" dirty="0"/>
              <a:t>일련번호 </a:t>
            </a:r>
            <a:r>
              <a:rPr lang="en-US" altLang="ko-KR" dirty="0"/>
              <a:t>Acknowledgement Number </a:t>
            </a:r>
            <a:r>
              <a:rPr lang="ko-KR" altLang="en-US" dirty="0"/>
              <a:t>필드는 </a:t>
            </a:r>
            <a:r>
              <a:rPr lang="en-US" altLang="ko-KR" dirty="0"/>
              <a:t>16</a:t>
            </a:r>
            <a:r>
              <a:rPr lang="ko-KR" altLang="en-US" dirty="0"/>
              <a:t>비트이며 수신 시스템이 다음에 받을 패킷의 일련번호를 포함한다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/>
              <a:t>위치 번호 </a:t>
            </a:r>
            <a:r>
              <a:rPr lang="en-US" altLang="ko-KR" dirty="0"/>
              <a:t>Allocation Number </a:t>
            </a:r>
            <a:r>
              <a:rPr lang="ko-KR" altLang="en-US" dirty="0"/>
              <a:t>필드는 </a:t>
            </a:r>
            <a:r>
              <a:rPr lang="en-US" altLang="ko-KR" dirty="0"/>
              <a:t>16</a:t>
            </a:r>
            <a:r>
              <a:rPr lang="ko-KR" altLang="en-US" dirty="0"/>
              <a:t>비트이며 수신 시스템이 사용할 수 있는 패킷 수신 </a:t>
            </a:r>
            <a:r>
              <a:rPr lang="ko-KR" altLang="en-US" dirty="0" smtClean="0"/>
              <a:t>버퍼의 </a:t>
            </a:r>
            <a:r>
              <a:rPr lang="ko-KR" altLang="en-US" dirty="0"/>
              <a:t>크기를 나타낸다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데이터</a:t>
            </a:r>
            <a:r>
              <a:rPr lang="en-US" altLang="ko-KR" dirty="0"/>
              <a:t>Data </a:t>
            </a:r>
            <a:r>
              <a:rPr lang="ko-KR" altLang="en-US" dirty="0"/>
              <a:t>필드는 응용 프로그램이나 상위 계층 프로토콜이 만든 데이터 정보로 </a:t>
            </a:r>
            <a:r>
              <a:rPr lang="ko-KR" altLang="en-US" dirty="0" smtClean="0"/>
              <a:t>크기가 가변적이다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443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전송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NCP</a:t>
            </a:r>
          </a:p>
          <a:p>
            <a:pPr lvl="2"/>
            <a:r>
              <a:rPr lang="en-US" altLang="ko-KR" dirty="0"/>
              <a:t>NCP</a:t>
            </a:r>
            <a:r>
              <a:rPr lang="ko-KR" altLang="en-US" dirty="0"/>
              <a:t>는 </a:t>
            </a:r>
            <a:r>
              <a:rPr lang="en-US" altLang="ko-KR" dirty="0"/>
              <a:t>NetWare </a:t>
            </a:r>
            <a:r>
              <a:rPr lang="ko-KR" altLang="en-US" dirty="0"/>
              <a:t>클라이언트와 서버 간의 파일 </a:t>
            </a:r>
            <a:r>
              <a:rPr lang="ko-KR" altLang="en-US" dirty="0" smtClean="0"/>
              <a:t>공유등 </a:t>
            </a:r>
            <a:r>
              <a:rPr lang="ko-KR" altLang="en-US" dirty="0"/>
              <a:t>다양한 네트워크 기능을 담당한다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NCP</a:t>
            </a:r>
            <a:r>
              <a:rPr lang="ko-KR" altLang="en-US" dirty="0"/>
              <a:t>는 워낙 다양한 기능을 수행하기 때문에 </a:t>
            </a:r>
            <a:r>
              <a:rPr lang="en-US" altLang="ko-KR" dirty="0"/>
              <a:t>NCP </a:t>
            </a:r>
            <a:r>
              <a:rPr lang="ko-KR" altLang="en-US" dirty="0" smtClean="0"/>
              <a:t>프로토콜에 </a:t>
            </a:r>
            <a:r>
              <a:rPr lang="ko-KR" altLang="en-US" dirty="0"/>
              <a:t>해당하는 </a:t>
            </a:r>
            <a:r>
              <a:rPr lang="en-US" altLang="ko-KR" dirty="0"/>
              <a:t>OSI </a:t>
            </a:r>
            <a:r>
              <a:rPr lang="ko-KR" altLang="en-US" dirty="0"/>
              <a:t>계층을 하나로 규정하기는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다양한 네트워크 </a:t>
            </a:r>
            <a:r>
              <a:rPr lang="ko-KR" altLang="en-US" dirty="0" smtClean="0"/>
              <a:t>기능을 </a:t>
            </a:r>
            <a:r>
              <a:rPr lang="ko-KR" altLang="en-US" dirty="0"/>
              <a:t>담당하지만 모든 </a:t>
            </a:r>
            <a:r>
              <a:rPr lang="en-US" altLang="ko-KR" dirty="0"/>
              <a:t>NCP </a:t>
            </a:r>
            <a:r>
              <a:rPr lang="ko-KR" altLang="en-US" dirty="0"/>
              <a:t>메시지를 </a:t>
            </a:r>
            <a:r>
              <a:rPr lang="en-US" altLang="ko-KR" dirty="0"/>
              <a:t>IPX </a:t>
            </a:r>
            <a:r>
              <a:rPr lang="ko-KR" altLang="en-US" dirty="0"/>
              <a:t>데이터그램으로 캡슐화하여 전송하므로 전송 </a:t>
            </a:r>
            <a:r>
              <a:rPr lang="ko-KR" altLang="en-US" dirty="0" smtClean="0"/>
              <a:t>계층 프로토콜이라고 </a:t>
            </a:r>
            <a:r>
              <a:rPr lang="ko-KR" altLang="en-US" dirty="0"/>
              <a:t>해도 틀린 말은 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11" y="3789040"/>
            <a:ext cx="35052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902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전송 계층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pPr lvl="3"/>
            <a:r>
              <a:rPr lang="ko-KR" altLang="en-US" dirty="0"/>
              <a:t>요청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 </a:t>
            </a:r>
            <a:r>
              <a:rPr lang="ko-KR" altLang="en-US" dirty="0"/>
              <a:t>필드는 </a:t>
            </a:r>
            <a:r>
              <a:rPr lang="en-US" altLang="ko-KR" dirty="0"/>
              <a:t>16</a:t>
            </a:r>
            <a:r>
              <a:rPr lang="ko-KR" altLang="en-US" dirty="0"/>
              <a:t>비트이며 요청 메시지의 종류를 나타낸다</a:t>
            </a:r>
            <a:r>
              <a:rPr lang="en-US" altLang="ko-KR" dirty="0"/>
              <a:t>. </a:t>
            </a:r>
            <a:r>
              <a:rPr lang="ko-KR" altLang="en-US" dirty="0"/>
              <a:t>서비스 연결 </a:t>
            </a:r>
            <a:r>
              <a:rPr lang="ko-KR" altLang="en-US" dirty="0" smtClean="0"/>
              <a:t>생성과 </a:t>
            </a:r>
            <a:r>
              <a:rPr lang="ko-KR" altLang="en-US" dirty="0"/>
              <a:t>파일 서버 요청 등의 종류가 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일련번호 필드는 </a:t>
            </a:r>
            <a:r>
              <a:rPr lang="en-US" altLang="ko-KR" dirty="0"/>
              <a:t>8</a:t>
            </a:r>
            <a:r>
              <a:rPr lang="ko-KR" altLang="en-US" dirty="0"/>
              <a:t>비트이며 현재 메시지의 순서를 나타낸다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연결 번호로 필드는 </a:t>
            </a:r>
            <a:r>
              <a:rPr lang="en-US" altLang="ko-KR" dirty="0"/>
              <a:t>8</a:t>
            </a:r>
            <a:r>
              <a:rPr lang="ko-KR" altLang="en-US" dirty="0"/>
              <a:t>비트이며 </a:t>
            </a:r>
            <a:r>
              <a:rPr lang="en-US" altLang="ko-KR" dirty="0"/>
              <a:t>NetWare </a:t>
            </a:r>
            <a:r>
              <a:rPr lang="ko-KR" altLang="en-US" dirty="0"/>
              <a:t>서버에 연결된 클라이언트의 수를 나타낸다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작업 번호 필드는 </a:t>
            </a:r>
            <a:r>
              <a:rPr lang="en-US" altLang="ko-KR" dirty="0"/>
              <a:t>8</a:t>
            </a:r>
            <a:r>
              <a:rPr lang="ko-KR" altLang="en-US" dirty="0"/>
              <a:t>비트의 유일한 값으로</a:t>
            </a:r>
            <a:r>
              <a:rPr lang="en-US" altLang="ko-KR" dirty="0"/>
              <a:t>, </a:t>
            </a:r>
            <a:r>
              <a:rPr lang="ko-KR" altLang="en-US" dirty="0"/>
              <a:t>서비스를 요청하는 작업이 무엇인지 구분한다</a:t>
            </a:r>
            <a:r>
              <a:rPr lang="en-US" altLang="ko-KR" dirty="0"/>
              <a:t>. </a:t>
            </a:r>
            <a:r>
              <a:rPr lang="ko-KR" altLang="en-US" dirty="0"/>
              <a:t>시스템은 전송받은 응답 메시지를 요청한 작업에 반환할 때 이 값을 사용한다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연결 </a:t>
            </a:r>
            <a:r>
              <a:rPr lang="ko-KR" altLang="en-US" dirty="0"/>
              <a:t>번호 </a:t>
            </a:r>
            <a:r>
              <a:rPr lang="ko-KR" altLang="en-US" dirty="0" smtClean="0"/>
              <a:t>하이 필드는 </a:t>
            </a:r>
            <a:r>
              <a:rPr lang="en-US" altLang="ko-KR" dirty="0"/>
              <a:t>8</a:t>
            </a:r>
            <a:r>
              <a:rPr lang="ko-KR" altLang="en-US" dirty="0"/>
              <a:t>비트이며 현재 사용하지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231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TCP </a:t>
            </a:r>
            <a:r>
              <a:rPr lang="ko-KR" altLang="en-US" dirty="0" smtClean="0"/>
              <a:t>덤프 분석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다음 패킷에 대한 </a:t>
            </a:r>
            <a:r>
              <a:rPr lang="en-US" altLang="ko-KR" b="0" dirty="0"/>
              <a:t>TCP </a:t>
            </a:r>
            <a:r>
              <a:rPr lang="ko-KR" altLang="en-US" b="0" dirty="0"/>
              <a:t>헤더를 분석해보자</a:t>
            </a:r>
            <a:r>
              <a:rPr lang="en-US" altLang="ko-KR" b="0" dirty="0"/>
              <a:t>. [</a:t>
            </a:r>
            <a:r>
              <a:rPr lang="ko-KR" altLang="en-US" b="0" dirty="0"/>
              <a:t>그림 </a:t>
            </a:r>
            <a:r>
              <a:rPr lang="en-US" altLang="ko-KR" b="0" dirty="0"/>
              <a:t>6-23]</a:t>
            </a:r>
            <a:r>
              <a:rPr lang="ko-KR" altLang="en-US" b="0" dirty="0"/>
              <a:t>에서는 </a:t>
            </a:r>
            <a:r>
              <a:rPr lang="en-US" altLang="ko-KR" b="0" dirty="0"/>
              <a:t>55~57</a:t>
            </a:r>
            <a:r>
              <a:rPr lang="ko-KR" altLang="en-US" b="0" dirty="0"/>
              <a:t>번 </a:t>
            </a:r>
            <a:r>
              <a:rPr lang="ko-KR" altLang="en-US" b="0" dirty="0" smtClean="0"/>
              <a:t>프레임에서 </a:t>
            </a:r>
            <a:r>
              <a:rPr lang="en-US" altLang="ko-KR" b="0" dirty="0"/>
              <a:t>TCP </a:t>
            </a:r>
            <a:r>
              <a:rPr lang="ko-KR" altLang="en-US" b="0" dirty="0"/>
              <a:t>접속을 확립하는 </a:t>
            </a:r>
            <a:r>
              <a:rPr lang="en-US" altLang="ko-KR" b="0" dirty="0"/>
              <a:t>3-way </a:t>
            </a:r>
            <a:r>
              <a:rPr lang="ko-KR" altLang="en-US" b="0" dirty="0"/>
              <a:t>핸드셰이킹이 이루어진다</a:t>
            </a:r>
            <a:r>
              <a:rPr lang="en-US" altLang="ko-KR" b="0" dirty="0" smtClean="0"/>
              <a:t>.</a:t>
            </a:r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r>
              <a:rPr lang="en-US" altLang="ko-KR" dirty="0" smtClean="0"/>
              <a:t>TCP </a:t>
            </a:r>
            <a:r>
              <a:rPr lang="ko-KR" altLang="en-US" dirty="0" smtClean="0"/>
              <a:t>헤더 분석</a:t>
            </a:r>
            <a:r>
              <a:rPr lang="en-US" altLang="ko-KR" dirty="0" smtClean="0"/>
              <a:t>(SYN)</a:t>
            </a:r>
          </a:p>
          <a:p>
            <a:pPr lvl="2"/>
            <a:r>
              <a:rPr lang="en-US" altLang="ko-KR" dirty="0"/>
              <a:t>55</a:t>
            </a:r>
            <a:r>
              <a:rPr lang="ko-KR" altLang="en-US" dirty="0"/>
              <a:t>번 프레임을 확인해보자</a:t>
            </a:r>
            <a:r>
              <a:rPr lang="en-US" altLang="ko-KR" dirty="0"/>
              <a:t>(</a:t>
            </a:r>
            <a:r>
              <a:rPr lang="ko-KR" altLang="en-US" dirty="0"/>
              <a:t>프레임 번호는 분석할 패킷의 번호이다</a:t>
            </a:r>
            <a:r>
              <a:rPr lang="en-US" altLang="ko-KR" dirty="0"/>
              <a:t>). </a:t>
            </a:r>
            <a:r>
              <a:rPr lang="ko-KR" altLang="en-US" dirty="0"/>
              <a:t>패킷 리스트 영역에서 </a:t>
            </a:r>
            <a:r>
              <a:rPr lang="ko-KR" altLang="en-US" dirty="0" smtClean="0"/>
              <a:t>프레임을 </a:t>
            </a:r>
            <a:r>
              <a:rPr lang="ko-KR" altLang="en-US" dirty="0"/>
              <a:t>선택하고 패킷 상세 영역의 </a:t>
            </a:r>
            <a:r>
              <a:rPr lang="en-US" altLang="ko-KR" dirty="0"/>
              <a:t>Transmission Control Protocol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916832"/>
            <a:ext cx="67437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4270970"/>
            <a:ext cx="53149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7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전송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전송 계층은 수신지에 신뢰할 수 있는 데이터를 전송하기 위해 필요한 계층이다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전송 계층은 오류를 점검하는 기능이 있기 때문에 데이터에 오류가 발생하면 재전송을 요청할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네트워크 계층에서는 수신지까지 데이터를 전송하고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 계층에서는 데이터가 제대로 도착했는지 확인한다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전송 계층은 전송된 데이터의 수신지가 </a:t>
            </a:r>
            <a:r>
              <a:rPr lang="ko-KR" altLang="en-US" dirty="0"/>
              <a:t>어떤 </a:t>
            </a:r>
            <a:r>
              <a:rPr lang="ko-KR" altLang="en-US" dirty="0" smtClean="0"/>
              <a:t>애플리케이션인지 </a:t>
            </a:r>
            <a:r>
              <a:rPr lang="ko-KR" altLang="en-US" dirty="0"/>
              <a:t>식별하는 기능이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수신지에 데이터가 도착했을 때 그 데이터가 어떤 응용 프로그램에서 사용하는 것인지 </a:t>
            </a:r>
            <a:r>
              <a:rPr lang="ko-KR" altLang="en-US" dirty="0" smtClean="0"/>
              <a:t>판단해야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전송 계층은 다음 그림과 같이 웹 페이지에서 사용하는 데이터가 도착하면 </a:t>
            </a:r>
            <a:r>
              <a:rPr lang="ko-KR" altLang="en-US" dirty="0" smtClean="0"/>
              <a:t>어떤 애플리케이션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아웃룩</a:t>
            </a:r>
            <a:r>
              <a:rPr lang="en-US" altLang="ko-KR" dirty="0"/>
              <a:t>)</a:t>
            </a:r>
            <a:r>
              <a:rPr lang="ko-KR" altLang="en-US" dirty="0"/>
              <a:t>에 전송해야 하는지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14676"/>
            <a:ext cx="30575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204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TCP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3"/>
            <a:r>
              <a:rPr lang="en-US" altLang="ko-KR" dirty="0" smtClean="0"/>
              <a:t>Source </a:t>
            </a:r>
            <a:r>
              <a:rPr lang="en-US" altLang="ko-KR" dirty="0"/>
              <a:t>Port: </a:t>
            </a:r>
            <a:r>
              <a:rPr lang="ko-KR" altLang="en-US" dirty="0"/>
              <a:t>클라이언트 측의 동적으로 할당된 번호</a:t>
            </a:r>
            <a:r>
              <a:rPr lang="en-US" altLang="ko-KR" dirty="0"/>
              <a:t>(50719)</a:t>
            </a:r>
            <a:r>
              <a:rPr lang="ko-KR" altLang="en-US" dirty="0"/>
              <a:t>가 </a:t>
            </a:r>
            <a:r>
              <a:rPr lang="en-US" altLang="ko-KR" dirty="0"/>
              <a:t>16</a:t>
            </a:r>
            <a:r>
              <a:rPr lang="ko-KR" altLang="en-US" dirty="0"/>
              <a:t>비트로 나타난다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Destination </a:t>
            </a:r>
            <a:r>
              <a:rPr lang="en-US" altLang="ko-KR" dirty="0"/>
              <a:t>Port: </a:t>
            </a:r>
            <a:r>
              <a:rPr lang="ko-KR" altLang="en-US" dirty="0"/>
              <a:t>웹</a:t>
            </a:r>
            <a:r>
              <a:rPr lang="en-US" altLang="ko-KR" dirty="0"/>
              <a:t>(HTTPS)</a:t>
            </a:r>
            <a:r>
              <a:rPr lang="ko-KR" altLang="en-US" dirty="0"/>
              <a:t>을 나타내는 </a:t>
            </a:r>
            <a:r>
              <a:rPr lang="en-US" altLang="ko-KR" dirty="0"/>
              <a:t>443</a:t>
            </a:r>
            <a:r>
              <a:rPr lang="ko-KR" altLang="en-US" dirty="0"/>
              <a:t>번이 지정되어 있다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Stream </a:t>
            </a:r>
            <a:r>
              <a:rPr lang="en-US" altLang="ko-KR" dirty="0"/>
              <a:t>index: </a:t>
            </a:r>
            <a:r>
              <a:rPr lang="ko-KR" altLang="en-US" dirty="0"/>
              <a:t>와이어샤크가 </a:t>
            </a:r>
            <a:r>
              <a:rPr lang="en-US" altLang="ko-KR" dirty="0"/>
              <a:t>TCP </a:t>
            </a:r>
            <a:r>
              <a:rPr lang="ko-KR" altLang="en-US" dirty="0"/>
              <a:t>접속에 대해 순서 번호를 부여한 것이다</a:t>
            </a:r>
            <a:r>
              <a:rPr lang="en-US" altLang="ko-KR" dirty="0"/>
              <a:t>. </a:t>
            </a:r>
            <a:r>
              <a:rPr lang="ko-KR" altLang="en-US" dirty="0"/>
              <a:t>번호가 </a:t>
            </a:r>
            <a:r>
              <a:rPr lang="en-US" altLang="ko-KR" dirty="0"/>
              <a:t>0</a:t>
            </a:r>
            <a:r>
              <a:rPr lang="ko-KR" altLang="en-US" dirty="0" smtClean="0"/>
              <a:t>부터 </a:t>
            </a:r>
            <a:r>
              <a:rPr lang="ko-KR" altLang="en-US" dirty="0"/>
              <a:t>시작하기 때문에 여기서는 일곱 번째의 </a:t>
            </a:r>
            <a:r>
              <a:rPr lang="en-US" altLang="ko-KR" dirty="0"/>
              <a:t>TCP </a:t>
            </a:r>
            <a:r>
              <a:rPr lang="ko-KR" altLang="en-US" dirty="0"/>
              <a:t>접속이 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Sequence </a:t>
            </a:r>
            <a:r>
              <a:rPr lang="en-US" altLang="ko-KR" dirty="0"/>
              <a:t>number: 32</a:t>
            </a:r>
            <a:r>
              <a:rPr lang="ko-KR" altLang="en-US" dirty="0"/>
              <a:t>비트 필드로 패킷의 순서 번호가 저장되어 있다</a:t>
            </a:r>
            <a:r>
              <a:rPr lang="en-US" altLang="ko-KR" dirty="0"/>
              <a:t>. </a:t>
            </a:r>
            <a:r>
              <a:rPr lang="ko-KR" altLang="en-US" dirty="0"/>
              <a:t>패킷 상세 </a:t>
            </a:r>
            <a:r>
              <a:rPr lang="ko-KR" altLang="en-US" dirty="0" smtClean="0"/>
              <a:t>영역을 </a:t>
            </a:r>
            <a:r>
              <a:rPr lang="ko-KR" altLang="en-US" dirty="0"/>
              <a:t>보면 </a:t>
            </a:r>
            <a:r>
              <a:rPr lang="en-US" altLang="ko-KR" dirty="0"/>
              <a:t>0</a:t>
            </a:r>
            <a:r>
              <a:rPr lang="ko-KR" altLang="en-US" dirty="0"/>
              <a:t>이고 오른쪽에 상대적인 일련번호라고 표시되어 있다</a:t>
            </a:r>
            <a:r>
              <a:rPr lang="en-US" altLang="ko-KR" dirty="0"/>
              <a:t>. </a:t>
            </a:r>
            <a:r>
              <a:rPr lang="ko-KR" altLang="en-US" dirty="0"/>
              <a:t>실제 초기 시퀀스 번호에 는 다른 번호가 설정되어 있으나 네트워크 통신의 시퀀스 번호를 알기 쉽게 상대적인 표기를 한다는 것을 의미한다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TCP </a:t>
            </a:r>
            <a:r>
              <a:rPr lang="ko-KR" altLang="en-US" dirty="0"/>
              <a:t>세그먼트 패킷 데이터 영역을 살펴보자</a:t>
            </a:r>
            <a:r>
              <a:rPr lang="en-US" altLang="ko-KR" dirty="0"/>
              <a:t>. </a:t>
            </a:r>
            <a:r>
              <a:rPr lang="ko-KR" altLang="en-US" dirty="0"/>
              <a:t>실제로는 초기 시퀀스 번호로 임의의 값이 설정되어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62" y="3861048"/>
            <a:ext cx="53911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389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TCP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Acknowledgment number</a:t>
            </a:r>
            <a:r>
              <a:rPr lang="ko-KR" altLang="en-US" dirty="0"/>
              <a:t>는 패킷 데이터 영역에 </a:t>
            </a:r>
            <a:r>
              <a:rPr lang="en-US" altLang="ko-KR" dirty="0"/>
              <a:t>0</a:t>
            </a:r>
            <a:r>
              <a:rPr lang="ko-KR" altLang="en-US" dirty="0"/>
              <a:t>이 들어 있는 것을 확인할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Header </a:t>
            </a:r>
            <a:r>
              <a:rPr lang="en-US" altLang="ko-KR" dirty="0"/>
              <a:t>Length: TCP </a:t>
            </a:r>
            <a:r>
              <a:rPr lang="ko-KR" altLang="en-US" dirty="0"/>
              <a:t>헤더의 크기를 나타내며 여기서는 </a:t>
            </a:r>
            <a:r>
              <a:rPr lang="en-US" altLang="ko-KR" dirty="0"/>
              <a:t>32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TCP </a:t>
            </a:r>
            <a:r>
              <a:rPr lang="ko-KR" altLang="en-US" dirty="0"/>
              <a:t>플래그는 각각 </a:t>
            </a:r>
            <a:r>
              <a:rPr lang="en-US" altLang="ko-KR" dirty="0"/>
              <a:t>1</a:t>
            </a:r>
            <a:r>
              <a:rPr lang="ko-KR" altLang="en-US" dirty="0"/>
              <a:t>비트로 구성되며</a:t>
            </a:r>
            <a:r>
              <a:rPr lang="en-US" altLang="ko-KR" dirty="0"/>
              <a:t>, 1</a:t>
            </a:r>
            <a:r>
              <a:rPr lang="ko-KR" altLang="en-US" dirty="0"/>
              <a:t>이 삽입되면 플래그가 </a:t>
            </a:r>
            <a:r>
              <a:rPr lang="ko-KR" altLang="en-US" dirty="0" smtClean="0"/>
              <a:t>유효화된다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38671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70" y="4696039"/>
            <a:ext cx="4111129" cy="216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479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TCP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3"/>
            <a:r>
              <a:rPr lang="en-US" altLang="ko-KR" dirty="0" smtClean="0"/>
              <a:t>Nonce</a:t>
            </a:r>
            <a:r>
              <a:rPr lang="en-US" altLang="ko-KR" dirty="0"/>
              <a:t>: ECN-Echo</a:t>
            </a:r>
            <a:r>
              <a:rPr lang="ko-KR" altLang="en-US" dirty="0"/>
              <a:t>와 함께 네트워크가 혼잡할 때 일시적인 통지를 위해 사용한다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Congestion </a:t>
            </a:r>
            <a:r>
              <a:rPr lang="en-US" altLang="ko-KR" dirty="0"/>
              <a:t>Window Reduced(CWR): </a:t>
            </a:r>
            <a:r>
              <a:rPr lang="ko-KR" altLang="en-US" dirty="0"/>
              <a:t>혼잡 제어에 사용하는 플래그이다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Urgent</a:t>
            </a:r>
            <a:r>
              <a:rPr lang="en-US" altLang="ko-KR" dirty="0"/>
              <a:t>: </a:t>
            </a:r>
            <a:r>
              <a:rPr lang="ko-KR" altLang="en-US" dirty="0"/>
              <a:t>긴급 포인터 플래그라고 하며</a:t>
            </a:r>
            <a:r>
              <a:rPr lang="en-US" altLang="ko-KR" dirty="0"/>
              <a:t>, </a:t>
            </a:r>
            <a:r>
              <a:rPr lang="ko-KR" altLang="en-US" dirty="0"/>
              <a:t>통신 도중에 중요한 데이터를 삽입하고 보낼 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ON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Acknowledgment</a:t>
            </a:r>
            <a:r>
              <a:rPr lang="en-US" altLang="ko-KR" dirty="0"/>
              <a:t>: </a:t>
            </a:r>
            <a:r>
              <a:rPr lang="ko-KR" altLang="en-US" dirty="0"/>
              <a:t>확인 응답 번호를 유효화하면 </a:t>
            </a:r>
            <a:r>
              <a:rPr lang="en-US" altLang="ko-KR" dirty="0"/>
              <a:t>ON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Reset</a:t>
            </a:r>
            <a:r>
              <a:rPr lang="en-US" altLang="ko-KR" dirty="0"/>
              <a:t>: </a:t>
            </a:r>
            <a:r>
              <a:rPr lang="ko-KR" altLang="en-US" dirty="0"/>
              <a:t>통신 도중에 강제 종료하면 </a:t>
            </a:r>
            <a:r>
              <a:rPr lang="en-US" altLang="ko-KR" dirty="0"/>
              <a:t>ON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Syn</a:t>
            </a:r>
            <a:r>
              <a:rPr lang="en-US" altLang="ko-KR" dirty="0"/>
              <a:t>: </a:t>
            </a:r>
            <a:r>
              <a:rPr lang="ko-KR" altLang="en-US" dirty="0"/>
              <a:t>통신을 시작할 때 동기화하는 경우 </a:t>
            </a:r>
            <a:r>
              <a:rPr lang="en-US" altLang="ko-KR" dirty="0"/>
              <a:t>ON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Fin</a:t>
            </a:r>
            <a:r>
              <a:rPr lang="en-US" altLang="ko-KR" dirty="0"/>
              <a:t>: </a:t>
            </a:r>
            <a:r>
              <a:rPr lang="ko-KR" altLang="en-US" dirty="0"/>
              <a:t>통신을 종료할 때 </a:t>
            </a:r>
            <a:r>
              <a:rPr lang="en-US" altLang="ko-KR" dirty="0"/>
              <a:t>ON</a:t>
            </a:r>
            <a:r>
              <a:rPr lang="ko-KR" altLang="en-US" dirty="0"/>
              <a:t>이 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지금 분석하는 패킷은 </a:t>
            </a:r>
            <a:r>
              <a:rPr lang="en-US" altLang="ko-KR" dirty="0"/>
              <a:t>3-way </a:t>
            </a:r>
            <a:r>
              <a:rPr lang="ko-KR" altLang="en-US" dirty="0"/>
              <a:t>핸드셰이킹을 할 때 </a:t>
            </a:r>
            <a:r>
              <a:rPr lang="en-US" altLang="ko-KR" dirty="0"/>
              <a:t>Syn </a:t>
            </a:r>
            <a:r>
              <a:rPr lang="ko-KR" altLang="en-US" dirty="0"/>
              <a:t>플래그가 </a:t>
            </a:r>
            <a:r>
              <a:rPr lang="en-US" altLang="ko-KR" dirty="0"/>
              <a:t>ON(1)</a:t>
            </a:r>
            <a:r>
              <a:rPr lang="ko-KR" altLang="en-US" dirty="0"/>
              <a:t>이 되고 다른 </a:t>
            </a:r>
            <a:r>
              <a:rPr lang="ko-KR" altLang="en-US" dirty="0" smtClean="0"/>
              <a:t>플래그는 </a:t>
            </a:r>
            <a:r>
              <a:rPr lang="ko-KR" altLang="en-US" dirty="0"/>
              <a:t>모두 </a:t>
            </a:r>
            <a:r>
              <a:rPr lang="en-US" altLang="ko-KR" dirty="0"/>
              <a:t>OFF(0)</a:t>
            </a:r>
            <a:r>
              <a:rPr lang="ko-KR" altLang="en-US" dirty="0"/>
              <a:t>가 된다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Window </a:t>
            </a:r>
            <a:r>
              <a:rPr lang="en-US" altLang="ko-KR" dirty="0"/>
              <a:t>size value: TCP </a:t>
            </a:r>
            <a:r>
              <a:rPr lang="ko-KR" altLang="en-US" dirty="0"/>
              <a:t>소켓의 수신 버퍼인 윈도우 크기를 </a:t>
            </a:r>
            <a:r>
              <a:rPr lang="en-US" altLang="ko-KR" dirty="0"/>
              <a:t>16</a:t>
            </a:r>
            <a:r>
              <a:rPr lang="ko-KR" altLang="en-US" dirty="0"/>
              <a:t>비트로 나타내며 </a:t>
            </a:r>
            <a:r>
              <a:rPr lang="ko-KR" altLang="en-US" dirty="0" smtClean="0"/>
              <a:t>여기서는 </a:t>
            </a:r>
            <a:r>
              <a:rPr lang="en-US" altLang="ko-KR" dirty="0"/>
              <a:t>64240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윈도우 크기는 통신이 효율적으로 이루어질 수 있도록 네트워크의 </a:t>
            </a:r>
            <a:r>
              <a:rPr lang="ko-KR" altLang="en-US" dirty="0" smtClean="0"/>
              <a:t>상태에 </a:t>
            </a:r>
            <a:r>
              <a:rPr lang="ko-KR" altLang="en-US" dirty="0"/>
              <a:t>따라 수시로 증가한다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Checksum</a:t>
            </a:r>
            <a:r>
              <a:rPr lang="en-US" altLang="ko-KR" dirty="0"/>
              <a:t>: 16</a:t>
            </a:r>
            <a:r>
              <a:rPr lang="ko-KR" altLang="en-US" dirty="0"/>
              <a:t>비트이며 </a:t>
            </a:r>
            <a:r>
              <a:rPr lang="en-US" altLang="ko-KR" dirty="0"/>
              <a:t>TCP </a:t>
            </a:r>
            <a:r>
              <a:rPr lang="ko-KR" altLang="en-US" dirty="0"/>
              <a:t>세그먼트의 에러를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97152"/>
            <a:ext cx="25527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84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TCP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TCP </a:t>
            </a:r>
            <a:r>
              <a:rPr lang="ko-KR" altLang="en-US" dirty="0"/>
              <a:t>헤더 분석</a:t>
            </a:r>
            <a:r>
              <a:rPr lang="en-US" altLang="ko-KR" dirty="0"/>
              <a:t>(SYN, ACK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56</a:t>
            </a:r>
            <a:r>
              <a:rPr lang="ko-KR" altLang="en-US" dirty="0"/>
              <a:t>번 프레임은 웹 서버가 클라이언트 컴퓨터로 전송하는 </a:t>
            </a:r>
            <a:r>
              <a:rPr lang="en-US" altLang="ko-KR" dirty="0"/>
              <a:t>TCP</a:t>
            </a:r>
            <a:r>
              <a:rPr lang="ko-KR" altLang="en-US" dirty="0"/>
              <a:t>의 두 번째 </a:t>
            </a:r>
            <a:r>
              <a:rPr lang="ko-KR" altLang="en-US" dirty="0" smtClean="0"/>
              <a:t>세그먼트이다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Source </a:t>
            </a:r>
            <a:r>
              <a:rPr lang="en-US" altLang="ko-KR" dirty="0"/>
              <a:t>Port: </a:t>
            </a:r>
            <a:r>
              <a:rPr lang="ko-KR" altLang="en-US" dirty="0"/>
              <a:t>웹 서버의 잘 알려진 포트 번호인</a:t>
            </a:r>
            <a:r>
              <a:rPr lang="en-US" altLang="ko-KR" dirty="0"/>
              <a:t>4 43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Destination </a:t>
            </a:r>
            <a:r>
              <a:rPr lang="en-US" altLang="ko-KR" dirty="0"/>
              <a:t>Port: </a:t>
            </a:r>
            <a:r>
              <a:rPr lang="ko-KR" altLang="en-US" dirty="0"/>
              <a:t>클라이언트 컴퓨터가 보낸 임의의 포트 번호인</a:t>
            </a:r>
            <a:r>
              <a:rPr lang="en-US" altLang="ko-KR" dirty="0"/>
              <a:t>5 0719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Sequence </a:t>
            </a:r>
            <a:r>
              <a:rPr lang="en-US" altLang="ko-KR" dirty="0"/>
              <a:t>number: 0</a:t>
            </a:r>
            <a:r>
              <a:rPr lang="ko-KR" altLang="en-US" dirty="0"/>
              <a:t>으로 되어 있는데 실제로는 응답 측의 초기 시퀀스 번호가 설정된다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Acknowledgement </a:t>
            </a:r>
            <a:r>
              <a:rPr lang="en-US" altLang="ko-KR" dirty="0"/>
              <a:t>number: </a:t>
            </a:r>
            <a:r>
              <a:rPr lang="ko-KR" altLang="en-US" dirty="0"/>
              <a:t>클라이언트 컴퓨터가 보낸 시퀀스 번호</a:t>
            </a:r>
            <a:r>
              <a:rPr lang="en-US" altLang="ko-KR" dirty="0"/>
              <a:t>(</a:t>
            </a:r>
            <a:r>
              <a:rPr lang="ko-KR" altLang="en-US" dirty="0"/>
              <a:t>상대적인 </a:t>
            </a:r>
            <a:r>
              <a:rPr lang="en-US" altLang="ko-KR" dirty="0"/>
              <a:t>0)</a:t>
            </a:r>
            <a:r>
              <a:rPr lang="ko-KR" altLang="en-US" dirty="0"/>
              <a:t>에 </a:t>
            </a:r>
            <a:r>
              <a:rPr lang="en-US" altLang="ko-KR" dirty="0" smtClean="0"/>
              <a:t>1(</a:t>
            </a:r>
            <a:r>
              <a:rPr lang="ko-KR" altLang="en-US" dirty="0"/>
              <a:t>상대적인 </a:t>
            </a:r>
            <a:r>
              <a:rPr lang="en-US" altLang="ko-KR" dirty="0"/>
              <a:t>1)</a:t>
            </a:r>
            <a:r>
              <a:rPr lang="ko-KR" altLang="en-US" dirty="0"/>
              <a:t>을 더한 값인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246" y="3797771"/>
            <a:ext cx="4968552" cy="291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711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TCP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TCP </a:t>
            </a:r>
            <a:r>
              <a:rPr lang="ko-KR" altLang="en-US" dirty="0" smtClean="0"/>
              <a:t>헤더 분석</a:t>
            </a:r>
            <a:r>
              <a:rPr lang="en-US" altLang="ko-KR" dirty="0" smtClean="0"/>
              <a:t>(ACK)</a:t>
            </a:r>
          </a:p>
          <a:p>
            <a:pPr lvl="2"/>
            <a:r>
              <a:rPr lang="en-US" altLang="ko-KR" dirty="0"/>
              <a:t>57</a:t>
            </a:r>
            <a:r>
              <a:rPr lang="ko-KR" altLang="en-US" dirty="0"/>
              <a:t>번 프레임은 웹 서버의 응답을 받아 클라이언트 컴퓨터가 웹 서버로 보내는 세 번째 </a:t>
            </a:r>
            <a:r>
              <a:rPr lang="en-US" altLang="ko-KR" dirty="0"/>
              <a:t>TCP </a:t>
            </a:r>
            <a:r>
              <a:rPr lang="ko-KR" altLang="en-US" dirty="0"/>
              <a:t>세그먼트이다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62769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274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TCP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3"/>
            <a:r>
              <a:rPr lang="en-US" altLang="ko-KR" dirty="0" smtClean="0"/>
              <a:t>Source </a:t>
            </a:r>
            <a:r>
              <a:rPr lang="en-US" altLang="ko-KR" dirty="0"/>
              <a:t>Port: </a:t>
            </a:r>
            <a:r>
              <a:rPr lang="ko-KR" altLang="en-US" dirty="0"/>
              <a:t>클라이언트 컴퓨터가 사용하고 있는 포트 번호이다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Destination </a:t>
            </a:r>
            <a:r>
              <a:rPr lang="en-US" altLang="ko-KR" dirty="0"/>
              <a:t>Port: </a:t>
            </a:r>
            <a:r>
              <a:rPr lang="ko-KR" altLang="en-US" dirty="0"/>
              <a:t>웹 서버의 잘 알려진 포트 번호인</a:t>
            </a:r>
            <a:r>
              <a:rPr lang="en-US" altLang="ko-KR" dirty="0"/>
              <a:t>4 43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Sequence </a:t>
            </a:r>
            <a:r>
              <a:rPr lang="en-US" altLang="ko-KR" dirty="0"/>
              <a:t>number: </a:t>
            </a:r>
            <a:r>
              <a:rPr lang="ko-KR" altLang="en-US" dirty="0"/>
              <a:t>상대적인 번호인 </a:t>
            </a:r>
            <a:r>
              <a:rPr lang="en-US" altLang="ko-KR" dirty="0"/>
              <a:t>1</a:t>
            </a:r>
            <a:r>
              <a:rPr lang="ko-KR" altLang="en-US" dirty="0"/>
              <a:t>이지만 실제로는 클라이언트 컴퓨터의 초기 </a:t>
            </a:r>
            <a:r>
              <a:rPr lang="ko-KR" altLang="en-US" dirty="0" smtClean="0"/>
              <a:t>시퀀스 </a:t>
            </a:r>
            <a:r>
              <a:rPr lang="ko-KR" altLang="en-US" dirty="0"/>
              <a:t>번호에 </a:t>
            </a:r>
            <a:r>
              <a:rPr lang="en-US" altLang="ko-KR" dirty="0"/>
              <a:t>1</a:t>
            </a:r>
            <a:r>
              <a:rPr lang="ko-KR" altLang="en-US" dirty="0"/>
              <a:t>을 더한 값이다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cknowledgment number: </a:t>
            </a:r>
            <a:r>
              <a:rPr lang="ko-KR" altLang="en-US" dirty="0"/>
              <a:t>웹 서버의 초기 시퀀스 번호에 </a:t>
            </a:r>
            <a:r>
              <a:rPr lang="en-US" altLang="ko-KR" dirty="0"/>
              <a:t>1</a:t>
            </a:r>
            <a:r>
              <a:rPr lang="ko-KR" altLang="en-US" dirty="0"/>
              <a:t>을 더한 값이다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3-way </a:t>
            </a:r>
            <a:r>
              <a:rPr lang="ko-KR" altLang="en-US" dirty="0"/>
              <a:t>핸드셰이킹의 마지막 세그먼트에서는 시퀀스 번호</a:t>
            </a:r>
            <a:r>
              <a:rPr lang="en-US" altLang="ko-KR" dirty="0"/>
              <a:t>, </a:t>
            </a:r>
            <a:r>
              <a:rPr lang="ko-KR" altLang="en-US" dirty="0"/>
              <a:t>확인 응답 번호 모두 초깃값에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ko-KR" altLang="en-US" dirty="0"/>
              <a:t>더한 값이 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지금까지 살펴본 </a:t>
            </a:r>
            <a:r>
              <a:rPr lang="en-US" altLang="ko-KR" dirty="0"/>
              <a:t>3</a:t>
            </a:r>
            <a:r>
              <a:rPr lang="ko-KR" altLang="en-US" dirty="0"/>
              <a:t>개의 세그먼트를 송수신하면서 </a:t>
            </a:r>
            <a:r>
              <a:rPr lang="en-US" altLang="ko-KR" dirty="0"/>
              <a:t>3-way </a:t>
            </a:r>
            <a:r>
              <a:rPr lang="ko-KR" altLang="en-US" dirty="0"/>
              <a:t>핸드셰이킹이 종료된다</a:t>
            </a:r>
            <a:r>
              <a:rPr lang="en-US" altLang="ko-KR" dirty="0"/>
              <a:t>. </a:t>
            </a:r>
            <a:r>
              <a:rPr lang="ko-KR" altLang="en-US" dirty="0"/>
              <a:t>접속 </a:t>
            </a:r>
            <a:r>
              <a:rPr lang="ko-KR" altLang="en-US" dirty="0" smtClean="0"/>
              <a:t>종료는 </a:t>
            </a:r>
            <a:r>
              <a:rPr lang="en-US" altLang="ko-KR" dirty="0"/>
              <a:t>18~21</a:t>
            </a:r>
            <a:r>
              <a:rPr lang="ko-KR" altLang="en-US" dirty="0"/>
              <a:t>번 패킷으로 확인할 수 있으며</a:t>
            </a:r>
            <a:r>
              <a:rPr lang="en-US" altLang="ko-KR" dirty="0"/>
              <a:t>, </a:t>
            </a:r>
            <a:r>
              <a:rPr lang="ko-KR" altLang="en-US" dirty="0"/>
              <a:t>환경에 따라서는 </a:t>
            </a:r>
            <a:r>
              <a:rPr lang="en-US" altLang="ko-KR" dirty="0"/>
              <a:t>[FIN, ACK], [ACK], </a:t>
            </a:r>
            <a:r>
              <a:rPr lang="ko-KR" altLang="en-US" dirty="0"/>
              <a:t>세그먼트 </a:t>
            </a:r>
            <a:r>
              <a:rPr lang="ko-KR" altLang="en-US" dirty="0" smtClean="0"/>
              <a:t>교환이 </a:t>
            </a:r>
            <a:r>
              <a:rPr lang="ko-KR" altLang="en-US" dirty="0"/>
              <a:t>아닌 </a:t>
            </a:r>
            <a:r>
              <a:rPr lang="en-US" altLang="ko-KR" dirty="0"/>
              <a:t>RST </a:t>
            </a:r>
            <a:r>
              <a:rPr lang="ko-KR" altLang="en-US" dirty="0"/>
              <a:t>플래그를 사용하여 접속을 중단하기도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" y="4071540"/>
            <a:ext cx="67341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39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TCP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TCP </a:t>
            </a:r>
            <a:r>
              <a:rPr lang="ko-KR" altLang="en-US" dirty="0"/>
              <a:t>세그먼트를 교환하는 모습은 그래프 분석 화면의 화살표 선으로도 확인할 수 있다</a:t>
            </a:r>
            <a:r>
              <a:rPr lang="en-US" altLang="ko-KR" dirty="0"/>
              <a:t>. </a:t>
            </a:r>
            <a:r>
              <a:rPr lang="ko-KR" altLang="en-US" dirty="0" smtClean="0"/>
              <a:t>그래프 </a:t>
            </a:r>
            <a:r>
              <a:rPr lang="ko-KR" altLang="en-US" dirty="0"/>
              <a:t>분석 화면을 보려면 메뉴에서 </a:t>
            </a:r>
            <a:r>
              <a:rPr lang="en-US" altLang="ko-KR" dirty="0"/>
              <a:t>[Statistics]-[Flow Graph]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79712"/>
            <a:ext cx="64865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388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TCP </a:t>
            </a:r>
            <a:r>
              <a:rPr lang="ko-KR" altLang="en-US" dirty="0"/>
              <a:t>덤프 분석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Flow type</a:t>
            </a:r>
            <a:r>
              <a:rPr lang="ko-KR" altLang="en-US" dirty="0"/>
              <a:t>으로 ‘ </a:t>
            </a:r>
            <a:r>
              <a:rPr lang="en-US" altLang="ko-KR" dirty="0"/>
              <a:t>TCP Flows’</a:t>
            </a:r>
            <a:r>
              <a:rPr lang="ko-KR" altLang="en-US" dirty="0"/>
              <a:t>를 선택하면 </a:t>
            </a:r>
            <a:r>
              <a:rPr lang="en-US" altLang="ko-KR" dirty="0"/>
              <a:t>TCP </a:t>
            </a:r>
            <a:r>
              <a:rPr lang="ko-KR" altLang="en-US" dirty="0"/>
              <a:t>그래프 분석 화면을 볼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시퀀스 번호는 송신한 데이터의 바이트만큼 추가하고 확인 응답 번호는 수신한 데이터의 바이트만큼 추가한다</a:t>
            </a:r>
            <a:r>
              <a:rPr lang="en-US" altLang="ko-KR" dirty="0"/>
              <a:t>. </a:t>
            </a:r>
            <a:r>
              <a:rPr lang="ko-KR" altLang="en-US" dirty="0"/>
              <a:t>시퀀스 번호에 </a:t>
            </a:r>
            <a:r>
              <a:rPr lang="en-US" altLang="ko-KR" dirty="0"/>
              <a:t>1</a:t>
            </a:r>
            <a:r>
              <a:rPr lang="ko-KR" altLang="en-US" dirty="0"/>
              <a:t>을 더한 값을 확인 응답 번호로 하는 과정은 접속을 시작하고 종료할 때만 하는 작업이고 실제 </a:t>
            </a:r>
            <a:r>
              <a:rPr lang="en-US" altLang="ko-KR" dirty="0"/>
              <a:t>TCP </a:t>
            </a:r>
            <a:r>
              <a:rPr lang="ko-KR" altLang="en-US" dirty="0"/>
              <a:t>통신에서는 그렇게 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547813"/>
            <a:ext cx="67151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61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전송 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전송 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프로토콜</a:t>
            </a:r>
            <a:r>
              <a:rPr lang="en-US" altLang="ko-KR" b="0" dirty="0"/>
              <a:t>(TCP, UDP)</a:t>
            </a:r>
            <a:r>
              <a:rPr lang="ko-KR" altLang="en-US" b="0" dirty="0"/>
              <a:t>과 관련된 계층으로 오류 복구와 </a:t>
            </a:r>
            <a:r>
              <a:rPr lang="ko-KR" altLang="en-US" b="0" dirty="0" smtClean="0"/>
              <a:t>흐름 </a:t>
            </a:r>
            <a:r>
              <a:rPr lang="ko-KR" altLang="en-US" b="0" dirty="0"/>
              <a:t>제어 등을 담당하며</a:t>
            </a:r>
            <a:r>
              <a:rPr lang="en-US" altLang="ko-KR" b="0" dirty="0"/>
              <a:t>, </a:t>
            </a:r>
            <a:r>
              <a:rPr lang="ko-KR" altLang="en-US" b="0" dirty="0"/>
              <a:t>두 시스템 간에 신뢰성 있는 데이터를 전송한다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또한 </a:t>
            </a:r>
            <a:r>
              <a:rPr lang="ko-KR" altLang="en-US" b="0" dirty="0"/>
              <a:t>네트워크 </a:t>
            </a:r>
            <a:r>
              <a:rPr lang="ko-KR" altLang="en-US" b="0" dirty="0" smtClean="0"/>
              <a:t>계층에서 </a:t>
            </a:r>
            <a:r>
              <a:rPr lang="ko-KR" altLang="en-US" b="0" dirty="0"/>
              <a:t>온 데이터를 세션 계층의 어느 애플리케이션에 보낼 것인지 판독하고</a:t>
            </a:r>
            <a:r>
              <a:rPr lang="en-US" altLang="ko-KR" b="0" dirty="0"/>
              <a:t>, </a:t>
            </a:r>
            <a:r>
              <a:rPr lang="ko-KR" altLang="en-US" b="0" dirty="0"/>
              <a:t>네트워크 </a:t>
            </a:r>
            <a:r>
              <a:rPr lang="ko-KR" altLang="en-US" b="0" dirty="0" smtClean="0"/>
              <a:t>계층으로 </a:t>
            </a:r>
            <a:r>
              <a:rPr lang="ko-KR" altLang="en-US" b="0" dirty="0"/>
              <a:t>전송할 경로를 선택한다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dirty="0" smtClean="0"/>
              <a:t>OSI </a:t>
            </a:r>
            <a:r>
              <a:rPr lang="ko-KR" altLang="en-US" dirty="0" smtClean="0"/>
              <a:t>참조 모델 </a:t>
            </a:r>
            <a:r>
              <a:rPr lang="en-US" altLang="ko-KR" dirty="0" smtClean="0"/>
              <a:t>7</a:t>
            </a:r>
            <a:r>
              <a:rPr lang="ko-KR" altLang="en-US" dirty="0"/>
              <a:t>계층 중 전송 계층은 네 번째 계층으로 시스템 종단 간에 투명한 데이터 를 양방향으로 전송하는 계층이다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</a:t>
            </a:r>
            <a:r>
              <a:rPr lang="ko-KR" altLang="en-US" dirty="0"/>
              <a:t>계층에서 전송한 데이터와 실제 </a:t>
            </a:r>
            <a:r>
              <a:rPr lang="ko-KR" altLang="en-US" dirty="0" smtClean="0"/>
              <a:t>운영체제의 프로그램이 </a:t>
            </a:r>
            <a:r>
              <a:rPr lang="ko-KR" altLang="en-US" dirty="0"/>
              <a:t>연결되는 통신 경로라고 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25144"/>
            <a:ext cx="39719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6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전송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전송 </a:t>
            </a:r>
            <a:r>
              <a:rPr lang="ko-KR" altLang="en-US" dirty="0"/>
              <a:t>계층의 데이터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2"/>
            <a:r>
              <a:rPr lang="ko-KR" altLang="en-US" dirty="0"/>
              <a:t>다음 그림은 전송 계층</a:t>
            </a:r>
            <a:r>
              <a:rPr lang="en-US" altLang="ko-KR" dirty="0"/>
              <a:t>, </a:t>
            </a:r>
            <a:r>
              <a:rPr lang="ko-KR" altLang="en-US" dirty="0"/>
              <a:t>네트워크 계층</a:t>
            </a:r>
            <a:r>
              <a:rPr lang="en-US" altLang="ko-KR" dirty="0"/>
              <a:t>, </a:t>
            </a:r>
            <a:r>
              <a:rPr lang="ko-KR" altLang="en-US" dirty="0"/>
              <a:t>세션 계층의 관계를 보여준다</a:t>
            </a:r>
            <a:r>
              <a:rPr lang="en-US" altLang="ko-KR" dirty="0"/>
              <a:t>. </a:t>
            </a:r>
            <a:r>
              <a:rPr lang="ko-KR" altLang="en-US" dirty="0"/>
              <a:t>전송 계층의 데이터 헤더에는 포트 주소</a:t>
            </a:r>
            <a:r>
              <a:rPr lang="en-US" altLang="ko-KR" dirty="0"/>
              <a:t>, </a:t>
            </a:r>
            <a:r>
              <a:rPr lang="ko-KR" altLang="en-US" dirty="0"/>
              <a:t>소켓 주소</a:t>
            </a:r>
            <a:r>
              <a:rPr lang="en-US" altLang="ko-KR" dirty="0"/>
              <a:t>, </a:t>
            </a:r>
            <a:r>
              <a:rPr lang="ko-KR" altLang="en-US" dirty="0"/>
              <a:t>순서 번호 등이 포함된다</a:t>
            </a:r>
            <a:r>
              <a:rPr lang="en-US" altLang="ko-KR" dirty="0"/>
              <a:t>. </a:t>
            </a:r>
            <a:r>
              <a:rPr lang="ko-KR" altLang="en-US" dirty="0"/>
              <a:t>전송 계층은 세션 계층에서 온 데이터를 수신할 때 데이터를 전송할 수 있는 세그먼트로 나누고</a:t>
            </a:r>
            <a:r>
              <a:rPr lang="en-US" altLang="ko-KR" dirty="0"/>
              <a:t>, </a:t>
            </a:r>
            <a:r>
              <a:rPr lang="ko-KR" altLang="en-US" dirty="0"/>
              <a:t>수신 측에서 재조립할 수 </a:t>
            </a:r>
            <a:r>
              <a:rPr lang="ko-KR" altLang="en-US" dirty="0" smtClean="0"/>
              <a:t>있도록 </a:t>
            </a:r>
            <a:r>
              <a:rPr lang="ko-KR" altLang="en-US" dirty="0"/>
              <a:t>헤더에 순서를 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78" y="2800275"/>
            <a:ext cx="62484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7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전송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lvl="2"/>
            <a:r>
              <a:rPr lang="ko-KR" altLang="en-US" b="0" dirty="0" smtClean="0"/>
              <a:t>네트워크 </a:t>
            </a:r>
            <a:r>
              <a:rPr lang="ko-KR" altLang="en-US" b="0" dirty="0"/>
              <a:t>계층은 전송해야 하는 시스템에 각 패킷을 전송하는 역할을 하고</a:t>
            </a:r>
            <a:r>
              <a:rPr lang="en-US" altLang="ko-KR" b="0" dirty="0"/>
              <a:t>, </a:t>
            </a:r>
            <a:r>
              <a:rPr lang="ko-KR" altLang="en-US" b="0" dirty="0"/>
              <a:t>전송 계층은 해당 시 스템의 응용 프로그램에 모든 데이터를 전송하는 역할을 한다</a:t>
            </a:r>
            <a:r>
              <a:rPr lang="en-US" altLang="ko-KR" b="0" dirty="0"/>
              <a:t>. </a:t>
            </a:r>
            <a:r>
              <a:rPr lang="ko-KR" altLang="en-US" b="0" dirty="0"/>
              <a:t>전송 계층의 기능은 다음과 같다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447675" lvl="2" indent="0">
              <a:buNone/>
            </a:pPr>
            <a:r>
              <a:rPr lang="en-US" altLang="ko-KR" dirty="0" smtClean="0"/>
              <a:t>•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제어</a:t>
            </a:r>
            <a:r>
              <a:rPr lang="en-US" altLang="ko-KR" dirty="0"/>
              <a:t>: </a:t>
            </a:r>
            <a:r>
              <a:rPr lang="ko-KR" altLang="en-US" dirty="0"/>
              <a:t>패킷을 하나의 경로로 보낼 것인지 결정한다</a:t>
            </a:r>
            <a:r>
              <a:rPr lang="en-US" altLang="ko-KR" dirty="0"/>
              <a:t>.</a:t>
            </a:r>
          </a:p>
          <a:p>
            <a:pPr marL="447675" lvl="2" indent="0">
              <a:buNone/>
            </a:pPr>
            <a:r>
              <a:rPr lang="en-US" altLang="ko-KR" dirty="0" smtClean="0"/>
              <a:t>• </a:t>
            </a:r>
            <a:r>
              <a:rPr lang="ko-KR" altLang="en-US" b="1" dirty="0" smtClean="0"/>
              <a:t>수신지로 </a:t>
            </a:r>
            <a:r>
              <a:rPr lang="ko-KR" altLang="en-US" b="1" dirty="0"/>
              <a:t>데이터 전송</a:t>
            </a:r>
            <a:r>
              <a:rPr lang="en-US" altLang="ko-KR" dirty="0"/>
              <a:t>: </a:t>
            </a:r>
            <a:r>
              <a:rPr lang="ko-KR" altLang="en-US" dirty="0"/>
              <a:t>수신지에서 데이터의 모든 패킷 전송과 도착을 검사한다</a:t>
            </a:r>
            <a:r>
              <a:rPr lang="en-US" altLang="ko-KR" dirty="0"/>
              <a:t>.</a:t>
            </a:r>
          </a:p>
          <a:p>
            <a:pPr marL="447675" lvl="2" indent="0">
              <a:buNone/>
            </a:pPr>
            <a:r>
              <a:rPr lang="en-US" altLang="ko-KR" dirty="0" smtClean="0"/>
              <a:t>• </a:t>
            </a:r>
            <a:r>
              <a:rPr lang="ko-KR" altLang="en-US" b="1" dirty="0" smtClean="0"/>
              <a:t>단편화</a:t>
            </a:r>
            <a:r>
              <a:rPr lang="en-US" altLang="ko-KR" dirty="0"/>
              <a:t>: </a:t>
            </a:r>
            <a:r>
              <a:rPr lang="ko-KR" altLang="en-US" dirty="0"/>
              <a:t>데이터를 전송 가능한 단편</a:t>
            </a:r>
            <a:r>
              <a:rPr lang="en-US" altLang="ko-KR" dirty="0"/>
              <a:t>(</a:t>
            </a:r>
            <a:r>
              <a:rPr lang="ko-KR" altLang="en-US" dirty="0"/>
              <a:t>세그먼트</a:t>
            </a:r>
            <a:r>
              <a:rPr lang="en-US" altLang="ko-KR" dirty="0"/>
              <a:t>)</a:t>
            </a:r>
            <a:r>
              <a:rPr lang="ko-KR" altLang="en-US" dirty="0"/>
              <a:t>으로 나누고 순서 번호를 기록한다</a:t>
            </a:r>
            <a:r>
              <a:rPr lang="en-US" altLang="ko-KR" dirty="0"/>
              <a:t>.</a:t>
            </a:r>
          </a:p>
          <a:p>
            <a:pPr marL="447675" lvl="2" indent="0">
              <a:buNone/>
            </a:pPr>
            <a:r>
              <a:rPr lang="en-US" altLang="ko-KR" dirty="0" smtClean="0"/>
              <a:t>• </a:t>
            </a:r>
            <a:r>
              <a:rPr lang="ko-KR" altLang="en-US" b="1" dirty="0" smtClean="0"/>
              <a:t>재조립</a:t>
            </a:r>
            <a:r>
              <a:rPr lang="en-US" altLang="ko-KR" dirty="0"/>
              <a:t>: </a:t>
            </a:r>
            <a:r>
              <a:rPr lang="ko-KR" altLang="en-US" dirty="0"/>
              <a:t>수신지의 전송 계층에서 순서 번호에 따라 데이터를 올바르게 </a:t>
            </a:r>
            <a:r>
              <a:rPr lang="ko-KR" altLang="en-US" dirty="0" smtClean="0"/>
              <a:t>재조립한다</a:t>
            </a:r>
            <a:r>
              <a:rPr lang="en-US" altLang="ko-KR" dirty="0" smtClean="0"/>
              <a:t>.</a:t>
            </a:r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 smtClean="0"/>
          </a:p>
          <a:p>
            <a:pPr lvl="2"/>
            <a:r>
              <a:rPr lang="en-US" altLang="ko-KR" dirty="0"/>
              <a:t>TCP</a:t>
            </a:r>
            <a:r>
              <a:rPr lang="ko-KR" altLang="en-US" dirty="0"/>
              <a:t>를 사용하는 전송 계층의 예를 살펴보자</a:t>
            </a:r>
            <a:r>
              <a:rPr lang="en-US" altLang="ko-KR" dirty="0"/>
              <a:t>. </a:t>
            </a:r>
            <a:r>
              <a:rPr lang="ko-KR" altLang="en-US" dirty="0"/>
              <a:t>송신 측에서 데이터</a:t>
            </a:r>
            <a:r>
              <a:rPr lang="en-US" altLang="ko-KR" dirty="0"/>
              <a:t>(01001100)</a:t>
            </a:r>
            <a:r>
              <a:rPr lang="ko-KR" altLang="en-US" dirty="0"/>
              <a:t>를 보내면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의 </a:t>
            </a:r>
            <a:r>
              <a:rPr lang="ko-KR" altLang="en-US" dirty="0"/>
              <a:t>포트 번호 </a:t>
            </a:r>
            <a:r>
              <a:rPr lang="en-US" altLang="ko-KR" dirty="0"/>
              <a:t>80</a:t>
            </a:r>
            <a:r>
              <a:rPr lang="ko-KR" altLang="en-US" dirty="0"/>
              <a:t>번을 이용하여 수신 측으로 데이터를 안전하게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82" y="3434705"/>
            <a:ext cx="68103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480620"/>
            <a:ext cx="60579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23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전송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전송 </a:t>
            </a:r>
            <a:r>
              <a:rPr lang="ko-KR" altLang="en-US" dirty="0"/>
              <a:t>계층의 통신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/>
              <a:t>신뢰할 수 있고 데이터를 정확하게 전송하는 통신을 연결형 통신이라 하고</a:t>
            </a:r>
            <a:r>
              <a:rPr lang="en-US" altLang="ko-KR" dirty="0"/>
              <a:t>, </a:t>
            </a:r>
            <a:r>
              <a:rPr lang="ko-KR" altLang="en-US" dirty="0"/>
              <a:t>효율적으로 데이터를 전송하는 통신을 비연결형 통신이라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연결형</a:t>
            </a:r>
            <a:r>
              <a:rPr lang="en-US" altLang="ko-KR" dirty="0" smtClean="0"/>
              <a:t>(TCP) </a:t>
            </a:r>
            <a:r>
              <a:rPr lang="ko-KR" altLang="en-US" dirty="0" smtClean="0"/>
              <a:t>통신은 </a:t>
            </a:r>
            <a:r>
              <a:rPr lang="ko-KR" altLang="en-US" dirty="0"/>
              <a:t>신뢰성이 우선이므로 데이터를 전송할 때 여러 번 확인하고 전송하지만</a:t>
            </a:r>
            <a:r>
              <a:rPr lang="en-US" altLang="ko-KR" dirty="0"/>
              <a:t>, </a:t>
            </a:r>
            <a:r>
              <a:rPr lang="ko-KR" altLang="en-US" dirty="0" smtClean="0"/>
              <a:t>비연결형</a:t>
            </a:r>
            <a:r>
              <a:rPr lang="en-US" altLang="ko-KR" dirty="0" smtClean="0"/>
              <a:t>(UDP)</a:t>
            </a:r>
            <a:r>
              <a:rPr lang="ko-KR" altLang="en-US" dirty="0" smtClean="0"/>
              <a:t> </a:t>
            </a:r>
            <a:r>
              <a:rPr lang="ko-KR" altLang="en-US" dirty="0"/>
              <a:t>통신은 효율성이 우선이므로 확인 절차 없이 일방적으로 데이터를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72011"/>
            <a:ext cx="61341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71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연결 지향형 프로토콜인 </a:t>
            </a:r>
            <a:r>
              <a:rPr lang="en-US" altLang="ko-KR" b="0" dirty="0"/>
              <a:t>T C P</a:t>
            </a:r>
            <a:r>
              <a:rPr lang="ko-KR" altLang="en-US" b="0" dirty="0"/>
              <a:t>는 신뢰성 있는 바이트 스트림 서비스를 제공한다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연결 지향이란 응용 </a:t>
            </a:r>
            <a:r>
              <a:rPr lang="ko-KR" altLang="en-US" b="0" dirty="0"/>
              <a:t>프로그램이 데이터를 교환하기 전에 서로 </a:t>
            </a:r>
            <a:r>
              <a:rPr lang="en-US" altLang="ko-KR" b="0" dirty="0"/>
              <a:t>T C P </a:t>
            </a:r>
            <a:r>
              <a:rPr lang="ko-KR" altLang="en-US" b="0" dirty="0"/>
              <a:t>연결을 확립해야 함을 의미하고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신뢰성이 있다는 </a:t>
            </a:r>
            <a:r>
              <a:rPr lang="ko-KR" altLang="en-US" b="0" dirty="0"/>
              <a:t>말은 데이터를 성공적으로 수신했거나 오류가 발생했음을 알려주는 것을 의미한다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신뢰성 </a:t>
            </a:r>
            <a:r>
              <a:rPr lang="ko-KR" altLang="en-US" b="0" dirty="0"/>
              <a:t>있게 순차적으로 데이터를 전송하는 서비스를 ‘연결형 서비스’라고 한다</a:t>
            </a:r>
            <a:r>
              <a:rPr lang="en-US" altLang="ko-KR" b="0" dirty="0"/>
              <a:t>. </a:t>
            </a:r>
            <a:r>
              <a:rPr lang="ko-KR" altLang="en-US" b="0" dirty="0"/>
              <a:t>연결형 서비스는 </a:t>
            </a:r>
            <a:r>
              <a:rPr lang="ko-KR" altLang="en-US" b="0" dirty="0" smtClean="0"/>
              <a:t>송신 </a:t>
            </a:r>
            <a:r>
              <a:rPr lang="ko-KR" altLang="en-US" b="0" dirty="0"/>
              <a:t>측 전송 계층 프로세스와 수신 측 전송 계층 프로세스 간에 연결이라는 논리적 관계를 </a:t>
            </a:r>
            <a:r>
              <a:rPr lang="ko-KR" altLang="en-US" b="0" dirty="0" smtClean="0"/>
              <a:t>설정하는 </a:t>
            </a:r>
            <a:r>
              <a:rPr lang="ko-KR" altLang="en-US" b="0" dirty="0"/>
              <a:t>것이다</a:t>
            </a:r>
            <a:r>
              <a:rPr lang="en-US" altLang="ko-KR" b="0" dirty="0"/>
              <a:t>. </a:t>
            </a:r>
            <a:r>
              <a:rPr lang="ko-KR" altLang="en-US" b="0" dirty="0"/>
              <a:t>또한 전송 계층 프로토콜은 신뢰성 있고 순차적인 데이터 전송 서비스를 지원하는 </a:t>
            </a:r>
            <a:r>
              <a:rPr lang="ko-KR" altLang="en-US" b="0" dirty="0" smtClean="0"/>
              <a:t>데 필요한 </a:t>
            </a:r>
            <a:r>
              <a:rPr lang="ko-KR" altLang="en-US" b="0" dirty="0"/>
              <a:t>제어 기능을 수행한다</a:t>
            </a:r>
            <a:r>
              <a:rPr lang="en-US" altLang="ko-KR" b="0" dirty="0" smtClean="0"/>
              <a:t>.</a:t>
            </a:r>
          </a:p>
          <a:p>
            <a:endParaRPr lang="ko-KR" altLang="en-US" b="0" dirty="0"/>
          </a:p>
          <a:p>
            <a:r>
              <a:rPr lang="en-US" altLang="ko-KR" sz="2400" dirty="0"/>
              <a:t>TCP </a:t>
            </a:r>
            <a:r>
              <a:rPr lang="ko-KR" altLang="en-US" dirty="0"/>
              <a:t>연결형 데이터 서비스 </a:t>
            </a:r>
            <a:endParaRPr lang="en-US" altLang="ko-KR" dirty="0" smtClean="0"/>
          </a:p>
          <a:p>
            <a:pPr lvl="2"/>
            <a:r>
              <a:rPr lang="ko-KR" altLang="en-US" dirty="0"/>
              <a:t>데이터 전송 서비스는 두 통신 프로세스 간에 양방향으로 동시에 데이터를 전송할 수 있는 </a:t>
            </a:r>
            <a:r>
              <a:rPr lang="ko-KR" altLang="en-US" dirty="0" smtClean="0"/>
              <a:t>전이중 </a:t>
            </a:r>
            <a:r>
              <a:rPr lang="ko-KR" altLang="en-US" dirty="0"/>
              <a:t>방식 서비스를 말한다</a:t>
            </a:r>
            <a:r>
              <a:rPr lang="en-US" altLang="ko-KR" dirty="0"/>
              <a:t>. </a:t>
            </a:r>
            <a:r>
              <a:rPr lang="ko-KR" altLang="en-US" dirty="0"/>
              <a:t>전이중 방식은 동시에 데이터를 송수신하는 것으로</a:t>
            </a:r>
            <a:r>
              <a:rPr lang="en-US" altLang="ko-KR" dirty="0"/>
              <a:t>, </a:t>
            </a:r>
            <a:r>
              <a:rPr lang="ko-KR" altLang="en-US" dirty="0"/>
              <a:t>전화를 </a:t>
            </a:r>
            <a:r>
              <a:rPr lang="ko-KR" altLang="en-US" dirty="0" smtClean="0"/>
              <a:t>대표적인 </a:t>
            </a:r>
            <a:r>
              <a:rPr lang="ko-KR" altLang="en-US" dirty="0"/>
              <a:t>예로 꼽을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66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7433</TotalTime>
  <Words>3639</Words>
  <Application>Microsoft Office PowerPoint</Application>
  <PresentationFormat>화면 슬라이드 쇼(4:3)</PresentationFormat>
  <Paragraphs>299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Chapter 06. 전송 계층</vt:lpstr>
      <vt:lpstr>PowerPoint 프레젠테이션</vt:lpstr>
      <vt:lpstr>PowerPoint 프레젠테이션</vt:lpstr>
      <vt:lpstr>01. 전송 계층</vt:lpstr>
      <vt:lpstr>01. 전송 계층</vt:lpstr>
      <vt:lpstr>01. 전송 계층</vt:lpstr>
      <vt:lpstr>01. 전송 계층</vt:lpstr>
      <vt:lpstr>01. 전송 계층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02. TCP</vt:lpstr>
      <vt:lpstr>03. UDP</vt:lpstr>
      <vt:lpstr>03. UDP</vt:lpstr>
      <vt:lpstr>04. 전송 계층 프로토콜</vt:lpstr>
      <vt:lpstr>04. 전송 계층 프로토콜</vt:lpstr>
      <vt:lpstr>04. 전송 계층 프로토콜</vt:lpstr>
      <vt:lpstr>04. 전송 계층 프로토콜</vt:lpstr>
      <vt:lpstr>04. 전송 계층 프로토콜</vt:lpstr>
      <vt:lpstr>05. TCP 덤프 분석 - 실습</vt:lpstr>
      <vt:lpstr>05. TCP 덤프 분석 - 실습</vt:lpstr>
      <vt:lpstr>05. TCP 덤프 분석 - 실습</vt:lpstr>
      <vt:lpstr>05. TCP 덤프 분석 - 실습</vt:lpstr>
      <vt:lpstr>05. TCP 덤프 분석 - 실습</vt:lpstr>
      <vt:lpstr>05. TCP 덤프 분석 - 실습</vt:lpstr>
      <vt:lpstr>05. TCP 덤프 분석 - 실습</vt:lpstr>
      <vt:lpstr>05. TCP 덤프 분석 - 실습</vt:lpstr>
      <vt:lpstr>05. TCP 덤프 분석 - 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650</cp:revision>
  <dcterms:created xsi:type="dcterms:W3CDTF">2012-07-11T10:23:22Z</dcterms:created>
  <dcterms:modified xsi:type="dcterms:W3CDTF">2019-08-19T01:27:39Z</dcterms:modified>
</cp:coreProperties>
</file>