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6" r:id="rId3"/>
    <p:sldId id="383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3" r:id="rId45"/>
    <p:sldId id="444" r:id="rId46"/>
    <p:sldId id="445" r:id="rId47"/>
    <p:sldId id="442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7136" autoAdjust="0"/>
  </p:normalViewPr>
  <p:slideViewPr>
    <p:cSldViewPr>
      <p:cViewPr>
        <p:scale>
          <a:sx n="100" d="100"/>
          <a:sy n="100" d="100"/>
        </p:scale>
        <p:origin x="-984" y="-18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2019-08-19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95536" y="5280651"/>
            <a:ext cx="8157592" cy="1316701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07. </a:t>
            </a:r>
            <a:r>
              <a:rPr lang="ko-KR" altLang="en-US" sz="4000" dirty="0" smtClean="0"/>
              <a:t>응</a:t>
            </a:r>
            <a:r>
              <a:rPr lang="ko-KR" altLang="en-US" sz="4000" dirty="0"/>
              <a:t>용</a:t>
            </a:r>
            <a:r>
              <a:rPr lang="ko-KR" altLang="en-US" sz="4000" dirty="0" smtClean="0"/>
              <a:t> 계층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표현 계층의 헤더에는 전송되는 데이터 유형과 전송 길이 등의 정보가 포함된다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276872"/>
            <a:ext cx="5772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표현 계층의 기능을 정리하면 다음과 같다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암호화</a:t>
            </a:r>
            <a:r>
              <a:rPr lang="en-US" altLang="ko-KR" dirty="0"/>
              <a:t>: </a:t>
            </a:r>
            <a:r>
              <a:rPr lang="ko-KR" altLang="en-US" dirty="0"/>
              <a:t>데이터의 보안을 위해 암호화와 복호화를 수행한다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압축</a:t>
            </a:r>
            <a:r>
              <a:rPr lang="en-US" altLang="ko-KR" dirty="0"/>
              <a:t>: </a:t>
            </a:r>
            <a:r>
              <a:rPr lang="ko-KR" altLang="en-US" dirty="0"/>
              <a:t>데이터의 효율적인 전송을 위해 데이터 압축 및 압축 해제를 수행한다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코드 </a:t>
            </a:r>
            <a:r>
              <a:rPr lang="ko-KR" altLang="en-US" dirty="0"/>
              <a:t>변환</a:t>
            </a:r>
            <a:r>
              <a:rPr lang="en-US" altLang="ko-KR" dirty="0"/>
              <a:t>: </a:t>
            </a:r>
            <a:r>
              <a:rPr lang="ko-KR" altLang="en-US" dirty="0"/>
              <a:t>전송에 사용할 수 있도록 메시지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상호 간에 수용할 수 있는 형식으로 변환한 후 수신지에서 수신자가 이해할 수 있는 형식으로 변환한다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>
              <a:buFont typeface="+mj-lt"/>
              <a:buAutoNum type="arabicPeriod" startAt="3"/>
            </a:pPr>
            <a:r>
              <a:rPr lang="ko-KR" altLang="en-US" dirty="0" smtClean="0"/>
              <a:t>응용 계층</a:t>
            </a:r>
            <a:endParaRPr lang="en-US" altLang="ko-KR" dirty="0" smtClean="0"/>
          </a:p>
          <a:p>
            <a:pPr lvl="1"/>
            <a:r>
              <a:rPr lang="ko-KR" altLang="en-US" b="0" dirty="0"/>
              <a:t>응용 계층은 파일 전송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</a:t>
            </a:r>
            <a:r>
              <a:rPr lang="en-US" altLang="ko-KR" b="0" dirty="0"/>
              <a:t>, </a:t>
            </a:r>
            <a:r>
              <a:rPr lang="ko-KR" altLang="en-US" b="0" dirty="0"/>
              <a:t>원격 접속</a:t>
            </a:r>
            <a:r>
              <a:rPr lang="en-US" altLang="ko-KR" b="0" dirty="0"/>
              <a:t>, </a:t>
            </a:r>
            <a:r>
              <a:rPr lang="ko-KR" altLang="en-US" b="0" dirty="0"/>
              <a:t>메일 전송 등의 응용 서비스를 </a:t>
            </a:r>
            <a:r>
              <a:rPr lang="ko-KR" altLang="en-US" b="0" dirty="0" smtClean="0"/>
              <a:t>네트워크에 접속하는 </a:t>
            </a:r>
            <a:r>
              <a:rPr lang="ko-KR" altLang="en-US" b="0" dirty="0"/>
              <a:t>역할을 하고 여러 가지 서비스를 제공한다</a:t>
            </a:r>
            <a:r>
              <a:rPr lang="en-US" altLang="ko-KR" b="0" dirty="0"/>
              <a:t>. </a:t>
            </a:r>
            <a:r>
              <a:rPr lang="ko-KR" altLang="en-US" b="0" dirty="0"/>
              <a:t>사용자가 정보를 입력하면 하위 </a:t>
            </a:r>
            <a:r>
              <a:rPr lang="ko-KR" altLang="en-US" b="0" dirty="0" smtClean="0"/>
              <a:t>계층으로 </a:t>
            </a:r>
            <a:r>
              <a:rPr lang="ko-KR" altLang="en-US" b="0" dirty="0"/>
              <a:t>전달하고</a:t>
            </a:r>
            <a:r>
              <a:rPr lang="en-US" altLang="ko-KR" b="0" dirty="0"/>
              <a:t>, </a:t>
            </a:r>
            <a:r>
              <a:rPr lang="ko-KR" altLang="en-US" b="0" dirty="0"/>
              <a:t>하위 계층에서 전송한 데이터를 사용자에게 전달한다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814638"/>
            <a:ext cx="58864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56992"/>
            <a:ext cx="8208912" cy="3240360"/>
          </a:xfrm>
        </p:spPr>
        <p:txBody>
          <a:bodyPr/>
          <a:lstStyle/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 smtClean="0"/>
              <a:t>OSI </a:t>
            </a:r>
            <a:r>
              <a:rPr lang="ko-KR" altLang="en-US" b="0" dirty="0"/>
              <a:t>참조 모델의 최상위 계층인 응용 계층은 실제로 통신의 최종 목적에 해당하는 가장 </a:t>
            </a:r>
            <a:r>
              <a:rPr lang="ko-KR" altLang="en-US" b="0" dirty="0" smtClean="0"/>
              <a:t>중요한 </a:t>
            </a:r>
            <a:r>
              <a:rPr lang="ko-KR" altLang="en-US" b="0" dirty="0"/>
              <a:t>계층이다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응용 프로세스</a:t>
            </a:r>
            <a:r>
              <a:rPr lang="en-US" altLang="ko-KR" b="0" dirty="0"/>
              <a:t>(</a:t>
            </a:r>
            <a:r>
              <a:rPr lang="ko-KR" altLang="en-US" b="0" dirty="0"/>
              <a:t>사용자</a:t>
            </a:r>
            <a:r>
              <a:rPr lang="en-US" altLang="ko-KR" b="0" dirty="0"/>
              <a:t>, </a:t>
            </a:r>
            <a:r>
              <a:rPr lang="ko-KR" altLang="en-US" b="0" dirty="0"/>
              <a:t>응용 프로그램</a:t>
            </a:r>
            <a:r>
              <a:rPr lang="en-US" altLang="ko-KR" b="0" dirty="0"/>
              <a:t>)</a:t>
            </a:r>
            <a:r>
              <a:rPr lang="ko-KR" altLang="en-US" b="0" dirty="0"/>
              <a:t>가 네트워크에 접근하는 수단을 </a:t>
            </a:r>
            <a:r>
              <a:rPr lang="ko-KR" altLang="en-US" b="0" dirty="0" smtClean="0"/>
              <a:t>제공하여 데이터를 </a:t>
            </a:r>
            <a:r>
              <a:rPr lang="ko-KR" altLang="en-US" b="0" dirty="0"/>
              <a:t>서로 교환하는 창구 역할을 하고 사용자 인터페이스를 제공한다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3829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182269"/>
            <a:ext cx="8208912" cy="2415083"/>
          </a:xfrm>
        </p:spPr>
        <p:txBody>
          <a:bodyPr/>
          <a:lstStyle/>
          <a:p>
            <a:pPr lvl="1"/>
            <a:r>
              <a:rPr lang="ko-KR" altLang="en-US" b="0" dirty="0"/>
              <a:t>응용 계층의 기능을 정리하면 다음과 </a:t>
            </a:r>
            <a:r>
              <a:rPr lang="ko-KR" altLang="en-US" b="0" dirty="0" smtClean="0"/>
              <a:t>같다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b="0" dirty="0" smtClean="0"/>
              <a:t>파일 </a:t>
            </a:r>
            <a:r>
              <a:rPr lang="ko-KR" altLang="en-US" b="0" dirty="0"/>
              <a:t>접근 및 전송</a:t>
            </a:r>
            <a:r>
              <a:rPr lang="en-US" altLang="ko-KR" b="0" dirty="0"/>
              <a:t>: </a:t>
            </a:r>
            <a:r>
              <a:rPr lang="ko-KR" altLang="en-US" b="0" dirty="0"/>
              <a:t>원격으로 다른 호스트 파일에 접근할 수 있게 하고</a:t>
            </a:r>
            <a:r>
              <a:rPr lang="en-US" altLang="ko-KR" b="0" dirty="0"/>
              <a:t>, </a:t>
            </a:r>
            <a:r>
              <a:rPr lang="ko-KR" altLang="en-US" b="0" dirty="0"/>
              <a:t>원격 컴퓨터에서 파일을 가져오며</a:t>
            </a:r>
            <a:r>
              <a:rPr lang="en-US" altLang="ko-KR" b="0" dirty="0"/>
              <a:t>, </a:t>
            </a:r>
            <a:r>
              <a:rPr lang="ko-KR" altLang="en-US" b="0" dirty="0"/>
              <a:t>원격 컴퓨터의 파일을 관리하거나 제어한다</a:t>
            </a:r>
            <a:r>
              <a:rPr lang="en-US" altLang="ko-KR" b="0" dirty="0"/>
              <a:t>.</a:t>
            </a:r>
          </a:p>
          <a:p>
            <a:pPr lvl="3"/>
            <a:r>
              <a:rPr lang="ko-KR" altLang="en-US" b="0" dirty="0" smtClean="0"/>
              <a:t>메일 </a:t>
            </a:r>
            <a:r>
              <a:rPr lang="ko-KR" altLang="en-US" b="0" dirty="0"/>
              <a:t>서비스</a:t>
            </a:r>
            <a:r>
              <a:rPr lang="en-US" altLang="ko-KR" b="0" dirty="0"/>
              <a:t>: </a:t>
            </a:r>
            <a:r>
              <a:rPr lang="ko-KR" altLang="en-US" b="0" dirty="0"/>
              <a:t>메일을 발송하고 저장할 수 있는 토대를 제공한다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4857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90" y="5445224"/>
            <a:ext cx="67532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응용 </a:t>
            </a:r>
            <a:r>
              <a:rPr lang="ko-KR" altLang="en-US" dirty="0" smtClean="0"/>
              <a:t>계층 프로토콜 및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 smtClean="0"/>
              <a:t>TCP/IP</a:t>
            </a:r>
            <a:r>
              <a:rPr lang="ko-KR" altLang="en-US" b="0" dirty="0"/>
              <a:t>의 응용 계층에는 최종 사용자가 직접 사용할 수 있는 프로토콜과 서비스가 </a:t>
            </a:r>
            <a:r>
              <a:rPr lang="ko-KR" altLang="en-US" b="0" dirty="0" smtClean="0"/>
              <a:t>정의되어 있다</a:t>
            </a:r>
            <a:r>
              <a:rPr lang="en-US" altLang="ko-KR" b="0" dirty="0"/>
              <a:t>. </a:t>
            </a:r>
            <a:r>
              <a:rPr lang="ko-KR" altLang="en-US" b="0" dirty="0"/>
              <a:t>응용 계층 프로토콜은 </a:t>
            </a:r>
            <a:r>
              <a:rPr lang="en-US" altLang="ko-KR" b="0" dirty="0"/>
              <a:t>TCP</a:t>
            </a:r>
            <a:r>
              <a:rPr lang="ko-KR" altLang="en-US" b="0" dirty="0"/>
              <a:t>나 </a:t>
            </a:r>
            <a:r>
              <a:rPr lang="en-US" altLang="ko-KR" b="0" dirty="0"/>
              <a:t>UDP</a:t>
            </a:r>
            <a:r>
              <a:rPr lang="ko-KR" altLang="en-US" b="0" dirty="0"/>
              <a:t>가 제공하는 프로세스</a:t>
            </a:r>
            <a:r>
              <a:rPr lang="en-US" altLang="ko-KR" b="0" dirty="0"/>
              <a:t>-</a:t>
            </a:r>
            <a:r>
              <a:rPr lang="ko-KR" altLang="en-US" b="0" dirty="0"/>
              <a:t>프로세스 통신 서비스를 </a:t>
            </a:r>
            <a:r>
              <a:rPr lang="ko-KR" altLang="en-US" b="0" dirty="0" smtClean="0"/>
              <a:t>이용하여 </a:t>
            </a:r>
            <a:r>
              <a:rPr lang="ko-KR" altLang="en-US" b="0" dirty="0"/>
              <a:t>유용한 기능을 수행한다</a:t>
            </a:r>
            <a:r>
              <a:rPr lang="en-US" altLang="ko-KR" b="0" dirty="0"/>
              <a:t>. </a:t>
            </a:r>
            <a:r>
              <a:rPr lang="ko-KR" altLang="en-US" b="0" dirty="0"/>
              <a:t>보통 사용자는 </a:t>
            </a:r>
            <a:r>
              <a:rPr lang="en-US" altLang="ko-KR" b="0" dirty="0"/>
              <a:t>TCP/UDP</a:t>
            </a:r>
            <a:r>
              <a:rPr lang="ko-KR" altLang="en-US" b="0" dirty="0"/>
              <a:t>에 직접 접속하지 않고 응용 </a:t>
            </a:r>
            <a:r>
              <a:rPr lang="ko-KR" altLang="en-US" b="0" dirty="0" smtClean="0"/>
              <a:t>계층을 </a:t>
            </a:r>
            <a:r>
              <a:rPr lang="ko-KR" altLang="en-US" b="0" dirty="0"/>
              <a:t>통해 통신 서비스를 사용하며</a:t>
            </a:r>
            <a:r>
              <a:rPr lang="en-US" altLang="ko-KR" b="0" dirty="0"/>
              <a:t>, </a:t>
            </a:r>
            <a:r>
              <a:rPr lang="ko-KR" altLang="en-US" b="0" dirty="0"/>
              <a:t>응용 계층 프로그램은 시스템 소프트웨어가 아닌 응용 </a:t>
            </a:r>
            <a:r>
              <a:rPr lang="ko-KR" altLang="en-US" b="0" dirty="0" smtClean="0"/>
              <a:t>프로그램으로 </a:t>
            </a:r>
            <a:r>
              <a:rPr lang="ko-KR" altLang="en-US" b="0" dirty="0"/>
              <a:t>제공한다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391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b="0" dirty="0"/>
              <a:t>응용 계층에서 제공하는 프로토콜은 </a:t>
            </a:r>
            <a:r>
              <a:rPr lang="en-US" altLang="ko-KR" b="0" dirty="0"/>
              <a:t>TCP </a:t>
            </a:r>
            <a:r>
              <a:rPr lang="ko-KR" altLang="en-US" b="0" dirty="0"/>
              <a:t>응용 계층 프로토콜인 </a:t>
            </a:r>
            <a:r>
              <a:rPr lang="en-US" altLang="ko-KR" b="0" dirty="0"/>
              <a:t>FTP, HTTP, </a:t>
            </a:r>
            <a:r>
              <a:rPr lang="en-US" altLang="ko-KR" b="0" dirty="0" smtClean="0"/>
              <a:t>TELNET, SMTP</a:t>
            </a:r>
            <a:r>
              <a:rPr lang="en-US" altLang="ko-KR" b="0" dirty="0"/>
              <a:t>, POP3, </a:t>
            </a:r>
            <a:r>
              <a:rPr lang="en-US" altLang="ko-KR" b="0" dirty="0" smtClean="0"/>
              <a:t>IMAP</a:t>
            </a:r>
            <a:r>
              <a:rPr lang="ko-KR" altLang="en-US" b="0" dirty="0" smtClean="0"/>
              <a:t>와 </a:t>
            </a:r>
            <a:r>
              <a:rPr lang="en-US" altLang="ko-KR" b="0" dirty="0"/>
              <a:t>UDP </a:t>
            </a:r>
            <a:r>
              <a:rPr lang="ko-KR" altLang="en-US" b="0" dirty="0"/>
              <a:t>응용 계층 프로토콜인 </a:t>
            </a:r>
            <a:r>
              <a:rPr lang="en-US" altLang="ko-KR" b="0" dirty="0"/>
              <a:t>DHCP, </a:t>
            </a:r>
            <a:r>
              <a:rPr lang="en-US" altLang="ko-KR" b="0" dirty="0" smtClean="0"/>
              <a:t>SNMP</a:t>
            </a:r>
            <a:r>
              <a:rPr lang="ko-KR" altLang="en-US" b="0" dirty="0" smtClean="0"/>
              <a:t>프로토콜이다</a:t>
            </a:r>
            <a:r>
              <a:rPr lang="en-US" altLang="ko-KR" b="0" dirty="0"/>
              <a:t>. </a:t>
            </a:r>
            <a:r>
              <a:rPr lang="ko-KR" altLang="en-US" b="0" dirty="0"/>
              <a:t>다음 그림은 이러한 응용 계층 프로토콜과 포트 번호를 보여준다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212976"/>
            <a:ext cx="61531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FTP(TCP </a:t>
            </a:r>
            <a:r>
              <a:rPr lang="ko-KR" altLang="en-US" dirty="0"/>
              <a:t>포트</a:t>
            </a:r>
            <a:r>
              <a:rPr lang="en-US" altLang="ko-KR" dirty="0"/>
              <a:t>: 21)</a:t>
            </a:r>
          </a:p>
          <a:p>
            <a:pPr lvl="3"/>
            <a:r>
              <a:rPr lang="en-US" altLang="ko-KR" dirty="0"/>
              <a:t>FTP</a:t>
            </a:r>
            <a:r>
              <a:rPr lang="ko-KR" altLang="en-US" dirty="0"/>
              <a:t>는 인터넷에서 파일을 전송하는 기본 프로토콜이다</a:t>
            </a:r>
            <a:r>
              <a:rPr lang="en-US" altLang="ko-KR" dirty="0"/>
              <a:t>. </a:t>
            </a:r>
            <a:r>
              <a:rPr lang="ko-KR" altLang="en-US" dirty="0"/>
              <a:t>파일을 전송하는 접속 대상인 컴퓨터를 서버라 하고</a:t>
            </a:r>
            <a:r>
              <a:rPr lang="en-US" altLang="ko-KR" dirty="0"/>
              <a:t>, </a:t>
            </a:r>
            <a:r>
              <a:rPr lang="ko-KR" altLang="en-US" dirty="0"/>
              <a:t>접속하려는 사용자의 컴퓨터를 클라이언트라 한다</a:t>
            </a:r>
            <a:r>
              <a:rPr lang="en-US" altLang="ko-KR" dirty="0"/>
              <a:t>. FTP </a:t>
            </a:r>
            <a:r>
              <a:rPr lang="ko-KR" altLang="en-US" dirty="0"/>
              <a:t>클라이언트는 자신의 소스 포트 번호로 </a:t>
            </a:r>
            <a:r>
              <a:rPr lang="en-US" altLang="ko-KR" dirty="0"/>
              <a:t>1023</a:t>
            </a:r>
            <a:r>
              <a:rPr lang="ko-KR" altLang="en-US" dirty="0"/>
              <a:t>보다 큰 임의의 번호를 사용하고</a:t>
            </a:r>
            <a:r>
              <a:rPr lang="en-US" altLang="ko-KR" dirty="0"/>
              <a:t>, FTP </a:t>
            </a:r>
            <a:r>
              <a:rPr lang="ko-KR" altLang="en-US" dirty="0"/>
              <a:t>서버의 포트 번호로 </a:t>
            </a:r>
            <a:r>
              <a:rPr lang="en-US" altLang="ko-KR" dirty="0"/>
              <a:t>21</a:t>
            </a:r>
            <a:r>
              <a:rPr lang="ko-KR" altLang="en-US" dirty="0"/>
              <a:t>을 사용한다</a:t>
            </a:r>
            <a:r>
              <a:rPr lang="en-US" altLang="ko-KR" dirty="0"/>
              <a:t>. FTP </a:t>
            </a:r>
            <a:r>
              <a:rPr lang="ko-KR" altLang="en-US" dirty="0"/>
              <a:t>클라이언트 프로그램에서 서버의 주소</a:t>
            </a:r>
            <a:r>
              <a:rPr lang="en-US" altLang="ko-KR" dirty="0"/>
              <a:t>(IP</a:t>
            </a:r>
            <a:r>
              <a:rPr lang="ko-KR" altLang="en-US" dirty="0"/>
              <a:t>나 도메인</a:t>
            </a:r>
            <a:r>
              <a:rPr lang="en-US" altLang="ko-KR" dirty="0"/>
              <a:t>)</a:t>
            </a:r>
            <a:r>
              <a:rPr lang="ko-KR" altLang="en-US" dirty="0"/>
              <a:t>를 입력하여 접속이 되면 파일을 업로드하거나 다운로드할 수 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FTP</a:t>
            </a:r>
            <a:r>
              <a:rPr lang="ko-KR" altLang="en-US" dirty="0"/>
              <a:t>는 크게 두 가지 형태로 구분할 수 있다</a:t>
            </a:r>
            <a:r>
              <a:rPr lang="en-US" altLang="ko-KR" dirty="0"/>
              <a:t>. </a:t>
            </a:r>
            <a:r>
              <a:rPr lang="ko-KR" altLang="en-US" dirty="0"/>
              <a:t>하나는 서버에서 부여한 사용자 식별자</a:t>
            </a:r>
            <a:r>
              <a:rPr lang="en-US" altLang="ko-KR" dirty="0"/>
              <a:t>(ID)</a:t>
            </a:r>
            <a:r>
              <a:rPr lang="ko-KR" altLang="en-US" dirty="0"/>
              <a:t>와 패스워드가 필요한 일반적인 </a:t>
            </a:r>
            <a:r>
              <a:rPr lang="en-US" altLang="ko-KR" dirty="0"/>
              <a:t>FTP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또 하나는 정보 공유라는 측면에서 </a:t>
            </a:r>
            <a:r>
              <a:rPr lang="en-US" altLang="ko-KR" dirty="0"/>
              <a:t>ID</a:t>
            </a:r>
            <a:r>
              <a:rPr lang="ko-KR" altLang="en-US" dirty="0"/>
              <a:t>와 패스워드 없이도 누구나 접속 가능한 익명 </a:t>
            </a:r>
            <a:r>
              <a:rPr lang="en-US" altLang="ko-KR" dirty="0"/>
              <a:t>FTP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익명 </a:t>
            </a:r>
            <a:r>
              <a:rPr lang="en-US" altLang="ko-KR" dirty="0"/>
              <a:t>FTP</a:t>
            </a:r>
            <a:r>
              <a:rPr lang="ko-KR" altLang="en-US" dirty="0"/>
              <a:t>는 </a:t>
            </a:r>
            <a:r>
              <a:rPr lang="en-US" altLang="ko-KR" dirty="0"/>
              <a:t>ID </a:t>
            </a:r>
            <a:r>
              <a:rPr lang="ko-KR" altLang="en-US" dirty="0"/>
              <a:t>대신 익명이라는 뜻의 </a:t>
            </a:r>
            <a:r>
              <a:rPr lang="en-US" altLang="ko-KR" dirty="0"/>
              <a:t>anonymous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패스워드 대신 자신이 사용하는 이메일 주소를 입력하면 서버에 접속할 수 있다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46240"/>
            <a:ext cx="6023520" cy="301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FTP</a:t>
            </a:r>
            <a:r>
              <a:rPr lang="ko-KR" altLang="en-US" b="0" dirty="0"/>
              <a:t>는 기본적인 파일 관리 명령어를 실행할 수 있으므로 원격 시스템을 이용하여 파일 </a:t>
            </a:r>
            <a:r>
              <a:rPr lang="ko-KR" altLang="en-US" b="0" dirty="0" smtClean="0"/>
              <a:t>이름 수정 및 삭제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액세스 권한 변경 등을 할 수 있다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/>
            </a:pPr>
            <a:r>
              <a:rPr lang="ko-KR" altLang="en-US" sz="1700" b="0" dirty="0"/>
              <a:t>웹 페이지</a:t>
            </a:r>
          </a:p>
          <a:p>
            <a:pPr lvl="2"/>
            <a:r>
              <a:rPr lang="en-US" altLang="ko-KR" b="0" dirty="0"/>
              <a:t>FTP</a:t>
            </a:r>
            <a:r>
              <a:rPr lang="ko-KR" altLang="en-US" b="0" dirty="0"/>
              <a:t>는 제어 프로세스 간의 통신을 설정하기 위해 제어 연결을 사용한다</a:t>
            </a:r>
            <a:r>
              <a:rPr lang="en-US" altLang="ko-KR" b="0" dirty="0"/>
              <a:t>.</a:t>
            </a:r>
          </a:p>
          <a:p>
            <a:pPr lvl="3"/>
            <a:r>
              <a:rPr lang="ko-KR" altLang="en-US" b="0" dirty="0" smtClean="0"/>
              <a:t>서버는 </a:t>
            </a:r>
            <a:r>
              <a:rPr lang="ko-KR" altLang="en-US" b="0" dirty="0"/>
              <a:t>포트 번호를 </a:t>
            </a:r>
            <a:r>
              <a:rPr lang="en-US" altLang="ko-KR" b="0" dirty="0"/>
              <a:t>21</a:t>
            </a:r>
            <a:r>
              <a:rPr lang="ko-KR" altLang="en-US" b="0" dirty="0"/>
              <a:t>로 수동 설정한 후 응답을 기다린다</a:t>
            </a:r>
            <a:r>
              <a:rPr lang="en-US" altLang="ko-KR" b="0" dirty="0"/>
              <a:t>.</a:t>
            </a:r>
          </a:p>
          <a:p>
            <a:pPr lvl="3"/>
            <a:r>
              <a:rPr lang="ko-KR" altLang="en-US" b="0" dirty="0" smtClean="0"/>
              <a:t>클라이언트는 </a:t>
            </a:r>
            <a:r>
              <a:rPr lang="ko-KR" altLang="en-US" b="0" dirty="0"/>
              <a:t>임시 포트를 사용하여 능동적 설정을 시도한다</a:t>
            </a:r>
            <a:r>
              <a:rPr lang="en-US" altLang="ko-KR" b="0" dirty="0"/>
              <a:t>.</a:t>
            </a:r>
            <a:r>
              <a:rPr lang="ko-KR" altLang="en-US" b="0" dirty="0" smtClean="0"/>
              <a:t>및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액세스 권한 변경 등을 수행할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marL="971550" lvl="3" indent="-342900">
              <a:buClr>
                <a:schemeClr val="accent2"/>
              </a:buClr>
              <a:buFont typeface="+mj-ea"/>
              <a:buAutoNum type="circleNumDbPlain" startAt="2"/>
            </a:pPr>
            <a:r>
              <a:rPr lang="ko-KR" altLang="en-US" sz="1700" dirty="0"/>
              <a:t>데이터 연결</a:t>
            </a:r>
          </a:p>
          <a:p>
            <a:pPr lvl="2"/>
            <a:r>
              <a:rPr lang="ko-KR" altLang="en-US" dirty="0"/>
              <a:t>제어 연결에서 전송하는 명령을 제어하여 데이터 연결을 수행한다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/>
              <a:t>연결에는 포트 번호 </a:t>
            </a:r>
            <a:r>
              <a:rPr lang="en-US" altLang="ko-KR" dirty="0"/>
              <a:t>20</a:t>
            </a:r>
            <a:r>
              <a:rPr lang="ko-KR" altLang="en-US" dirty="0"/>
              <a:t>을 사용하며</a:t>
            </a:r>
            <a:r>
              <a:rPr lang="en-US" altLang="ko-KR" dirty="0"/>
              <a:t>, </a:t>
            </a:r>
            <a:r>
              <a:rPr lang="ko-KR" altLang="en-US" dirty="0"/>
              <a:t>임시 포트를 사용하여 수동적 설정을 시도한다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클라이언트가 </a:t>
            </a:r>
            <a:r>
              <a:rPr lang="en-US" altLang="ko-KR" dirty="0"/>
              <a:t>PORT </a:t>
            </a:r>
            <a:r>
              <a:rPr lang="ko-KR" altLang="en-US" dirty="0"/>
              <a:t>명령어를 사용하여 포트 번호를 전송한다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서버는 </a:t>
            </a:r>
            <a:r>
              <a:rPr lang="ko-KR" altLang="en-US" dirty="0"/>
              <a:t>포트 번호를 수신한 후 능동적 연결을 설정한다</a:t>
            </a:r>
            <a:r>
              <a:rPr lang="en-US" altLang="ko-KR" dirty="0"/>
              <a:t>.</a:t>
            </a:r>
            <a:endParaRPr lang="ko-KR" alt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1433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HTTP </a:t>
            </a:r>
            <a:r>
              <a:rPr lang="ko-KR" altLang="en-US" dirty="0"/>
              <a:t>서비스</a:t>
            </a:r>
            <a:r>
              <a:rPr lang="en-US" altLang="ko-KR" dirty="0"/>
              <a:t>(TCP </a:t>
            </a:r>
            <a:r>
              <a:rPr lang="ko-KR" altLang="en-US" dirty="0"/>
              <a:t>포트</a:t>
            </a:r>
            <a:r>
              <a:rPr lang="en-US" altLang="ko-KR" dirty="0"/>
              <a:t>: 80)</a:t>
            </a:r>
          </a:p>
          <a:p>
            <a:pPr lvl="3"/>
            <a:r>
              <a:rPr lang="en-US" altLang="ko-KR" dirty="0"/>
              <a:t>HTTP</a:t>
            </a:r>
            <a:r>
              <a:rPr lang="ko-KR" altLang="en-US" dirty="0"/>
              <a:t>는 클라이언트의 웹 브라우저가 서버에 웹 서비스를 요청하면 서버가 적절한 </a:t>
            </a:r>
            <a:r>
              <a:rPr lang="ko-KR" altLang="en-US" dirty="0" smtClean="0"/>
              <a:t>응답을하여 </a:t>
            </a:r>
            <a:r>
              <a:rPr lang="ko-KR" altLang="en-US" dirty="0"/>
              <a:t>클라이언트의 사용자에게 웹 페이지를 제공하는 서비스이다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HTTP</a:t>
            </a:r>
            <a:r>
              <a:rPr lang="ko-KR" altLang="en-US" dirty="0"/>
              <a:t>는 서버와 </a:t>
            </a:r>
            <a:r>
              <a:rPr lang="ko-KR" altLang="en-US" dirty="0" smtClean="0"/>
              <a:t>클라이언트 </a:t>
            </a:r>
            <a:r>
              <a:rPr lang="ko-KR" altLang="en-US" dirty="0"/>
              <a:t>간에 하이퍼텍스트 문서를 송수신하는 프로토콜이다</a:t>
            </a:r>
            <a:r>
              <a:rPr lang="en-US" altLang="ko-KR" dirty="0" smtClean="0"/>
              <a:t>. HTTP</a:t>
            </a:r>
            <a:r>
              <a:rPr lang="ko-KR" altLang="en-US" dirty="0"/>
              <a:t>의 동작 과정을 살펴보자</a:t>
            </a:r>
            <a:r>
              <a:rPr lang="en-US" altLang="ko-KR" dirty="0"/>
              <a:t>. </a:t>
            </a:r>
            <a:r>
              <a:rPr lang="ko-KR" altLang="en-US" dirty="0"/>
              <a:t>클라이언트는 접속하려는 웹 사이트의 </a:t>
            </a:r>
            <a:r>
              <a:rPr lang="en-US" altLang="ko-KR" dirty="0"/>
              <a:t>URL</a:t>
            </a:r>
            <a:r>
              <a:rPr lang="ko-KR" altLang="en-US" dirty="0"/>
              <a:t>이나 </a:t>
            </a:r>
            <a:r>
              <a:rPr lang="en-US" altLang="ko-KR" dirty="0"/>
              <a:t>IP </a:t>
            </a:r>
            <a:r>
              <a:rPr lang="ko-KR" altLang="en-US" dirty="0" smtClean="0"/>
              <a:t>주소를 </a:t>
            </a:r>
            <a:r>
              <a:rPr lang="ko-KR" altLang="en-US" dirty="0"/>
              <a:t>알고 있어야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클라이언트는 </a:t>
            </a:r>
            <a:r>
              <a:rPr lang="ko-KR" altLang="en-US" dirty="0"/>
              <a:t>웹 브라우저에 </a:t>
            </a:r>
            <a:r>
              <a:rPr lang="en-US" altLang="ko-KR" dirty="0"/>
              <a:t>URL </a:t>
            </a:r>
            <a:r>
              <a:rPr lang="ko-KR" altLang="en-US" dirty="0"/>
              <a:t>주소</a:t>
            </a:r>
            <a:r>
              <a:rPr lang="en-US" altLang="ko-KR" dirty="0"/>
              <a:t>(http://www.hanb.co.kr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입력하고</a:t>
            </a:r>
            <a:r>
              <a:rPr lang="en-US" altLang="ko-KR" dirty="0"/>
              <a:t>, TCP </a:t>
            </a:r>
            <a:r>
              <a:rPr lang="ko-KR" altLang="en-US" dirty="0"/>
              <a:t>포트 번호 </a:t>
            </a:r>
            <a:r>
              <a:rPr lang="en-US" altLang="ko-KR" dirty="0"/>
              <a:t>80</a:t>
            </a:r>
            <a:r>
              <a:rPr lang="ko-KR" altLang="en-US" dirty="0"/>
              <a:t>을 이용하여 접속하려는 서버</a:t>
            </a:r>
            <a:r>
              <a:rPr lang="en-US" altLang="ko-KR" dirty="0"/>
              <a:t>(</a:t>
            </a:r>
            <a:r>
              <a:rPr lang="ko-KR" altLang="en-US" dirty="0"/>
              <a:t>한빛출판네트워크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연결을 시도한다</a:t>
            </a:r>
            <a:r>
              <a:rPr lang="en-US" altLang="ko-KR" dirty="0"/>
              <a:t>. </a:t>
            </a:r>
            <a:r>
              <a:rPr lang="ko-KR" altLang="en-US" dirty="0"/>
              <a:t>그러면 클라이언트는 </a:t>
            </a:r>
            <a:r>
              <a:rPr lang="en-US" altLang="ko-KR" dirty="0"/>
              <a:t>TCP </a:t>
            </a:r>
            <a:r>
              <a:rPr lang="ko-KR" altLang="en-US" dirty="0"/>
              <a:t>요청 소켓을 이용하여 </a:t>
            </a:r>
            <a:r>
              <a:rPr lang="en-US" altLang="ko-KR" dirty="0"/>
              <a:t>URL </a:t>
            </a:r>
            <a:r>
              <a:rPr lang="ko-KR" altLang="en-US" dirty="0"/>
              <a:t>주소를 포함한 요청 </a:t>
            </a:r>
            <a:r>
              <a:rPr lang="ko-KR" altLang="en-US" dirty="0" smtClean="0"/>
              <a:t>메시지를 </a:t>
            </a:r>
            <a:r>
              <a:rPr lang="ko-KR" altLang="en-US" dirty="0"/>
              <a:t>서버에 전송한다</a:t>
            </a:r>
            <a:r>
              <a:rPr lang="en-US" altLang="ko-KR" dirty="0"/>
              <a:t>. </a:t>
            </a:r>
            <a:r>
              <a:rPr lang="ko-KR" altLang="en-US" dirty="0"/>
              <a:t>서버는 클라이언트의 요청 메시지에 응답하여 소켓을 통해 </a:t>
            </a:r>
            <a:r>
              <a:rPr lang="ko-KR" altLang="en-US" dirty="0" smtClean="0"/>
              <a:t>메시지를 </a:t>
            </a:r>
            <a:r>
              <a:rPr lang="ko-KR" altLang="en-US" dirty="0"/>
              <a:t>전송하고 </a:t>
            </a:r>
            <a:r>
              <a:rPr lang="en-US" altLang="ko-KR" dirty="0"/>
              <a:t>TCP </a:t>
            </a:r>
            <a:r>
              <a:rPr lang="ko-KR" altLang="en-US" dirty="0"/>
              <a:t>연결 설정을 해제한다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3861048"/>
            <a:ext cx="47053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ko-KR" altLang="en-US" dirty="0" smtClean="0"/>
              <a:t>클라이언트가 </a:t>
            </a:r>
            <a:r>
              <a:rPr lang="ko-KR" altLang="en-US" dirty="0"/>
              <a:t>데이터를 요청할 때는 </a:t>
            </a:r>
            <a:r>
              <a:rPr lang="en-US" altLang="ko-KR" dirty="0"/>
              <a:t>GET</a:t>
            </a:r>
            <a:r>
              <a:rPr lang="ko-KR" altLang="en-US" dirty="0"/>
              <a:t>이라는 요청 정보</a:t>
            </a:r>
            <a:r>
              <a:rPr lang="en-US" altLang="ko-KR" dirty="0"/>
              <a:t>,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버전 등을 서버에 전송한다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서버는 </a:t>
            </a:r>
            <a:r>
              <a:rPr lang="ko-KR" altLang="en-US" dirty="0"/>
              <a:t>요청을 정상적으로 처리했다는 </a:t>
            </a:r>
            <a:r>
              <a:rPr lang="en-US" altLang="ko-KR" dirty="0"/>
              <a:t>OK </a:t>
            </a:r>
            <a:r>
              <a:rPr lang="ko-KR" altLang="en-US" dirty="0"/>
              <a:t>정보를 응답으로 반환한다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HTTP 1.0</a:t>
            </a:r>
            <a:r>
              <a:rPr lang="ko-KR" altLang="en-US" dirty="0"/>
              <a:t>에서는 전송받을 문서에 이미지가 있으면 문서를 받을 때와 이미지를 받을 때 각각 연결을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33" y="2708920"/>
            <a:ext cx="46577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응용 </a:t>
            </a:r>
            <a:r>
              <a:rPr lang="ko-KR" altLang="en-US" dirty="0"/>
              <a:t>계층</a:t>
            </a:r>
          </a:p>
          <a:p>
            <a:r>
              <a:rPr lang="ko-KR" altLang="en-US" dirty="0" smtClean="0"/>
              <a:t>응용 </a:t>
            </a:r>
            <a:r>
              <a:rPr lang="ko-KR" altLang="en-US" dirty="0"/>
              <a:t>계층 프로토콜 및 서비스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- HTTP </a:t>
            </a:r>
            <a:r>
              <a:rPr lang="ko-KR" altLang="en-US" dirty="0"/>
              <a:t>덤프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HTTP 1.1</a:t>
            </a:r>
            <a:r>
              <a:rPr lang="ko-KR" altLang="en-US" dirty="0"/>
              <a:t>에서는 다시 연결을 설정하지 않고 연결된 소켓을 통해 데이터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전송 받는다</a:t>
            </a:r>
            <a:r>
              <a:rPr lang="en-US" altLang="ko-KR" dirty="0"/>
              <a:t>. </a:t>
            </a:r>
            <a:r>
              <a:rPr lang="ko-KR" altLang="en-US" dirty="0"/>
              <a:t>이를 통해 프로토콜의 수행 성능이 향상된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48" y="2276872"/>
            <a:ext cx="45815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HTTP 1.0</a:t>
            </a:r>
            <a:r>
              <a:rPr lang="ko-KR" altLang="en-US" dirty="0"/>
              <a:t>에서는 문서에 이미지가 </a:t>
            </a:r>
            <a:r>
              <a:rPr lang="ko-KR" altLang="en-US" dirty="0" smtClean="0"/>
              <a:t>포함되어 있으면 </a:t>
            </a:r>
            <a:r>
              <a:rPr lang="ko-KR" altLang="en-US" dirty="0"/>
              <a:t>연결 과정을 두 번 거쳐 전체 </a:t>
            </a:r>
            <a:r>
              <a:rPr lang="en-US" altLang="ko-KR" dirty="0"/>
              <a:t>8</a:t>
            </a:r>
            <a:r>
              <a:rPr lang="ko-KR" altLang="en-US" dirty="0" smtClean="0"/>
              <a:t>단계로 모든 </a:t>
            </a:r>
            <a:r>
              <a:rPr lang="ko-KR" altLang="en-US" dirty="0"/>
              <a:t>작업을 완료하지만 </a:t>
            </a:r>
            <a:r>
              <a:rPr lang="en-US" altLang="ko-KR" dirty="0"/>
              <a:t>HTTP 1.1</a:t>
            </a:r>
            <a:r>
              <a:rPr lang="ko-KR" altLang="en-US" dirty="0"/>
              <a:t>에서는 </a:t>
            </a:r>
            <a:r>
              <a:rPr lang="en-US" altLang="ko-KR" dirty="0" smtClean="0"/>
              <a:t>6</a:t>
            </a:r>
            <a:r>
              <a:rPr lang="ko-KR" altLang="en-US" dirty="0"/>
              <a:t>단계로 모든 작업을 완료한다</a:t>
            </a:r>
            <a:r>
              <a:rPr lang="en-US" altLang="ko-KR" dirty="0"/>
              <a:t>. </a:t>
            </a:r>
            <a:r>
              <a:rPr lang="ko-KR" altLang="en-US" dirty="0"/>
              <a:t>최근에는 </a:t>
            </a:r>
            <a:r>
              <a:rPr lang="ko-KR" altLang="en-US" dirty="0" smtClean="0"/>
              <a:t>빠르게 </a:t>
            </a:r>
            <a:r>
              <a:rPr lang="ko-KR" altLang="en-US" dirty="0"/>
              <a:t>콘텐츠를 표시할 수 있는 프로토콜인 </a:t>
            </a:r>
            <a:r>
              <a:rPr lang="en-US" altLang="ko-KR" dirty="0" smtClean="0"/>
              <a:t>HTTP2 </a:t>
            </a:r>
            <a:r>
              <a:rPr lang="ko-KR" altLang="en-US" dirty="0"/>
              <a:t>버전도 사용하고 있다</a:t>
            </a:r>
            <a:r>
              <a:rPr lang="en-US" altLang="ko-KR" dirty="0"/>
              <a:t>. HTTP 1.1</a:t>
            </a:r>
            <a:r>
              <a:rPr lang="ko-KR" altLang="en-US" dirty="0"/>
              <a:t>에서는 </a:t>
            </a:r>
            <a:r>
              <a:rPr lang="ko-KR" altLang="en-US" dirty="0" smtClean="0"/>
              <a:t>요청을 </a:t>
            </a:r>
            <a:r>
              <a:rPr lang="ko-KR" altLang="en-US" dirty="0"/>
              <a:t>전송한 순서대로 응답을 반환하는데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이전 요청을 처리하는 데 시간이 </a:t>
            </a:r>
            <a:r>
              <a:rPr lang="ko-KR" altLang="en-US" dirty="0" smtClean="0"/>
              <a:t>지연되면</a:t>
            </a:r>
            <a:r>
              <a:rPr lang="en-US" altLang="ko-KR" dirty="0"/>
              <a:t> </a:t>
            </a:r>
            <a:r>
              <a:rPr lang="ko-KR" altLang="en-US" dirty="0" smtClean="0"/>
              <a:t>다음 </a:t>
            </a:r>
            <a:r>
              <a:rPr lang="ko-KR" altLang="en-US" dirty="0"/>
              <a:t>요청의 처리가 늦어진다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 smtClean="0"/>
              <a:t>HTTP2</a:t>
            </a:r>
            <a:r>
              <a:rPr lang="ko-KR" altLang="en-US" dirty="0"/>
              <a:t>는 </a:t>
            </a:r>
            <a:r>
              <a:rPr lang="ko-KR" altLang="en-US" dirty="0" smtClean="0"/>
              <a:t>요청을 </a:t>
            </a:r>
            <a:r>
              <a:rPr lang="ko-KR" altLang="en-US" dirty="0"/>
              <a:t>전송한 순서대로 응답을 </a:t>
            </a:r>
            <a:r>
              <a:rPr lang="ko-KR" altLang="en-US" dirty="0" smtClean="0"/>
              <a:t>반환하지 않아도 </a:t>
            </a:r>
            <a:r>
              <a:rPr lang="ko-KR" altLang="en-US" dirty="0"/>
              <a:t>되기 때문에 콘텐츠를 빠르게 </a:t>
            </a:r>
            <a:r>
              <a:rPr lang="ko-KR" altLang="en-US" dirty="0" smtClean="0"/>
              <a:t>표시할수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29622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ea"/>
              <a:buAutoNum type="circleNumDbPlain"/>
            </a:pPr>
            <a:endParaRPr lang="en-US" altLang="ko-KR" sz="170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/>
            </a:pPr>
            <a:endParaRPr lang="en-US" altLang="ko-KR" sz="1700" dirty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/>
            </a:pPr>
            <a:r>
              <a:rPr lang="ko-KR" altLang="en-US" sz="1700" dirty="0" smtClean="0"/>
              <a:t>특징</a:t>
            </a:r>
            <a:endParaRPr lang="ko-KR" altLang="en-US" sz="1700" dirty="0"/>
          </a:p>
          <a:p>
            <a:pPr lvl="3"/>
            <a:r>
              <a:rPr lang="en-US" altLang="ko-KR" sz="1500" dirty="0" smtClean="0"/>
              <a:t>HTTP</a:t>
            </a:r>
            <a:r>
              <a:rPr lang="ko-KR" altLang="en-US" sz="1500" dirty="0"/>
              <a:t>를 통해 데이터를 전송할 때는 데이터 외에도 데이터 정보</a:t>
            </a:r>
            <a:r>
              <a:rPr lang="en-US" altLang="ko-KR" sz="1500" dirty="0"/>
              <a:t>, </a:t>
            </a:r>
            <a:r>
              <a:rPr lang="ko-KR" altLang="en-US" sz="1500" dirty="0"/>
              <a:t>즉 메타 정보를 </a:t>
            </a:r>
            <a:r>
              <a:rPr lang="en-US" altLang="ko-KR" sz="1500" dirty="0" smtClean="0"/>
              <a:t>HTTP</a:t>
            </a:r>
            <a:r>
              <a:rPr lang="ko-KR" altLang="en-US" sz="1500" dirty="0" smtClean="0"/>
              <a:t>헤더에 </a:t>
            </a:r>
            <a:r>
              <a:rPr lang="ko-KR" altLang="en-US" sz="1500" dirty="0"/>
              <a:t>포함하여 전송한다</a:t>
            </a:r>
            <a:r>
              <a:rPr lang="en-US" altLang="ko-KR" sz="1500" dirty="0" smtClean="0"/>
              <a:t>.</a:t>
            </a:r>
          </a:p>
          <a:p>
            <a:pPr lvl="3"/>
            <a:r>
              <a:rPr lang="en-US" altLang="ko-KR" sz="1500" dirty="0" smtClean="0"/>
              <a:t>MIMEMultipurpose </a:t>
            </a:r>
            <a:r>
              <a:rPr lang="en-US" altLang="ko-KR" sz="1500" dirty="0"/>
              <a:t>Internet Mail Extension</a:t>
            </a:r>
            <a:r>
              <a:rPr lang="ko-KR" altLang="en-US" sz="1500" dirty="0"/>
              <a:t>를 이용한 하이퍼미디어 이메일</a:t>
            </a:r>
            <a:r>
              <a:rPr lang="en-US" altLang="ko-KR" sz="1500" dirty="0"/>
              <a:t>, </a:t>
            </a:r>
            <a:r>
              <a:rPr lang="ko-KR" altLang="en-US" sz="1500" dirty="0"/>
              <a:t>뉴스 등의 정보와 통합하기 위해 </a:t>
            </a:r>
            <a:r>
              <a:rPr lang="en-US" altLang="ko-KR" sz="1500" dirty="0"/>
              <a:t>HTTP</a:t>
            </a:r>
            <a:r>
              <a:rPr lang="ko-KR" altLang="en-US" sz="1500" dirty="0"/>
              <a:t>는 </a:t>
            </a:r>
            <a:r>
              <a:rPr lang="en-US" altLang="ko-KR" sz="1500" dirty="0"/>
              <a:t>MIME </a:t>
            </a:r>
            <a:r>
              <a:rPr lang="ko-KR" altLang="en-US" sz="1500" dirty="0"/>
              <a:t>헤더를 확장한 헤더를 사용한다</a:t>
            </a:r>
            <a:r>
              <a:rPr lang="en-US" altLang="ko-KR" sz="1500" dirty="0"/>
              <a:t>.</a:t>
            </a:r>
          </a:p>
          <a:p>
            <a:pPr lvl="3"/>
            <a:r>
              <a:rPr lang="ko-KR" altLang="en-US" sz="1500" dirty="0" smtClean="0"/>
              <a:t>하이퍼텍스트 </a:t>
            </a:r>
            <a:r>
              <a:rPr lang="ko-KR" altLang="en-US" sz="1500" dirty="0"/>
              <a:t>문서를 전송하는 프로토콜이지만 확장된 형태의 문서도 전송할 수 있다</a:t>
            </a:r>
            <a:r>
              <a:rPr lang="en-US" altLang="ko-KR" sz="1500" dirty="0"/>
              <a:t>.</a:t>
            </a:r>
          </a:p>
          <a:p>
            <a:pPr lvl="3"/>
            <a:r>
              <a:rPr lang="ko-KR" altLang="en-US" sz="1500" dirty="0" smtClean="0"/>
              <a:t>클라이언트는 </a:t>
            </a:r>
            <a:r>
              <a:rPr lang="ko-KR" altLang="en-US" sz="1500" dirty="0"/>
              <a:t>서버와의 사이에 </a:t>
            </a:r>
            <a:r>
              <a:rPr lang="en-US" altLang="ko-KR" sz="1500" dirty="0"/>
              <a:t>TCP</a:t>
            </a:r>
            <a:r>
              <a:rPr lang="ko-KR" altLang="en-US" sz="1500" dirty="0"/>
              <a:t>를 기반으로 한 </a:t>
            </a:r>
            <a:r>
              <a:rPr lang="en-US" altLang="ko-KR" sz="1500" dirty="0"/>
              <a:t>HTTP </a:t>
            </a:r>
            <a:r>
              <a:rPr lang="ko-KR" altLang="en-US" sz="1500" dirty="0"/>
              <a:t>연결을 만들고 메소드</a:t>
            </a:r>
            <a:r>
              <a:rPr lang="en-US" altLang="ko-KR" sz="1500" dirty="0"/>
              <a:t>, URL, </a:t>
            </a:r>
            <a:r>
              <a:rPr lang="ko-KR" altLang="en-US" sz="1500" dirty="0"/>
              <a:t>프로토콜 버전</a:t>
            </a:r>
            <a:r>
              <a:rPr lang="en-US" altLang="ko-KR" sz="1500" dirty="0"/>
              <a:t>, </a:t>
            </a:r>
            <a:r>
              <a:rPr lang="ko-KR" altLang="en-US" sz="1500" dirty="0"/>
              <a:t>클라이언트 정보</a:t>
            </a:r>
            <a:r>
              <a:rPr lang="en-US" altLang="ko-KR" sz="1500" dirty="0"/>
              <a:t>, </a:t>
            </a:r>
            <a:r>
              <a:rPr lang="ko-KR" altLang="en-US" sz="1500" dirty="0"/>
              <a:t>사용자 데이터 등 규정된 요구 형식에 따라 서버에 요청 메시지를 전송한다</a:t>
            </a:r>
            <a:r>
              <a:rPr lang="en-US" altLang="ko-KR" sz="1500" dirty="0"/>
              <a:t>.</a:t>
            </a:r>
          </a:p>
          <a:p>
            <a:pPr lvl="3"/>
            <a:r>
              <a:rPr lang="ko-KR" altLang="en-US" sz="1500" dirty="0" smtClean="0"/>
              <a:t>서버는 </a:t>
            </a:r>
            <a:r>
              <a:rPr lang="ko-KR" altLang="en-US" sz="1500" dirty="0"/>
              <a:t>프로토콜 버전</a:t>
            </a:r>
            <a:r>
              <a:rPr lang="en-US" altLang="ko-KR" sz="1500" dirty="0"/>
              <a:t>, </a:t>
            </a:r>
            <a:r>
              <a:rPr lang="ko-KR" altLang="en-US" sz="1500" dirty="0"/>
              <a:t>성공 또는 오류 코드 번호</a:t>
            </a:r>
            <a:r>
              <a:rPr lang="en-US" altLang="ko-KR" sz="1500" dirty="0"/>
              <a:t>, </a:t>
            </a:r>
            <a:r>
              <a:rPr lang="ko-KR" altLang="en-US" sz="1500" dirty="0"/>
              <a:t>서버 정보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정보</a:t>
            </a:r>
            <a:r>
              <a:rPr lang="en-US" altLang="ko-KR" sz="1500" dirty="0"/>
              <a:t>, </a:t>
            </a:r>
            <a:r>
              <a:rPr lang="ko-KR" altLang="en-US" sz="1500" dirty="0"/>
              <a:t>사용자 데이터 등을 포함한 메시지를 클라이언트에 전송한다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r>
              <a:rPr lang="ko-KR" altLang="en-US" sz="1700" dirty="0"/>
              <a:t>요청 및 응답 </a:t>
            </a:r>
            <a:r>
              <a:rPr lang="ko-KR" altLang="en-US" sz="1700" dirty="0" smtClean="0"/>
              <a:t>형식</a:t>
            </a:r>
            <a:endParaRPr lang="en-US" altLang="ko-KR" sz="170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 smtClean="0"/>
          </a:p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endParaRPr lang="en-US" altLang="ko-KR" sz="1700" dirty="0"/>
          </a:p>
          <a:p>
            <a:pPr lvl="2"/>
            <a:r>
              <a:rPr lang="en-US" altLang="ko-KR" sz="1700" dirty="0" smtClean="0"/>
              <a:t>SMTP</a:t>
            </a:r>
            <a:r>
              <a:rPr lang="en-US" altLang="ko-KR" sz="1700" dirty="0"/>
              <a:t>, POP3, IMAP</a:t>
            </a:r>
          </a:p>
          <a:p>
            <a:pPr lvl="3">
              <a:buClr>
                <a:schemeClr val="bg1">
                  <a:lumMod val="50000"/>
                </a:schemeClr>
              </a:buClr>
            </a:pPr>
            <a:r>
              <a:rPr lang="en-US" altLang="ko-KR" sz="1500" dirty="0"/>
              <a:t>TCP/IP </a:t>
            </a:r>
            <a:r>
              <a:rPr lang="ko-KR" altLang="en-US" sz="1500" dirty="0"/>
              <a:t>프로토콜에서는 클라이언트와 메일 서버</a:t>
            </a:r>
            <a:r>
              <a:rPr lang="en-US" altLang="ko-KR" sz="1500" dirty="0"/>
              <a:t>, </a:t>
            </a:r>
            <a:r>
              <a:rPr lang="ko-KR" altLang="en-US" sz="1500" dirty="0"/>
              <a:t>메일 서버와 메일 서버 간에 이메일을 교환하기 위해 </a:t>
            </a:r>
            <a:r>
              <a:rPr lang="en-US" altLang="ko-KR" sz="1500" dirty="0"/>
              <a:t>SMTP, POP3, IMAP</a:t>
            </a:r>
            <a:r>
              <a:rPr lang="ko-KR" altLang="en-US" sz="1500" dirty="0"/>
              <a:t>를 사용한다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 그림과 같이 메일 서버 간의 이메일은 </a:t>
            </a:r>
            <a:r>
              <a:rPr lang="en-US" altLang="ko-KR" sz="1500" dirty="0"/>
              <a:t>SMTP</a:t>
            </a:r>
            <a:r>
              <a:rPr lang="ko-KR" altLang="en-US" sz="1500" dirty="0"/>
              <a:t>로 교환하고</a:t>
            </a:r>
            <a:r>
              <a:rPr lang="en-US" altLang="ko-KR" sz="1500" dirty="0"/>
              <a:t>, </a:t>
            </a:r>
            <a:r>
              <a:rPr lang="ko-KR" altLang="en-US" sz="1500" dirty="0"/>
              <a:t>메일 서버와 클라이언트 간에는 이메일 전송 과정에 따라 </a:t>
            </a:r>
            <a:r>
              <a:rPr lang="en-US" altLang="ko-KR" sz="1500" dirty="0"/>
              <a:t>SMTP</a:t>
            </a:r>
            <a:r>
              <a:rPr lang="ko-KR" altLang="en-US" sz="1500" dirty="0"/>
              <a:t>와 </a:t>
            </a:r>
            <a:r>
              <a:rPr lang="en-US" altLang="ko-KR" sz="1500" dirty="0"/>
              <a:t>POP3 </a:t>
            </a:r>
            <a:r>
              <a:rPr lang="ko-KR" altLang="en-US" sz="1500" dirty="0"/>
              <a:t>또는 </a:t>
            </a:r>
            <a:r>
              <a:rPr lang="en-US" altLang="ko-KR" sz="1500" dirty="0"/>
              <a:t>IMAP</a:t>
            </a:r>
            <a:r>
              <a:rPr lang="ko-KR" altLang="en-US" sz="1500" dirty="0"/>
              <a:t>를 각각 따로 사용한다</a:t>
            </a:r>
            <a:r>
              <a:rPr lang="en-US" altLang="ko-KR" sz="1500" dirty="0"/>
              <a:t>. </a:t>
            </a:r>
            <a:r>
              <a:rPr lang="ko-KR" altLang="en-US" sz="1500" dirty="0"/>
              <a:t>클라이언트에서 메일 서버로 이메일을 업로드할 때는 </a:t>
            </a:r>
            <a:r>
              <a:rPr lang="en-US" altLang="ko-KR" sz="1500" dirty="0"/>
              <a:t>SMTP</a:t>
            </a:r>
            <a:r>
              <a:rPr lang="ko-KR" altLang="en-US" sz="1500" dirty="0"/>
              <a:t>를 사용하지만 메일 서버에서 클라이언트로 이메일을 다운로드할 때는 </a:t>
            </a:r>
            <a:r>
              <a:rPr lang="en-US" altLang="ko-KR" sz="1500" dirty="0"/>
              <a:t>POP3</a:t>
            </a:r>
            <a:r>
              <a:rPr lang="ko-KR" altLang="en-US" sz="1500" dirty="0"/>
              <a:t>나 </a:t>
            </a:r>
            <a:r>
              <a:rPr lang="en-US" altLang="ko-KR" sz="1500" dirty="0"/>
              <a:t>IMAP</a:t>
            </a:r>
            <a:r>
              <a:rPr lang="ko-KR" altLang="en-US" sz="1500" dirty="0"/>
              <a:t>를 사용한다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0808"/>
            <a:ext cx="6553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861048"/>
            <a:ext cx="8208912" cy="2736304"/>
          </a:xfrm>
        </p:spPr>
        <p:txBody>
          <a:bodyPr/>
          <a:lstStyle/>
          <a:p>
            <a:pPr marL="790575" lvl="2" indent="-342900"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700" dirty="0"/>
              <a:t>SMTP(TCP </a:t>
            </a:r>
            <a:r>
              <a:rPr lang="ko-KR" altLang="en-US" sz="1700" dirty="0"/>
              <a:t>포트</a:t>
            </a:r>
            <a:r>
              <a:rPr lang="en-US" altLang="ko-KR" sz="1700" dirty="0"/>
              <a:t>: 25)</a:t>
            </a:r>
          </a:p>
          <a:p>
            <a:pPr lvl="3"/>
            <a:r>
              <a:rPr lang="en-US" altLang="ko-KR" dirty="0"/>
              <a:t>SMTP</a:t>
            </a:r>
            <a:r>
              <a:rPr lang="ko-KR" altLang="en-US" dirty="0"/>
              <a:t>는 네트워크의 두 메일 서버 간에 이메일을 송수신하는 데 사용하는 </a:t>
            </a:r>
            <a:r>
              <a:rPr lang="en-US" altLang="ko-KR" dirty="0"/>
              <a:t>TCP/IP </a:t>
            </a:r>
            <a:r>
              <a:rPr lang="ko-KR" altLang="en-US" dirty="0" smtClean="0"/>
              <a:t>프로토콜로</a:t>
            </a:r>
            <a:r>
              <a:rPr lang="en-US" altLang="ko-KR" dirty="0"/>
              <a:t>, </a:t>
            </a:r>
            <a:r>
              <a:rPr lang="ko-KR" altLang="en-US" dirty="0"/>
              <a:t>응용 계층에 속하며 전송 계층의 </a:t>
            </a:r>
            <a:r>
              <a:rPr lang="en-US" altLang="ko-KR" dirty="0"/>
              <a:t>TCP</a:t>
            </a:r>
            <a:r>
              <a:rPr lang="ko-KR" altLang="en-US" dirty="0"/>
              <a:t>에 기반을 둔 프로토콜이다</a:t>
            </a:r>
            <a:r>
              <a:rPr lang="en-US" altLang="ko-KR" dirty="0"/>
              <a:t>. </a:t>
            </a:r>
            <a:r>
              <a:rPr lang="ko-KR" altLang="en-US" dirty="0"/>
              <a:t>하지만 수신 측 </a:t>
            </a:r>
            <a:r>
              <a:rPr lang="ko-KR" altLang="en-US" dirty="0" smtClean="0"/>
              <a:t>큐 메시지 </a:t>
            </a:r>
            <a:r>
              <a:rPr lang="ko-KR" altLang="en-US" dirty="0"/>
              <a:t>능력의 한계로 수신할 때는 보통 </a:t>
            </a:r>
            <a:r>
              <a:rPr lang="en-US" altLang="ko-KR" dirty="0"/>
              <a:t>POP3</a:t>
            </a:r>
            <a:r>
              <a:rPr lang="ko-KR" altLang="en-US" dirty="0"/>
              <a:t>나 </a:t>
            </a:r>
            <a:r>
              <a:rPr lang="en-US" altLang="ko-KR" dirty="0"/>
              <a:t>IMAP </a:t>
            </a:r>
            <a:r>
              <a:rPr lang="ko-KR" altLang="en-US" dirty="0"/>
              <a:t>중 하나를 사용한다</a:t>
            </a:r>
            <a:r>
              <a:rPr lang="en-US" altLang="ko-KR" dirty="0"/>
              <a:t>. </a:t>
            </a:r>
            <a:r>
              <a:rPr lang="ko-KR" altLang="en-US" dirty="0"/>
              <a:t>사용자가 </a:t>
            </a:r>
            <a:r>
              <a:rPr lang="ko-KR" altLang="en-US" dirty="0" smtClean="0"/>
              <a:t>이메일을 </a:t>
            </a:r>
            <a:r>
              <a:rPr lang="ko-KR" altLang="en-US" dirty="0"/>
              <a:t>메일 서버로 보낼 때는 </a:t>
            </a:r>
            <a:r>
              <a:rPr lang="en-US" altLang="ko-KR" dirty="0"/>
              <a:t>SMTP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메일 서버에서 이메일을 다운로드할 </a:t>
            </a:r>
            <a:r>
              <a:rPr lang="ko-KR" altLang="en-US" dirty="0" smtClean="0"/>
              <a:t>때는 </a:t>
            </a:r>
            <a:r>
              <a:rPr lang="en-US" altLang="ko-KR" dirty="0"/>
              <a:t>POP3</a:t>
            </a:r>
            <a:r>
              <a:rPr lang="ko-KR" altLang="en-US" dirty="0"/>
              <a:t>나 </a:t>
            </a:r>
            <a:r>
              <a:rPr lang="en-US" altLang="ko-KR" dirty="0"/>
              <a:t>IMAP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대부분의 메일 프로그램은 </a:t>
            </a:r>
            <a:r>
              <a:rPr lang="en-US" altLang="ko-KR" dirty="0"/>
              <a:t>SMTP</a:t>
            </a:r>
            <a:r>
              <a:rPr lang="ko-KR" altLang="en-US" dirty="0"/>
              <a:t>와 </a:t>
            </a:r>
            <a:r>
              <a:rPr lang="en-US" altLang="ko-KR" dirty="0"/>
              <a:t>POP </a:t>
            </a:r>
            <a:r>
              <a:rPr lang="ko-KR" altLang="en-US" dirty="0"/>
              <a:t>서버를 모두 </a:t>
            </a:r>
            <a:r>
              <a:rPr lang="ko-KR" altLang="en-US" dirty="0" smtClean="0"/>
              <a:t>설정할 </a:t>
            </a:r>
            <a:r>
              <a:rPr lang="ko-KR" altLang="en-US" dirty="0"/>
              <a:t>수 있도록 허용한다</a:t>
            </a:r>
            <a:r>
              <a:rPr lang="en-US" altLang="ko-KR" dirty="0"/>
              <a:t>. SMTP</a:t>
            </a:r>
            <a:r>
              <a:rPr lang="ko-KR" altLang="en-US" dirty="0"/>
              <a:t>는 보통 </a:t>
            </a:r>
            <a:r>
              <a:rPr lang="en-US" altLang="ko-KR" dirty="0"/>
              <a:t>TCP 25</a:t>
            </a:r>
            <a:r>
              <a:rPr lang="ko-KR" altLang="en-US" dirty="0"/>
              <a:t>번 포트에서 운영하도록 만들어지며</a:t>
            </a:r>
            <a:r>
              <a:rPr lang="en-US" altLang="ko-KR" dirty="0"/>
              <a:t>, </a:t>
            </a:r>
            <a:r>
              <a:rPr lang="ko-KR" altLang="en-US" dirty="0" smtClean="0"/>
              <a:t>자세한 </a:t>
            </a:r>
            <a:r>
              <a:rPr lang="ko-KR" altLang="en-US" dirty="0"/>
              <a:t>내용은 </a:t>
            </a:r>
            <a:r>
              <a:rPr lang="en-US" altLang="ko-KR" dirty="0"/>
              <a:t>IETF</a:t>
            </a:r>
            <a:r>
              <a:rPr lang="ko-KR" altLang="en-US" dirty="0"/>
              <a:t>의 </a:t>
            </a:r>
            <a:r>
              <a:rPr lang="en-US" altLang="ko-KR" dirty="0"/>
              <a:t>RFC 821</a:t>
            </a:r>
            <a:r>
              <a:rPr lang="ko-KR" altLang="en-US" dirty="0"/>
              <a:t>에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3"/>
            <a:ext cx="41624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ea"/>
              <a:buAutoNum type="circleNumDbPlain" startAt="2"/>
            </a:pPr>
            <a:r>
              <a:rPr lang="en-US" altLang="ko-KR" sz="1700" dirty="0"/>
              <a:t>POP3(TCP </a:t>
            </a:r>
            <a:r>
              <a:rPr lang="ko-KR" altLang="en-US" sz="1700" dirty="0"/>
              <a:t>포트</a:t>
            </a:r>
            <a:r>
              <a:rPr lang="en-US" altLang="ko-KR" sz="1700" dirty="0"/>
              <a:t>: 110)</a:t>
            </a:r>
          </a:p>
          <a:p>
            <a:pPr lvl="3"/>
            <a:r>
              <a:rPr lang="ko-KR" altLang="en-US" dirty="0"/>
              <a:t>이메일을 수신하는 표준 프로토콜인 </a:t>
            </a:r>
            <a:r>
              <a:rPr lang="en-US" altLang="ko-KR" dirty="0"/>
              <a:t>POP3</a:t>
            </a:r>
            <a:r>
              <a:rPr lang="ko-KR" altLang="en-US" dirty="0"/>
              <a:t>는 </a:t>
            </a:r>
            <a:r>
              <a:rPr lang="en-US" altLang="ko-KR" dirty="0"/>
              <a:t>POP</a:t>
            </a:r>
            <a:r>
              <a:rPr lang="ko-KR" altLang="en-US" dirty="0"/>
              <a:t>의 최신 버전이다</a:t>
            </a:r>
            <a:r>
              <a:rPr lang="en-US" altLang="ko-KR" dirty="0"/>
              <a:t>. </a:t>
            </a:r>
            <a:r>
              <a:rPr lang="ko-KR" altLang="en-US" dirty="0"/>
              <a:t>이메일을 </a:t>
            </a:r>
            <a:r>
              <a:rPr lang="ko-KR" altLang="en-US" dirty="0" smtClean="0"/>
              <a:t>수신하고 </a:t>
            </a:r>
            <a:r>
              <a:rPr lang="ko-KR" altLang="en-US" dirty="0"/>
              <a:t>보관하기 위해 인터넷 서버에서 사용하는 프로토콜로</a:t>
            </a:r>
            <a:r>
              <a:rPr lang="en-US" altLang="ko-KR" dirty="0"/>
              <a:t>, TCP/IP</a:t>
            </a:r>
            <a:r>
              <a:rPr lang="ko-KR" altLang="en-US" dirty="0"/>
              <a:t>의 응용 계층에 </a:t>
            </a:r>
            <a:r>
              <a:rPr lang="ko-KR" altLang="en-US" dirty="0" smtClean="0"/>
              <a:t>속하며 </a:t>
            </a:r>
            <a:r>
              <a:rPr lang="en-US" altLang="ko-KR" dirty="0" smtClean="0"/>
              <a:t>SMTP</a:t>
            </a:r>
            <a:r>
              <a:rPr lang="ko-KR" altLang="en-US" dirty="0"/>
              <a:t>에 의존한다</a:t>
            </a:r>
            <a:r>
              <a:rPr lang="en-US" altLang="ko-KR" dirty="0"/>
              <a:t>. SMTP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는 서로 보완적인 기능을 수행하므로 독립적으로 </a:t>
            </a:r>
            <a:r>
              <a:rPr lang="ko-KR" altLang="en-US" dirty="0" smtClean="0"/>
              <a:t>동작할 </a:t>
            </a:r>
            <a:r>
              <a:rPr lang="ko-KR" altLang="en-US" dirty="0"/>
              <a:t>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자신이 열어본 파일을 다시 보려면 저장 장치에 따로 저장해야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POP3</a:t>
            </a:r>
            <a:r>
              <a:rPr lang="ko-KR" altLang="en-US" dirty="0"/>
              <a:t>의 문제점을 해결한 것이 바로 </a:t>
            </a:r>
            <a:r>
              <a:rPr lang="en-US" altLang="ko-KR" dirty="0"/>
              <a:t>IMAP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27" y="2420888"/>
            <a:ext cx="42481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ea"/>
              <a:buAutoNum type="circleNumDbPlain" startAt="3"/>
            </a:pPr>
            <a:r>
              <a:rPr lang="en-US" altLang="ko-KR" sz="1700" dirty="0"/>
              <a:t>IMAP(TCP </a:t>
            </a:r>
            <a:r>
              <a:rPr lang="ko-KR" altLang="en-US" sz="1700" dirty="0"/>
              <a:t>포트</a:t>
            </a:r>
            <a:r>
              <a:rPr lang="en-US" altLang="ko-KR" sz="1700" dirty="0"/>
              <a:t>: 143)</a:t>
            </a:r>
          </a:p>
          <a:p>
            <a:pPr lvl="3"/>
            <a:r>
              <a:rPr lang="en-US" altLang="ko-KR" dirty="0"/>
              <a:t>IMAP</a:t>
            </a:r>
            <a:r>
              <a:rPr lang="ko-KR" altLang="en-US" dirty="0"/>
              <a:t>는 이메일을 저장</a:t>
            </a:r>
            <a:r>
              <a:rPr lang="en-US" altLang="ko-KR" dirty="0"/>
              <a:t>·</a:t>
            </a:r>
            <a:r>
              <a:rPr lang="ko-KR" altLang="en-US" dirty="0"/>
              <a:t>복사하는 프로토콜이다</a:t>
            </a:r>
            <a:r>
              <a:rPr lang="en-US" altLang="ko-KR" dirty="0"/>
              <a:t>. POP3</a:t>
            </a:r>
            <a:r>
              <a:rPr lang="ko-KR" altLang="en-US" dirty="0"/>
              <a:t>처럼 </a:t>
            </a:r>
            <a:r>
              <a:rPr lang="en-US" altLang="ko-KR" dirty="0"/>
              <a:t>SMTP </a:t>
            </a:r>
            <a:r>
              <a:rPr lang="ko-KR" altLang="en-US" dirty="0"/>
              <a:t>프로토콜에 의존하지만</a:t>
            </a:r>
            <a:r>
              <a:rPr lang="en-US" altLang="ko-KR" dirty="0"/>
              <a:t>, POP3</a:t>
            </a:r>
            <a:r>
              <a:rPr lang="ko-KR" altLang="en-US" dirty="0"/>
              <a:t>와 달리 </a:t>
            </a:r>
            <a:r>
              <a:rPr lang="en-US" altLang="ko-KR" dirty="0"/>
              <a:t>IMAP</a:t>
            </a:r>
            <a:r>
              <a:rPr lang="ko-KR" altLang="en-US" dirty="0"/>
              <a:t>에서는 내 컴퓨터에서 지운 이메일도 서버에 남아 있어 언제 어디서든 이메일을 다시 볼 수 있다</a:t>
            </a:r>
            <a:r>
              <a:rPr lang="en-US" altLang="ko-KR" dirty="0"/>
              <a:t>. IMAP</a:t>
            </a:r>
            <a:r>
              <a:rPr lang="ko-KR" altLang="en-US" dirty="0"/>
              <a:t>가 이메일의 복사본만 클라이언트에 전송하고 원본 파일은 서버에 그대로 저장</a:t>
            </a:r>
            <a:r>
              <a:rPr lang="en-US" altLang="ko-KR" dirty="0"/>
              <a:t>·</a:t>
            </a:r>
            <a:r>
              <a:rPr lang="ko-KR" altLang="en-US" dirty="0"/>
              <a:t>유지하기 때문이다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/>
              <a:t>POP3</a:t>
            </a:r>
            <a:r>
              <a:rPr lang="ko-KR" altLang="en-US" dirty="0"/>
              <a:t>가 이메일을 보관하고 전송하는 기능을 하는 서비스라면</a:t>
            </a:r>
            <a:r>
              <a:rPr lang="en-US" altLang="ko-KR" dirty="0"/>
              <a:t>, IMAP</a:t>
            </a:r>
            <a:r>
              <a:rPr lang="ko-KR" altLang="en-US" dirty="0"/>
              <a:t>는 원격 파일 서버라고 볼 수 있다</a:t>
            </a:r>
            <a:r>
              <a:rPr lang="en-US" altLang="ko-KR" dirty="0"/>
              <a:t>. POP</a:t>
            </a:r>
            <a:r>
              <a:rPr lang="ko-KR" altLang="en-US" dirty="0"/>
              <a:t>와 </a:t>
            </a:r>
            <a:r>
              <a:rPr lang="en-US" altLang="ko-KR" dirty="0"/>
              <a:t>IMAP</a:t>
            </a:r>
            <a:r>
              <a:rPr lang="ko-KR" altLang="en-US" dirty="0"/>
              <a:t>가 이메일을 수신하는 일을 담당한다고 해서 인터넷을 통해 이메일을 전달하는 프로토콜인 </a:t>
            </a:r>
            <a:r>
              <a:rPr lang="en-US" altLang="ko-KR" dirty="0"/>
              <a:t>SMTP</a:t>
            </a:r>
            <a:r>
              <a:rPr lang="ko-KR" altLang="en-US" dirty="0"/>
              <a:t>와 혼동해서는 안 된다</a:t>
            </a:r>
            <a:r>
              <a:rPr lang="en-US" altLang="ko-KR" dirty="0"/>
              <a:t>. </a:t>
            </a:r>
            <a:r>
              <a:rPr lang="ko-KR" altLang="en-US" dirty="0"/>
              <a:t>다시 말해 송신자가 </a:t>
            </a:r>
            <a:r>
              <a:rPr lang="en-US" altLang="ko-KR" dirty="0"/>
              <a:t>SMTP</a:t>
            </a:r>
            <a:r>
              <a:rPr lang="ko-KR" altLang="en-US" dirty="0"/>
              <a:t>를 이용하여 이메일을 보내면 상대방 메일 서버에 있는 메일 처리기가 수신한 후 수신자가 </a:t>
            </a:r>
            <a:r>
              <a:rPr lang="en-US" altLang="ko-KR" dirty="0"/>
              <a:t>POP</a:t>
            </a:r>
            <a:r>
              <a:rPr lang="ko-KR" altLang="en-US" dirty="0"/>
              <a:t>나 </a:t>
            </a:r>
            <a:r>
              <a:rPr lang="en-US" altLang="ko-KR" dirty="0"/>
              <a:t>IMAP</a:t>
            </a:r>
            <a:r>
              <a:rPr lang="ko-KR" altLang="en-US" dirty="0"/>
              <a:t>를 이용하여 이메일을 읽는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3429173" cy="276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528763"/>
            <a:ext cx="513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SNMP(UDP </a:t>
            </a:r>
            <a:r>
              <a:rPr lang="ko-KR" altLang="en-US" dirty="0"/>
              <a:t>포트</a:t>
            </a:r>
            <a:r>
              <a:rPr lang="en-US" altLang="ko-KR" dirty="0"/>
              <a:t>: 161)</a:t>
            </a:r>
          </a:p>
          <a:p>
            <a:pPr lvl="3"/>
            <a:r>
              <a:rPr lang="en-US" altLang="ko-KR" dirty="0"/>
              <a:t>SNMP</a:t>
            </a:r>
            <a:r>
              <a:rPr lang="ko-KR" altLang="en-US" dirty="0"/>
              <a:t>는 다른 네트워크 장치를 원격에서 관리할 수 있는 간단한 방법을 제공하는 </a:t>
            </a:r>
            <a:r>
              <a:rPr lang="ko-KR" altLang="en-US" dirty="0" smtClean="0"/>
              <a:t>인터넷표준 </a:t>
            </a:r>
            <a:r>
              <a:rPr lang="ko-KR" altLang="en-US" dirty="0"/>
              <a:t>프로토콜이다</a:t>
            </a:r>
            <a:r>
              <a:rPr lang="en-US" altLang="ko-KR" dirty="0"/>
              <a:t>. </a:t>
            </a:r>
            <a:r>
              <a:rPr lang="ko-KR" altLang="en-US" dirty="0"/>
              <a:t>이 프로토콜을 적용할 수 있는 네트워크 장치는 네트워크 카드</a:t>
            </a:r>
            <a:r>
              <a:rPr lang="en-US" altLang="ko-KR" dirty="0"/>
              <a:t>, </a:t>
            </a:r>
            <a:r>
              <a:rPr lang="ko-KR" altLang="en-US" dirty="0"/>
              <a:t>허브</a:t>
            </a:r>
            <a:r>
              <a:rPr lang="en-US" altLang="ko-KR" dirty="0" smtClean="0"/>
              <a:t>,</a:t>
            </a:r>
            <a:r>
              <a:rPr lang="ko-KR" altLang="en-US" dirty="0" smtClean="0"/>
              <a:t>라우터 </a:t>
            </a:r>
            <a:r>
              <a:rPr lang="ko-KR" altLang="en-US" dirty="0"/>
              <a:t>등이다</a:t>
            </a:r>
            <a:r>
              <a:rPr lang="en-US" altLang="ko-KR" dirty="0"/>
              <a:t>. SNMP</a:t>
            </a:r>
            <a:r>
              <a:rPr lang="ko-KR" altLang="en-US" dirty="0"/>
              <a:t>는 </a:t>
            </a:r>
            <a:r>
              <a:rPr lang="en-US" altLang="ko-KR" dirty="0"/>
              <a:t>TCP/IP </a:t>
            </a:r>
            <a:r>
              <a:rPr lang="ko-KR" altLang="en-US" dirty="0"/>
              <a:t>응용 계층 프로토콜로</a:t>
            </a:r>
            <a:r>
              <a:rPr lang="en-US" altLang="ko-KR" dirty="0"/>
              <a:t>, </a:t>
            </a:r>
            <a:r>
              <a:rPr lang="ko-KR" altLang="en-US" dirty="0"/>
              <a:t>네트워크 장치가 중앙의 관리 </a:t>
            </a:r>
            <a:r>
              <a:rPr lang="ko-KR" altLang="en-US" dirty="0" smtClean="0"/>
              <a:t>프로그램과 </a:t>
            </a:r>
            <a:r>
              <a:rPr lang="ko-KR" altLang="en-US" dirty="0"/>
              <a:t>통신하는 데 사용하는 질의 언어이다</a:t>
            </a:r>
            <a:r>
              <a:rPr lang="en-US" altLang="ko-KR" dirty="0"/>
              <a:t>.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허브 등 응용 </a:t>
            </a:r>
            <a:r>
              <a:rPr lang="ko-KR" altLang="en-US" dirty="0" smtClean="0"/>
              <a:t>프로그램에서 </a:t>
            </a:r>
            <a:r>
              <a:rPr lang="ko-KR" altLang="en-US" dirty="0"/>
              <a:t>네트워크를 관리하는 많은 하드웨어와 소프트웨어에는 </a:t>
            </a:r>
            <a:r>
              <a:rPr lang="en-US" altLang="ko-KR" dirty="0"/>
              <a:t>SNMP</a:t>
            </a:r>
            <a:r>
              <a:rPr lang="ko-KR" altLang="en-US" dirty="0"/>
              <a:t>가 장착되어 있다</a:t>
            </a:r>
            <a:r>
              <a:rPr lang="en-US" altLang="ko-KR" dirty="0" smtClean="0"/>
              <a:t>. SNMP</a:t>
            </a:r>
            <a:r>
              <a:rPr lang="ko-KR" altLang="en-US" dirty="0"/>
              <a:t>는 네트워크를 관리하는 중앙 관리 시스템과 네트워크를 관리하는 데 사용하는 </a:t>
            </a:r>
            <a:r>
              <a:rPr lang="ko-KR" altLang="en-US" dirty="0" smtClean="0"/>
              <a:t>개체 </a:t>
            </a:r>
            <a:r>
              <a:rPr lang="ko-KR" altLang="en-US" dirty="0"/>
              <a:t>정보인 </a:t>
            </a:r>
            <a:r>
              <a:rPr lang="en-US" altLang="ko-KR" dirty="0" smtClean="0"/>
              <a:t>MIB</a:t>
            </a:r>
            <a:r>
              <a:rPr lang="ko-KR" altLang="en-US" dirty="0" smtClean="0"/>
              <a:t>로 </a:t>
            </a:r>
            <a:r>
              <a:rPr lang="ko-KR" altLang="en-US" dirty="0"/>
              <a:t>구성되어 있다</a:t>
            </a:r>
            <a:r>
              <a:rPr lang="en-US" altLang="ko-KR" dirty="0"/>
              <a:t>. </a:t>
            </a:r>
            <a:r>
              <a:rPr lang="ko-KR" altLang="en-US" dirty="0"/>
              <a:t>중앙 관리 시스템은 </a:t>
            </a:r>
            <a:r>
              <a:rPr lang="ko-KR" altLang="en-US" dirty="0" smtClean="0"/>
              <a:t>네트워크를 관리하기 </a:t>
            </a:r>
            <a:r>
              <a:rPr lang="ko-KR" altLang="en-US" dirty="0"/>
              <a:t>위해 하나 이상의 </a:t>
            </a:r>
            <a:r>
              <a:rPr lang="en-US" altLang="ko-KR" dirty="0"/>
              <a:t>MIB</a:t>
            </a:r>
            <a:r>
              <a:rPr lang="ko-KR" altLang="en-US" dirty="0"/>
              <a:t>를 모니터링할 수 있다</a:t>
            </a:r>
            <a:r>
              <a:rPr lang="en-US" altLang="ko-KR" dirty="0"/>
              <a:t>. </a:t>
            </a:r>
            <a:r>
              <a:rPr lang="ko-KR" altLang="en-US" dirty="0"/>
              <a:t>관리자는 중앙 관리 시스템을 </a:t>
            </a:r>
            <a:r>
              <a:rPr lang="ko-KR" altLang="en-US" dirty="0" smtClean="0"/>
              <a:t>이용하여 </a:t>
            </a:r>
            <a:r>
              <a:rPr lang="ko-KR" altLang="en-US" dirty="0"/>
              <a:t>사무실을 벗어나지 않고도 원격으로 네트워크를 진단하고</a:t>
            </a:r>
            <a:r>
              <a:rPr lang="en-US" altLang="ko-KR" dirty="0"/>
              <a:t>, SNMP</a:t>
            </a:r>
            <a:r>
              <a:rPr lang="ko-KR" altLang="en-US" dirty="0"/>
              <a:t>로 네트워크 </a:t>
            </a:r>
            <a:r>
              <a:rPr lang="ko-KR" altLang="en-US" dirty="0" smtClean="0"/>
              <a:t>상태를 </a:t>
            </a:r>
            <a:r>
              <a:rPr lang="ko-KR" altLang="en-US" dirty="0"/>
              <a:t>분석 및 선택할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DHCP(UDP </a:t>
            </a:r>
            <a:r>
              <a:rPr lang="ko-KR" altLang="en-US" dirty="0"/>
              <a:t>포트</a:t>
            </a:r>
            <a:r>
              <a:rPr lang="en-US" altLang="ko-KR" dirty="0"/>
              <a:t>: 67, 68)</a:t>
            </a:r>
          </a:p>
          <a:p>
            <a:pPr lvl="3"/>
            <a:r>
              <a:rPr lang="en-US" altLang="ko-KR" dirty="0"/>
              <a:t>DHCP</a:t>
            </a:r>
            <a:r>
              <a:rPr lang="ko-KR" altLang="en-US" dirty="0"/>
              <a:t>는 네트워크의 각 노드에 유일한 </a:t>
            </a:r>
            <a:r>
              <a:rPr lang="en-US" altLang="ko-KR" dirty="0"/>
              <a:t>IP </a:t>
            </a:r>
            <a:r>
              <a:rPr lang="ko-KR" altLang="en-US" dirty="0"/>
              <a:t>주소를 자동으로 할당하고 관리하는 </a:t>
            </a:r>
            <a:r>
              <a:rPr lang="ko-KR" altLang="en-US" dirty="0" smtClean="0"/>
              <a:t>서비스이다</a:t>
            </a:r>
            <a:r>
              <a:rPr lang="en-US" altLang="ko-KR" dirty="0"/>
              <a:t>. </a:t>
            </a:r>
            <a:r>
              <a:rPr lang="ko-KR" altLang="en-US" dirty="0"/>
              <a:t>관리자는 </a:t>
            </a:r>
            <a:r>
              <a:rPr lang="en-US" altLang="ko-KR" dirty="0"/>
              <a:t>DHCP</a:t>
            </a:r>
            <a:r>
              <a:rPr lang="ko-KR" altLang="en-US" dirty="0"/>
              <a:t>로 </a:t>
            </a:r>
            <a:r>
              <a:rPr lang="en-US" altLang="ko-KR" dirty="0"/>
              <a:t>IP </a:t>
            </a:r>
            <a:r>
              <a:rPr lang="ko-KR" altLang="en-US" dirty="0"/>
              <a:t>주소를 관리하는 시간과 노력을 크게 줄일 수 있을 뿐만 </a:t>
            </a:r>
            <a:r>
              <a:rPr lang="ko-KR" altLang="en-US" dirty="0" smtClean="0"/>
              <a:t>아니라 </a:t>
            </a:r>
            <a:r>
              <a:rPr lang="en-US" altLang="ko-KR" dirty="0" smtClean="0"/>
              <a:t>IP </a:t>
            </a:r>
            <a:r>
              <a:rPr lang="ko-KR" altLang="en-US" dirty="0"/>
              <a:t>주소 할당 과정에서 발생하는 잠재적인 오류도 줄일 수 있어 네트워크의 효율이 높다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네트워크에서 </a:t>
            </a:r>
            <a:r>
              <a:rPr lang="ko-KR" altLang="en-US" dirty="0"/>
              <a:t>컴퓨터나 프린터 등의 위치를 변경해도 </a:t>
            </a:r>
            <a:r>
              <a:rPr lang="en-US" altLang="ko-KR" dirty="0" smtClean="0"/>
              <a:t>TCP/IP</a:t>
            </a:r>
            <a:r>
              <a:rPr lang="ko-KR" altLang="en-US" dirty="0"/>
              <a:t>를 새롭게 조정할 필요가 없으며</a:t>
            </a:r>
            <a:r>
              <a:rPr lang="en-US" altLang="ko-KR" dirty="0"/>
              <a:t>, </a:t>
            </a:r>
            <a:r>
              <a:rPr lang="ko-KR" altLang="en-US" dirty="0"/>
              <a:t>노트북 등의 이동용 노드 사용자를 위해 </a:t>
            </a:r>
            <a:r>
              <a:rPr lang="en-US" altLang="ko-KR" dirty="0"/>
              <a:t>IP </a:t>
            </a:r>
            <a:r>
              <a:rPr lang="ko-KR" altLang="en-US" dirty="0"/>
              <a:t>주소를 부여할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789040"/>
            <a:ext cx="8208912" cy="2808312"/>
          </a:xfrm>
        </p:spPr>
        <p:txBody>
          <a:bodyPr/>
          <a:lstStyle/>
          <a:p>
            <a:pPr lvl="1"/>
            <a:r>
              <a:rPr lang="ko-KR" altLang="en-US" b="0" dirty="0"/>
              <a:t>대부분의 가정에서는 케이블 업체나 통신 업체 등 </a:t>
            </a:r>
            <a:r>
              <a:rPr lang="en-US" altLang="ko-KR" b="0" dirty="0"/>
              <a:t>ISP</a:t>
            </a:r>
            <a:r>
              <a:rPr lang="ko-KR" altLang="en-US" b="0" dirty="0"/>
              <a:t>의 인터넷 서비스를 제공받는다</a:t>
            </a:r>
            <a:r>
              <a:rPr lang="en-US" altLang="ko-KR" b="0" dirty="0"/>
              <a:t>. </a:t>
            </a:r>
            <a:r>
              <a:rPr lang="ko-KR" altLang="en-US" b="0" dirty="0"/>
              <a:t>보통 </a:t>
            </a:r>
            <a:r>
              <a:rPr lang="en-US" altLang="ko-KR" b="0" dirty="0"/>
              <a:t>ISP</a:t>
            </a:r>
            <a:r>
              <a:rPr lang="ko-KR" altLang="en-US" b="0" dirty="0"/>
              <a:t>는 </a:t>
            </a:r>
            <a:r>
              <a:rPr lang="en-US" altLang="ko-KR" b="0" dirty="0"/>
              <a:t>DHCP </a:t>
            </a:r>
            <a:r>
              <a:rPr lang="ko-KR" altLang="en-US" b="0" dirty="0"/>
              <a:t>방식을 이용하여 소비자에게 서비스를 제공하는데 </a:t>
            </a:r>
            <a:r>
              <a:rPr lang="en-US" altLang="ko-KR" b="0" dirty="0"/>
              <a:t>DHCP </a:t>
            </a:r>
            <a:r>
              <a:rPr lang="ko-KR" altLang="en-US" b="0" dirty="0"/>
              <a:t>임대 과정을 살펴보자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DHCP</a:t>
            </a:r>
            <a:r>
              <a:rPr lang="ko-KR" altLang="en-US" b="0" dirty="0"/>
              <a:t>에서 네트워크에 연결된 장치나 컴퓨터는 </a:t>
            </a:r>
            <a:r>
              <a:rPr lang="en-US" altLang="ko-KR" b="0" dirty="0"/>
              <a:t>IP </a:t>
            </a:r>
            <a:r>
              <a:rPr lang="ko-KR" altLang="en-US" b="0" dirty="0"/>
              <a:t>주소를 임대하여 사용하며</a:t>
            </a:r>
            <a:r>
              <a:rPr lang="en-US" altLang="ko-KR" b="0" dirty="0"/>
              <a:t>, </a:t>
            </a:r>
            <a:r>
              <a:rPr lang="ko-KR" altLang="en-US" b="0" dirty="0"/>
              <a:t>네트워크 노드에 할당되는 </a:t>
            </a:r>
            <a:r>
              <a:rPr lang="en-US" altLang="ko-KR" b="0" dirty="0"/>
              <a:t>IP</a:t>
            </a:r>
            <a:r>
              <a:rPr lang="ko-KR" altLang="en-US" b="0" dirty="0"/>
              <a:t>는 임시 사용을 기본으로 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/>
              <a:t>DHCP </a:t>
            </a:r>
            <a:r>
              <a:rPr lang="ko-KR" altLang="en-US" b="0" dirty="0"/>
              <a:t>서버가 동작하면 클라이언트는 그 서버에 연결하여 유일한 </a:t>
            </a:r>
            <a:r>
              <a:rPr lang="en-US" altLang="ko-KR" b="0" dirty="0"/>
              <a:t>IP </a:t>
            </a:r>
            <a:r>
              <a:rPr lang="ko-KR" altLang="en-US" b="0" dirty="0"/>
              <a:t>주소를 제공받는데 그 과정은 다음과 같다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39052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전송 계층을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의 기본 개념과 체계를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UDP</a:t>
            </a:r>
            <a:r>
              <a:rPr lang="ko-KR" altLang="en-US" dirty="0" smtClean="0"/>
              <a:t>의 기본 개념과 체계를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전송 계층 프로토콜을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와이어샤크를 통해 패킷을 분석한다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 smtClean="0"/>
              <a:t>클라이언트 </a:t>
            </a:r>
            <a:r>
              <a:rPr lang="ko-KR" altLang="en-US" dirty="0"/>
              <a:t>컴퓨터는 </a:t>
            </a:r>
            <a:r>
              <a:rPr lang="en-US" altLang="ko-KR" dirty="0"/>
              <a:t>UDP </a:t>
            </a:r>
            <a:r>
              <a:rPr lang="ko-KR" altLang="en-US" dirty="0"/>
              <a:t>프로토콜을 사용하여 </a:t>
            </a:r>
            <a:r>
              <a:rPr lang="en-US" altLang="ko-KR" dirty="0"/>
              <a:t>DHCP/BOOTP </a:t>
            </a:r>
            <a:r>
              <a:rPr lang="ko-KR" altLang="en-US" dirty="0"/>
              <a:t>서버 포트 </a:t>
            </a:r>
            <a:r>
              <a:rPr lang="en-US" altLang="ko-KR" dirty="0"/>
              <a:t>67</a:t>
            </a:r>
            <a:r>
              <a:rPr lang="ko-KR" altLang="en-US" dirty="0"/>
              <a:t>번으로 </a:t>
            </a:r>
            <a:r>
              <a:rPr lang="en-US" altLang="ko-KR" dirty="0"/>
              <a:t>DHCP </a:t>
            </a:r>
            <a:r>
              <a:rPr lang="ko-KR" altLang="en-US" dirty="0"/>
              <a:t>패킷을 네트워크에 브로드캐스트한다</a:t>
            </a:r>
            <a:r>
              <a:rPr lang="en-US" altLang="ko-KR" dirty="0"/>
              <a:t>.</a:t>
            </a:r>
          </a:p>
          <a:p>
            <a:pPr marL="790575" lvl="2" indent="-342900"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 smtClean="0"/>
              <a:t>서브넷에 </a:t>
            </a:r>
            <a:r>
              <a:rPr lang="ko-KR" altLang="en-US" dirty="0"/>
              <a:t>연결되어 있는 각 </a:t>
            </a:r>
            <a:r>
              <a:rPr lang="en-US" altLang="ko-KR" dirty="0"/>
              <a:t>DHCP </a:t>
            </a:r>
            <a:r>
              <a:rPr lang="ko-KR" altLang="en-US" dirty="0"/>
              <a:t>서버는 사용 가능한 </a:t>
            </a:r>
            <a:r>
              <a:rPr lang="en-US" altLang="ko-KR" dirty="0"/>
              <a:t>IP </a:t>
            </a:r>
            <a:r>
              <a:rPr lang="ko-KR" altLang="en-US" dirty="0"/>
              <a:t>주소를 클라이언트 컴퓨터에 동시에 보내준다</a:t>
            </a:r>
            <a:r>
              <a:rPr lang="en-US" altLang="ko-KR" dirty="0"/>
              <a:t>. </a:t>
            </a:r>
            <a:r>
              <a:rPr lang="ko-KR" altLang="en-US" dirty="0"/>
              <a:t>포트 번호 </a:t>
            </a:r>
            <a:r>
              <a:rPr lang="en-US" altLang="ko-KR" dirty="0"/>
              <a:t>68</a:t>
            </a:r>
            <a:r>
              <a:rPr lang="ko-KR" altLang="en-US" dirty="0"/>
              <a:t>로 </a:t>
            </a:r>
            <a:r>
              <a:rPr lang="en-US" altLang="ko-KR" dirty="0"/>
              <a:t>DHCP </a:t>
            </a:r>
            <a:r>
              <a:rPr lang="ko-KR" altLang="en-US" dirty="0"/>
              <a:t>응답을 하는데</a:t>
            </a:r>
            <a:r>
              <a:rPr lang="en-US" altLang="ko-KR" dirty="0"/>
              <a:t>, </a:t>
            </a:r>
            <a:r>
              <a:rPr lang="ko-KR" altLang="en-US" dirty="0"/>
              <a:t>응답 메시지에는 사용 가능한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DHCP </a:t>
            </a:r>
            <a:r>
              <a:rPr lang="ko-KR" altLang="en-US" dirty="0"/>
              <a:t>서버의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임대 기간 등의 정보가 포함되어 있다</a:t>
            </a:r>
            <a:r>
              <a:rPr lang="en-US" altLang="ko-KR" dirty="0"/>
              <a:t>.</a:t>
            </a:r>
          </a:p>
          <a:p>
            <a:pPr marL="790575" lvl="2" indent="-342900"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 smtClean="0"/>
              <a:t>클라이언트는 </a:t>
            </a:r>
            <a:r>
              <a:rPr lang="ko-KR" altLang="en-US" dirty="0"/>
              <a:t>가장 먼저 도착한 </a:t>
            </a:r>
            <a:r>
              <a:rPr lang="en-US" altLang="ko-KR" dirty="0"/>
              <a:t>DHCP </a:t>
            </a:r>
            <a:r>
              <a:rPr lang="ko-KR" altLang="en-US" dirty="0"/>
              <a:t>응답 메시지의 </a:t>
            </a:r>
            <a:r>
              <a:rPr lang="en-US" altLang="ko-KR" dirty="0"/>
              <a:t>IP </a:t>
            </a:r>
            <a:r>
              <a:rPr lang="ko-KR" altLang="en-US" dirty="0"/>
              <a:t>주소를 받아들이고 그 사실을 응답 메시지로 브로드캐스트한다</a:t>
            </a:r>
            <a:r>
              <a:rPr lang="en-US" altLang="ko-KR" dirty="0" smtClean="0"/>
              <a:t>.</a:t>
            </a:r>
          </a:p>
          <a:p>
            <a:pPr marL="790575" lvl="2" indent="-342900"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/>
              <a:t>선택된 </a:t>
            </a:r>
            <a:r>
              <a:rPr lang="en-US" altLang="ko-KR" dirty="0"/>
              <a:t>DHCP </a:t>
            </a:r>
            <a:r>
              <a:rPr lang="ko-KR" altLang="en-US" dirty="0"/>
              <a:t>서버는 확인을 알리는 메시지를 브로드캐스트하고</a:t>
            </a:r>
            <a:r>
              <a:rPr lang="en-US" altLang="ko-KR" dirty="0"/>
              <a:t>, </a:t>
            </a:r>
            <a:r>
              <a:rPr lang="ko-KR" altLang="en-US" dirty="0"/>
              <a:t>클라이언트가 </a:t>
            </a:r>
            <a:r>
              <a:rPr lang="ko-KR" altLang="en-US" dirty="0" smtClean="0"/>
              <a:t>사용할 </a:t>
            </a:r>
            <a:r>
              <a:rPr lang="en-US" altLang="ko-KR" dirty="0"/>
              <a:t>DNS</a:t>
            </a:r>
            <a:r>
              <a:rPr lang="ko-KR" altLang="en-US" dirty="0"/>
              <a:t>나 게이트웨이 </a:t>
            </a:r>
            <a:r>
              <a:rPr lang="en-US" altLang="ko-KR" dirty="0"/>
              <a:t>IP </a:t>
            </a:r>
            <a:r>
              <a:rPr lang="ko-KR" altLang="en-US" dirty="0"/>
              <a:t>주소 등의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35" y="4437112"/>
            <a:ext cx="38481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7-24]</a:t>
            </a:r>
            <a:r>
              <a:rPr lang="ko-KR" altLang="en-US" b="0" dirty="0"/>
              <a:t>는 </a:t>
            </a:r>
            <a:r>
              <a:rPr lang="en-US" altLang="ko-KR" b="0" dirty="0"/>
              <a:t>DHCP </a:t>
            </a:r>
            <a:r>
              <a:rPr lang="ko-KR" altLang="en-US" b="0" dirty="0"/>
              <a:t>클라이언트를 보여준다</a:t>
            </a:r>
            <a:r>
              <a:rPr lang="en-US" altLang="ko-KR" b="0" dirty="0"/>
              <a:t>. </a:t>
            </a:r>
            <a:r>
              <a:rPr lang="ko-KR" altLang="en-US" b="0" dirty="0"/>
              <a:t>컴퓨터의 </a:t>
            </a:r>
            <a:r>
              <a:rPr lang="en-US" altLang="ko-KR" b="0" dirty="0"/>
              <a:t>DHCP </a:t>
            </a:r>
            <a:r>
              <a:rPr lang="ko-KR" altLang="en-US" b="0" dirty="0"/>
              <a:t>구성 정보는 </a:t>
            </a:r>
            <a:r>
              <a:rPr lang="en-US" altLang="ko-KR" b="0" dirty="0"/>
              <a:t>[</a:t>
            </a:r>
            <a:r>
              <a:rPr lang="ko-KR" altLang="en-US" b="0" dirty="0" smtClean="0"/>
              <a:t>제어판</a:t>
            </a:r>
            <a:r>
              <a:rPr lang="en-US" altLang="ko-KR" b="0" dirty="0"/>
              <a:t>]-[</a:t>
            </a:r>
            <a:r>
              <a:rPr lang="ko-KR" altLang="en-US" b="0" dirty="0"/>
              <a:t>네트워크 및 인터넷</a:t>
            </a:r>
            <a:r>
              <a:rPr lang="en-US" altLang="ko-KR" b="0" dirty="0"/>
              <a:t>]-[</a:t>
            </a:r>
            <a:r>
              <a:rPr lang="ko-KR" altLang="en-US" b="0" dirty="0"/>
              <a:t>네트워크 및 공유 센터</a:t>
            </a:r>
            <a:r>
              <a:rPr lang="en-US" altLang="ko-KR" b="0" dirty="0"/>
              <a:t>]-[</a:t>
            </a:r>
            <a:r>
              <a:rPr lang="ko-KR" altLang="en-US" b="0" dirty="0"/>
              <a:t>이더넷</a:t>
            </a:r>
            <a:r>
              <a:rPr lang="en-US" altLang="ko-KR" b="0" dirty="0"/>
              <a:t>]</a:t>
            </a:r>
            <a:r>
              <a:rPr lang="ko-KR" altLang="en-US" b="0" dirty="0"/>
              <a:t>을 선택하여 확인한다</a:t>
            </a:r>
            <a:r>
              <a:rPr lang="en-US" altLang="ko-KR" b="0" dirty="0"/>
              <a:t>. [</a:t>
            </a:r>
            <a:r>
              <a:rPr lang="ko-KR" altLang="en-US" b="0" dirty="0" smtClean="0"/>
              <a:t>그림 </a:t>
            </a:r>
            <a:r>
              <a:rPr lang="en-US" altLang="ko-KR" b="0" dirty="0"/>
              <a:t>7-24]</a:t>
            </a:r>
            <a:r>
              <a:rPr lang="ko-KR" altLang="en-US" b="0" dirty="0"/>
              <a:t>에서 </a:t>
            </a:r>
            <a:r>
              <a:rPr lang="en-US" altLang="ko-KR" b="0" dirty="0"/>
              <a:t>&lt;</a:t>
            </a:r>
            <a:r>
              <a:rPr lang="ko-KR" altLang="en-US" b="0" dirty="0"/>
              <a:t>자세히</a:t>
            </a:r>
            <a:r>
              <a:rPr lang="en-US" altLang="ko-KR" b="0" dirty="0"/>
              <a:t>&gt;</a:t>
            </a:r>
            <a:r>
              <a:rPr lang="ko-KR" altLang="en-US" b="0" dirty="0"/>
              <a:t>를 클릭하면 네트워크 연결 세부 정보를 확인할 수 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여기서 </a:t>
            </a:r>
            <a:r>
              <a:rPr lang="en-US" altLang="ko-KR" b="0" dirty="0" smtClean="0"/>
              <a:t>DHCP </a:t>
            </a:r>
            <a:r>
              <a:rPr lang="ko-KR" altLang="en-US" b="0" dirty="0"/>
              <a:t>사용 속성을 확인해보자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6897"/>
            <a:ext cx="59817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다음 왼쪽 그림에서 </a:t>
            </a:r>
            <a:r>
              <a:rPr lang="en-US" altLang="ko-KR" b="0" dirty="0"/>
              <a:t>&lt;</a:t>
            </a:r>
            <a:r>
              <a:rPr lang="ko-KR" altLang="en-US" b="0" dirty="0"/>
              <a:t>속성</a:t>
            </a:r>
            <a:r>
              <a:rPr lang="en-US" altLang="ko-KR" b="0" dirty="0"/>
              <a:t>&gt;</a:t>
            </a:r>
            <a:r>
              <a:rPr lang="ko-KR" altLang="en-US" b="0" dirty="0"/>
              <a:t>을 클릭하면 네트워크 </a:t>
            </a:r>
            <a:r>
              <a:rPr lang="en-US" altLang="ko-KR" b="0" dirty="0"/>
              <a:t>IP </a:t>
            </a:r>
            <a:r>
              <a:rPr lang="ko-KR" altLang="en-US" b="0" dirty="0"/>
              <a:t>설정이 자동으로 할당되도록 </a:t>
            </a:r>
            <a:r>
              <a:rPr lang="ko-KR" altLang="en-US" b="0" dirty="0" smtClean="0"/>
              <a:t>구성되어 </a:t>
            </a:r>
            <a:r>
              <a:rPr lang="ko-KR" altLang="en-US" b="0" dirty="0"/>
              <a:t>있는 것을 확인할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1341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명령 프롬프트에서 ‘</a:t>
            </a:r>
            <a:r>
              <a:rPr lang="en-US" altLang="ko-KR" b="0" dirty="0"/>
              <a:t>ipconfig/all’</a:t>
            </a:r>
            <a:r>
              <a:rPr lang="ko-KR" altLang="en-US" b="0" dirty="0"/>
              <a:t>을 입력하면 </a:t>
            </a:r>
            <a:r>
              <a:rPr lang="en-US" altLang="ko-KR" b="0" dirty="0"/>
              <a:t>DHCP </a:t>
            </a:r>
            <a:r>
              <a:rPr lang="ko-KR" altLang="en-US" b="0" dirty="0"/>
              <a:t>구성 정보를 확인할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276872"/>
            <a:ext cx="55054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Ping</a:t>
            </a:r>
            <a:r>
              <a:rPr lang="ko-KR" altLang="en-US" b="0" dirty="0" smtClean="0"/>
              <a:t>은 </a:t>
            </a:r>
            <a:r>
              <a:rPr lang="en-US" altLang="ko-KR" b="0" dirty="0"/>
              <a:t>TCP/IP</a:t>
            </a:r>
            <a:r>
              <a:rPr lang="ko-KR" altLang="en-US" b="0" dirty="0"/>
              <a:t>에서 널리 사용하는 서비스 중 하나로 모든 </a:t>
            </a:r>
            <a:r>
              <a:rPr lang="en-US" altLang="ko-KR" b="0" dirty="0"/>
              <a:t>TCP/IP </a:t>
            </a:r>
            <a:r>
              <a:rPr lang="ko-KR" altLang="en-US" b="0" dirty="0"/>
              <a:t>설치에 포함되어 있다</a:t>
            </a:r>
            <a:r>
              <a:rPr lang="en-US" altLang="ko-KR" b="0" dirty="0"/>
              <a:t>. </a:t>
            </a:r>
            <a:r>
              <a:rPr lang="ko-KR" altLang="en-US" b="0" dirty="0"/>
              <a:t>네트워크에 있는 다른 시스템에서 </a:t>
            </a:r>
            <a:r>
              <a:rPr lang="en-US" altLang="ko-KR" b="0" dirty="0"/>
              <a:t>TCP/IP</a:t>
            </a:r>
            <a:r>
              <a:rPr lang="ko-KR" altLang="en-US" b="0" dirty="0"/>
              <a:t>가 정상적으로 동작하는지 알려주는 프로그램으로</a:t>
            </a:r>
            <a:r>
              <a:rPr lang="en-US" altLang="ko-KR" b="0" dirty="0"/>
              <a:t>, ICMP</a:t>
            </a:r>
            <a:r>
              <a:rPr lang="ko-KR" altLang="en-US" b="0" dirty="0"/>
              <a:t>를 사용하여 일련의 에코 메시지를 만들어 지정한 컴퓨터 이름이나 </a:t>
            </a:r>
            <a:r>
              <a:rPr lang="en-US" altLang="ko-KR" b="0" dirty="0"/>
              <a:t>IP </a:t>
            </a:r>
            <a:r>
              <a:rPr lang="ko-KR" altLang="en-US" b="0" dirty="0"/>
              <a:t>주소 시스템에 전송한다</a:t>
            </a:r>
            <a:r>
              <a:rPr lang="en-US" altLang="ko-KR" b="0" dirty="0"/>
              <a:t>. </a:t>
            </a:r>
            <a:r>
              <a:rPr lang="ko-KR" altLang="en-US" b="0" dirty="0"/>
              <a:t>이때 두 시스템 간에 에코 메시지를 주고받는 과정을 ‘핑잉</a:t>
            </a:r>
            <a:r>
              <a:rPr lang="en-US" altLang="ko-KR" b="0" dirty="0"/>
              <a:t>pinging’</a:t>
            </a:r>
            <a:r>
              <a:rPr lang="ko-KR" altLang="en-US" b="0" dirty="0"/>
              <a:t>이라고 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명령 프롬프트 상태나 시작 실행에서 ‘</a:t>
            </a:r>
            <a:r>
              <a:rPr lang="en-US" altLang="ko-KR" b="0" dirty="0"/>
              <a:t>ping </a:t>
            </a:r>
            <a:r>
              <a:rPr lang="ko-KR" altLang="en-US" b="0" dirty="0"/>
              <a:t>호스트명 또는 </a:t>
            </a:r>
            <a:r>
              <a:rPr lang="en-US" altLang="ko-KR" b="0" dirty="0"/>
              <a:t>IP </a:t>
            </a:r>
            <a:r>
              <a:rPr lang="ko-KR" altLang="en-US" b="0" dirty="0"/>
              <a:t>주소</a:t>
            </a:r>
            <a:r>
              <a:rPr lang="ko-KR" altLang="en-US" b="0" dirty="0" smtClean="0"/>
              <a:t>’를 </a:t>
            </a:r>
            <a:r>
              <a:rPr lang="ko-KR" altLang="en-US" b="0" dirty="0"/>
              <a:t>입력하면 서비스를 이용할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09" y="3933056"/>
            <a:ext cx="53625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altLang="ko-KR" dirty="0" smtClean="0"/>
              <a:t>ping </a:t>
            </a:r>
            <a:r>
              <a:rPr lang="en-US" altLang="ko-KR" dirty="0"/>
              <a:t>127.0.0.1 </a:t>
            </a:r>
            <a:r>
              <a:rPr lang="ko-KR" altLang="en-US" dirty="0"/>
              <a:t>또는 </a:t>
            </a:r>
            <a:r>
              <a:rPr lang="en-US" altLang="ko-KR" dirty="0"/>
              <a:t>ping localhost</a:t>
            </a:r>
          </a:p>
          <a:p>
            <a:pPr lvl="3"/>
            <a:r>
              <a:rPr lang="ko-KR" altLang="en-US" dirty="0"/>
              <a:t>먼저 루프백 주소 </a:t>
            </a:r>
            <a:r>
              <a:rPr lang="en-US" altLang="ko-KR" dirty="0"/>
              <a:t>loopback address</a:t>
            </a:r>
            <a:r>
              <a:rPr lang="ko-KR" altLang="en-US" dirty="0"/>
              <a:t>에 </a:t>
            </a:r>
            <a:r>
              <a:rPr lang="en-US" altLang="ko-KR" dirty="0"/>
              <a:t>ping</a:t>
            </a:r>
            <a:r>
              <a:rPr lang="ko-KR" altLang="en-US" dirty="0"/>
              <a:t>을 보낸다</a:t>
            </a:r>
            <a:r>
              <a:rPr lang="en-US" altLang="ko-KR" dirty="0"/>
              <a:t>. </a:t>
            </a:r>
            <a:r>
              <a:rPr lang="ko-KR" altLang="en-US" dirty="0"/>
              <a:t>루프백 주소는 </a:t>
            </a:r>
            <a:r>
              <a:rPr lang="en-US" altLang="ko-KR" dirty="0"/>
              <a:t>127.0.0.1</a:t>
            </a:r>
            <a:r>
              <a:rPr lang="ko-KR" altLang="en-US" dirty="0"/>
              <a:t>이고 </a:t>
            </a:r>
            <a:r>
              <a:rPr lang="ko-KR" altLang="en-US" dirty="0" smtClean="0"/>
              <a:t>이름은</a:t>
            </a:r>
            <a:r>
              <a:rPr lang="en-US" altLang="ko-KR" dirty="0" smtClean="0"/>
              <a:t>localhost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과정을 통해 컴퓨터에서 </a:t>
            </a:r>
            <a:r>
              <a:rPr lang="en-US" altLang="ko-KR" dirty="0"/>
              <a:t>TCP/IP </a:t>
            </a:r>
            <a:r>
              <a:rPr lang="ko-KR" altLang="en-US" dirty="0"/>
              <a:t>서비스가 제대로 작동하는지 확인할 </a:t>
            </a:r>
            <a:r>
              <a:rPr lang="ko-KR" altLang="en-US" dirty="0" smtClean="0"/>
              <a:t>수있다</a:t>
            </a:r>
            <a:r>
              <a:rPr lang="en-US" altLang="ko-KR" dirty="0"/>
              <a:t>. </a:t>
            </a:r>
            <a:r>
              <a:rPr lang="ko-KR" altLang="en-US" dirty="0"/>
              <a:t>정상적으로 응답하면 해당 호스트의 내부적인 </a:t>
            </a:r>
            <a:r>
              <a:rPr lang="en-US" altLang="ko-KR" dirty="0"/>
              <a:t>IP </a:t>
            </a:r>
            <a:r>
              <a:rPr lang="ko-KR" altLang="en-US" dirty="0"/>
              <a:t>설정에 문제가 없음을 의미하고</a:t>
            </a:r>
            <a:r>
              <a:rPr lang="en-US" altLang="ko-KR" dirty="0"/>
              <a:t>, </a:t>
            </a:r>
            <a:r>
              <a:rPr lang="ko-KR" altLang="en-US" dirty="0" smtClean="0"/>
              <a:t>그렇지 </a:t>
            </a:r>
            <a:r>
              <a:rPr lang="ko-KR" altLang="en-US" dirty="0"/>
              <a:t>않으면 해당 호스트의 내부에 문제가 있는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924944"/>
            <a:ext cx="42481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altLang="ko-KR" dirty="0"/>
              <a:t>ping 192.168.0.7</a:t>
            </a:r>
          </a:p>
          <a:p>
            <a:pPr lvl="3"/>
            <a:r>
              <a:rPr lang="ko-KR" altLang="en-US" dirty="0"/>
              <a:t>보통 </a:t>
            </a:r>
            <a:r>
              <a:rPr lang="en-US" altLang="ko-KR" dirty="0"/>
              <a:t>LAN</a:t>
            </a:r>
            <a:r>
              <a:rPr lang="ko-KR" altLang="en-US" dirty="0"/>
              <a:t>에서는 사설 </a:t>
            </a:r>
            <a:r>
              <a:rPr lang="en-US" altLang="ko-KR" dirty="0"/>
              <a:t>IP </a:t>
            </a:r>
            <a:r>
              <a:rPr lang="ko-KR" altLang="en-US" dirty="0"/>
              <a:t>주소를 사용하므로 </a:t>
            </a:r>
            <a:r>
              <a:rPr lang="en-US" altLang="ko-KR" dirty="0"/>
              <a:t>ping 192.168.0.7</a:t>
            </a:r>
            <a:r>
              <a:rPr lang="ko-KR" altLang="en-US" dirty="0"/>
              <a:t>처럼 실행할 수 있으며</a:t>
            </a:r>
            <a:r>
              <a:rPr lang="en-US" altLang="ko-KR" dirty="0"/>
              <a:t>, </a:t>
            </a:r>
            <a:r>
              <a:rPr lang="ko-KR" altLang="en-US" dirty="0"/>
              <a:t>이것으로 </a:t>
            </a:r>
            <a:r>
              <a:rPr lang="en-US" altLang="ko-KR" dirty="0"/>
              <a:t>LAN </a:t>
            </a:r>
            <a:r>
              <a:rPr lang="ko-KR" altLang="en-US" dirty="0"/>
              <a:t>네트워크의 동작 상태를 확인할 수 있다</a:t>
            </a:r>
            <a:r>
              <a:rPr lang="en-US" altLang="ko-KR" dirty="0"/>
              <a:t>. </a:t>
            </a:r>
            <a:r>
              <a:rPr lang="ko-KR" altLang="en-US" dirty="0"/>
              <a:t>자신의 </a:t>
            </a:r>
            <a:r>
              <a:rPr lang="en-US" altLang="ko-KR" dirty="0"/>
              <a:t>IP </a:t>
            </a:r>
            <a:r>
              <a:rPr lang="ko-KR" altLang="en-US" dirty="0"/>
              <a:t>주소이므로 정상적으로 응답하면 자신의 </a:t>
            </a:r>
            <a:r>
              <a:rPr lang="en-US" altLang="ko-KR" dirty="0"/>
              <a:t>LAN </a:t>
            </a:r>
            <a:r>
              <a:rPr lang="ko-KR" altLang="en-US" dirty="0"/>
              <a:t>카드까지는 문제가 없는 것이고</a:t>
            </a:r>
            <a:r>
              <a:rPr lang="en-US" altLang="ko-KR" dirty="0"/>
              <a:t>, </a:t>
            </a:r>
            <a:r>
              <a:rPr lang="ko-KR" altLang="en-US" dirty="0"/>
              <a:t>그렇지 않으면</a:t>
            </a:r>
            <a:r>
              <a:rPr lang="en-US" altLang="ko-KR" dirty="0"/>
              <a:t>(</a:t>
            </a:r>
            <a:r>
              <a:rPr lang="ko-KR" altLang="en-US" dirty="0"/>
              <a:t>응답 메시지가 요청 시간이 만료되었습니다</a:t>
            </a:r>
            <a:r>
              <a:rPr lang="en-US" altLang="ko-KR" dirty="0"/>
              <a:t>, </a:t>
            </a:r>
            <a:r>
              <a:rPr lang="ko-KR" altLang="en-US" dirty="0"/>
              <a:t>일 때</a:t>
            </a:r>
            <a:r>
              <a:rPr lang="en-US" altLang="ko-KR" dirty="0"/>
              <a:t>) </a:t>
            </a:r>
            <a:r>
              <a:rPr lang="ko-KR" altLang="en-US" dirty="0"/>
              <a:t>내부에서 </a:t>
            </a:r>
            <a:r>
              <a:rPr lang="en-US" altLang="ko-KR" dirty="0"/>
              <a:t>LAN </a:t>
            </a:r>
            <a:r>
              <a:rPr lang="ko-KR" altLang="en-US" dirty="0"/>
              <a:t>카드까지 가는 데 문제가 있는 것이다</a:t>
            </a:r>
            <a:r>
              <a:rPr lang="en-US" altLang="ko-KR" dirty="0"/>
              <a:t>. NIC</a:t>
            </a:r>
            <a:r>
              <a:rPr lang="ko-KR" altLang="en-US" dirty="0"/>
              <a:t>가 정상적으로 작동 중인지 알아보려면 컴퓨터 뒷면에 있는 네트워크 카드 슬롯의 램프가 깜빡이는지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6291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lt"/>
              <a:buAutoNum type="arabicPeriod" startAt="3"/>
            </a:pPr>
            <a:r>
              <a:rPr lang="en-US" altLang="ko-KR" dirty="0"/>
              <a:t>ping 192.168.0.88</a:t>
            </a:r>
          </a:p>
          <a:p>
            <a:pPr lvl="3"/>
            <a:r>
              <a:rPr lang="ko-KR" altLang="en-US" dirty="0"/>
              <a:t>다음에는 기본 게이트웨이로 </a:t>
            </a:r>
            <a:r>
              <a:rPr lang="en-US" altLang="ko-KR" dirty="0"/>
              <a:t>ping</a:t>
            </a:r>
            <a:r>
              <a:rPr lang="ko-KR" altLang="en-US" dirty="0"/>
              <a:t>을 보낸다</a:t>
            </a:r>
            <a:r>
              <a:rPr lang="en-US" altLang="ko-KR" dirty="0"/>
              <a:t>. </a:t>
            </a:r>
            <a:r>
              <a:rPr lang="ko-KR" altLang="en-US" dirty="0"/>
              <a:t>기본 게이트웨이의 </a:t>
            </a:r>
            <a:r>
              <a:rPr lang="en-US" altLang="ko-KR" dirty="0"/>
              <a:t>IP </a:t>
            </a:r>
            <a:r>
              <a:rPr lang="ko-KR" altLang="en-US" dirty="0"/>
              <a:t>주소 정보는 </a:t>
            </a:r>
            <a:r>
              <a:rPr lang="en-US" altLang="ko-KR" dirty="0"/>
              <a:t>TCP/IP </a:t>
            </a:r>
            <a:r>
              <a:rPr lang="ko-KR" altLang="en-US" dirty="0"/>
              <a:t>등록 정보를 출력하거나 </a:t>
            </a:r>
            <a:r>
              <a:rPr lang="en-US" altLang="ko-KR" dirty="0"/>
              <a:t>ipconfig/all </a:t>
            </a:r>
            <a:r>
              <a:rPr lang="ko-KR" altLang="en-US" dirty="0"/>
              <a:t>명령어를 이용하면 쉽게 확인할 수 있다</a:t>
            </a:r>
            <a:r>
              <a:rPr lang="en-US" altLang="ko-KR" dirty="0"/>
              <a:t>. </a:t>
            </a:r>
            <a:r>
              <a:rPr lang="ko-KR" altLang="en-US" dirty="0"/>
              <a:t>기본 게이트웨이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 </a:t>
            </a:r>
            <a:r>
              <a:rPr lang="ko-KR" altLang="en-US" dirty="0"/>
              <a:t>주소이므로 정상적으로 응답하면 게이트웨이까지는 문제가 없는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4029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응용 계층 프로토콜 및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lt"/>
              <a:buAutoNum type="arabicPeriod" startAt="4"/>
            </a:pPr>
            <a:r>
              <a:rPr lang="en-US" altLang="ko-KR" dirty="0" smtClean="0"/>
              <a:t>ping </a:t>
            </a:r>
            <a:r>
              <a:rPr lang="en-US" altLang="ko-KR" dirty="0"/>
              <a:t>58.142.193.69</a:t>
            </a:r>
          </a:p>
          <a:p>
            <a:pPr lvl="3"/>
            <a:r>
              <a:rPr lang="ko-KR" altLang="en-US" dirty="0"/>
              <a:t>이제 웹에서 연결했던 원격 호스트에 </a:t>
            </a:r>
            <a:r>
              <a:rPr lang="en-US" altLang="ko-KR" dirty="0"/>
              <a:t>ping</a:t>
            </a:r>
            <a:r>
              <a:rPr lang="ko-KR" altLang="en-US" dirty="0"/>
              <a:t>을 보낸다</a:t>
            </a:r>
            <a:r>
              <a:rPr lang="en-US" altLang="ko-KR" dirty="0"/>
              <a:t>. </a:t>
            </a:r>
            <a:r>
              <a:rPr lang="ko-KR" altLang="en-US" dirty="0"/>
              <a:t>수신지의 </a:t>
            </a:r>
            <a:r>
              <a:rPr lang="en-US" altLang="ko-KR" dirty="0"/>
              <a:t>IP </a:t>
            </a:r>
            <a:r>
              <a:rPr lang="ko-KR" altLang="en-US" dirty="0"/>
              <a:t>주소이므로 정상적으로 </a:t>
            </a:r>
            <a:r>
              <a:rPr lang="ko-KR" altLang="en-US" dirty="0" smtClean="0"/>
              <a:t>응답하면 </a:t>
            </a:r>
            <a:r>
              <a:rPr lang="ko-KR" altLang="en-US" dirty="0"/>
              <a:t>수신지까지 문제가 없음을 의미한다</a:t>
            </a:r>
            <a:r>
              <a:rPr lang="en-US" altLang="ko-KR" dirty="0"/>
              <a:t>. </a:t>
            </a:r>
            <a:r>
              <a:rPr lang="ko-KR" altLang="en-US" dirty="0"/>
              <a:t>원격 호스트에 </a:t>
            </a:r>
            <a:r>
              <a:rPr lang="en-US" altLang="ko-KR" dirty="0"/>
              <a:t>ping</a:t>
            </a:r>
            <a:r>
              <a:rPr lang="ko-KR" altLang="en-US" dirty="0"/>
              <a:t>이 정상적으로 응답하지 </a:t>
            </a:r>
            <a:r>
              <a:rPr lang="ko-KR" altLang="en-US" dirty="0" smtClean="0"/>
              <a:t>않으면 </a:t>
            </a:r>
            <a:r>
              <a:rPr lang="ko-KR" altLang="en-US" dirty="0"/>
              <a:t>해당 웹 사이트의 웹 페이지에 문제가 있거나 수신지 호스트에 문제가 발생한 것일 </a:t>
            </a:r>
            <a:r>
              <a:rPr lang="ko-KR" altLang="en-US" dirty="0" smtClean="0"/>
              <a:t>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40386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HTTP </a:t>
            </a:r>
            <a:r>
              <a:rPr lang="ko-KR" altLang="en-US" dirty="0" smtClean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통신 추출</a:t>
            </a:r>
            <a:endParaRPr lang="en-US" altLang="ko-KR" dirty="0" smtClean="0"/>
          </a:p>
          <a:p>
            <a:pPr lvl="1"/>
            <a:r>
              <a:rPr lang="ko-KR" altLang="en-US" b="0" dirty="0"/>
              <a:t>와이어샤크를 이용하여 간단한 웹 페이지 통신에서 이미지를 추출해보자</a:t>
            </a:r>
            <a:r>
              <a:rPr lang="en-US" altLang="ko-KR" b="0" dirty="0"/>
              <a:t>. HTTP </a:t>
            </a:r>
            <a:r>
              <a:rPr lang="ko-KR" altLang="en-US" b="0" dirty="0"/>
              <a:t>통신을 </a:t>
            </a:r>
            <a:r>
              <a:rPr lang="ko-KR" altLang="en-US" b="0" dirty="0" smtClean="0"/>
              <a:t>추출하면 </a:t>
            </a:r>
            <a:r>
              <a:rPr lang="ko-KR" altLang="en-US" b="0" dirty="0"/>
              <a:t>와이어샤크는 패킷에서 데이터를 복원해서 추출할 수 있다</a:t>
            </a:r>
            <a:r>
              <a:rPr lang="en-US" altLang="ko-KR" b="0" dirty="0" smtClean="0"/>
              <a:t>.</a:t>
            </a:r>
          </a:p>
          <a:p>
            <a:pPr marL="790575" lvl="2" indent="-342900">
              <a:buClr>
                <a:srgbClr val="FF0000"/>
              </a:buClr>
              <a:buFont typeface="+mj-lt"/>
              <a:buAutoNum type="arabicPeriod"/>
            </a:pPr>
            <a:r>
              <a:rPr lang="ko-KR" altLang="en-US" b="0" dirty="0"/>
              <a:t>와이어샤크를 실행하고 추출하고자 하는 웹 페이지에 접속한다</a:t>
            </a:r>
            <a:r>
              <a:rPr lang="en-US" altLang="ko-KR" b="0" dirty="0"/>
              <a:t>. </a:t>
            </a:r>
            <a:r>
              <a:rPr lang="ko-KR" altLang="en-US" b="0" dirty="0"/>
              <a:t>필자는 </a:t>
            </a:r>
            <a:r>
              <a:rPr lang="ko-KR" altLang="en-US" b="0" dirty="0" smtClean="0"/>
              <a:t>한빛출판네트워크의 </a:t>
            </a:r>
            <a:r>
              <a:rPr lang="ko-KR" altLang="en-US" b="0" dirty="0"/>
              <a:t>네트워크 개론 도서 정보 </a:t>
            </a:r>
            <a:r>
              <a:rPr lang="ko-KR" altLang="en-US" b="0" dirty="0" smtClean="0"/>
              <a:t>페이지</a:t>
            </a:r>
            <a:r>
              <a:rPr lang="en-US" altLang="ko-KR" b="0" dirty="0" smtClean="0"/>
              <a:t>(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www.hanbit.co.kr/store/books/look.php?p_code=B8069473976</a:t>
            </a:r>
            <a:r>
              <a:rPr lang="en-US" altLang="ko-KR" b="0" dirty="0"/>
              <a:t>)</a:t>
            </a:r>
            <a:r>
              <a:rPr lang="ko-KR" altLang="en-US" b="0" dirty="0"/>
              <a:t>에 접속했다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응용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b="0" dirty="0"/>
          </a:p>
          <a:p>
            <a:pPr lvl="1"/>
            <a:r>
              <a:rPr lang="en-US" altLang="ko-KR" b="0" dirty="0"/>
              <a:t>TCP/IP </a:t>
            </a:r>
            <a:r>
              <a:rPr lang="ko-KR" altLang="en-US" b="0" dirty="0"/>
              <a:t>모델의 최상위 계층인 응용 계층을 살펴보자</a:t>
            </a:r>
            <a:r>
              <a:rPr lang="en-US" altLang="ko-KR" b="0" dirty="0"/>
              <a:t>. </a:t>
            </a:r>
            <a:r>
              <a:rPr lang="ko-KR" altLang="en-US" b="0" dirty="0"/>
              <a:t>응용 계층에는 </a:t>
            </a:r>
            <a:r>
              <a:rPr lang="en-US" altLang="ko-KR" b="0" dirty="0"/>
              <a:t>OSI </a:t>
            </a:r>
            <a:r>
              <a:rPr lang="ko-KR" altLang="en-US" b="0" dirty="0"/>
              <a:t>참조 모델의 세션 계층과 표현 계층이 포함된다</a:t>
            </a:r>
            <a:r>
              <a:rPr lang="en-US" altLang="ko-KR" b="0" dirty="0"/>
              <a:t>. TCP/IP </a:t>
            </a:r>
            <a:r>
              <a:rPr lang="ko-KR" altLang="en-US" b="0" dirty="0"/>
              <a:t>모델의 응용 계층에 포함되어 있는 프로토콜과 프로그 램은 원격으로 컴퓨터 자원에 접속하는 데 사용된다</a:t>
            </a:r>
            <a:r>
              <a:rPr lang="en-US" altLang="ko-KR" b="0" dirty="0"/>
              <a:t>. </a:t>
            </a:r>
            <a:r>
              <a:rPr lang="ko-KR" altLang="en-US" b="0" dirty="0"/>
              <a:t>응용 프로그램을 통해 제공되는 서비스 는 표현 계층과 세션 계층에 정의되어 있다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66" y="3645024"/>
            <a:ext cx="56007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0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484784"/>
            <a:ext cx="62007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r>
              <a:rPr lang="ko-KR" altLang="en-US" dirty="0"/>
              <a:t>와이어샤크 화면으로 전환하여 패킷 캡처를 중지한다</a:t>
            </a:r>
            <a:r>
              <a:rPr lang="en-US" altLang="ko-KR" dirty="0"/>
              <a:t>. HTTP</a:t>
            </a:r>
            <a:r>
              <a:rPr lang="ko-KR" altLang="en-US" dirty="0"/>
              <a:t>로 통신된 이미지 </a:t>
            </a:r>
            <a:r>
              <a:rPr lang="ko-KR" altLang="en-US" dirty="0" smtClean="0"/>
              <a:t>데이터를 추출해보자</a:t>
            </a:r>
            <a:r>
              <a:rPr lang="en-US" altLang="ko-KR" dirty="0" smtClean="0"/>
              <a:t>.</a:t>
            </a:r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endParaRPr lang="en-US" altLang="ko-KR" dirty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endParaRPr lang="en-US" altLang="ko-KR" dirty="0" smtClean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endParaRPr lang="en-US" altLang="ko-KR" dirty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endParaRPr lang="en-US" altLang="ko-KR" dirty="0" smtClean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endParaRPr lang="en-US" altLang="ko-KR" dirty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r>
              <a:rPr lang="ko-KR" altLang="en-US" dirty="0"/>
              <a:t>메뉴에서 </a:t>
            </a:r>
            <a:r>
              <a:rPr lang="en-US" altLang="ko-KR" dirty="0"/>
              <a:t>[File]-[Export Objects]</a:t>
            </a:r>
            <a:r>
              <a:rPr lang="ko-KR" altLang="en-US" dirty="0"/>
              <a:t>를 선택한 후 서브메뉴에서 </a:t>
            </a:r>
            <a:r>
              <a:rPr lang="en-US" altLang="ko-KR" dirty="0"/>
              <a:t>[HTTP]</a:t>
            </a:r>
            <a:r>
              <a:rPr lang="ko-KR" altLang="en-US" dirty="0"/>
              <a:t>를 선택하면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오브젝트 </a:t>
            </a:r>
            <a:r>
              <a:rPr lang="ko-KR" altLang="en-US" dirty="0"/>
              <a:t>리스트 화면을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772816"/>
            <a:ext cx="55054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119339"/>
            <a:ext cx="57150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lt"/>
              <a:buAutoNum type="arabicPeriod" startAt="4"/>
            </a:pPr>
            <a:endParaRPr lang="en-US" altLang="ko-KR" dirty="0" smtClean="0"/>
          </a:p>
          <a:p>
            <a:pPr marL="790575" lvl="2" indent="-342900">
              <a:buClr>
                <a:schemeClr val="accent2"/>
              </a:buClr>
              <a:buFont typeface="+mj-lt"/>
              <a:buAutoNum type="arabicPeriod" startAt="4"/>
            </a:pPr>
            <a:endParaRPr lang="en-US" altLang="ko-KR" dirty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4"/>
            </a:pPr>
            <a:r>
              <a:rPr lang="ko-KR" altLang="en-US" dirty="0" smtClean="0"/>
              <a:t>이미지 </a:t>
            </a:r>
            <a:r>
              <a:rPr lang="ko-KR" altLang="en-US" dirty="0"/>
              <a:t>이름을 찾아 저장한다</a:t>
            </a:r>
            <a:r>
              <a:rPr lang="en-US" altLang="ko-KR" dirty="0"/>
              <a:t>. </a:t>
            </a:r>
            <a:r>
              <a:rPr lang="ko-KR" altLang="en-US" dirty="0"/>
              <a:t>저장한 경로를 탐색기에서 확인하면 </a:t>
            </a:r>
            <a:r>
              <a:rPr lang="en-US" altLang="ko-KR" dirty="0"/>
              <a:t>HTTP </a:t>
            </a:r>
            <a:r>
              <a:rPr lang="ko-KR" altLang="en-US" dirty="0"/>
              <a:t>통신에서 </a:t>
            </a:r>
            <a:r>
              <a:rPr lang="ko-KR" altLang="en-US" dirty="0" smtClean="0"/>
              <a:t>이미지 </a:t>
            </a:r>
            <a:r>
              <a:rPr lang="ko-KR" altLang="en-US" dirty="0"/>
              <a:t>파일이 출력된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2852936"/>
            <a:ext cx="2924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rgbClr val="FF0000"/>
              </a:buClr>
              <a:buFont typeface="+mj-lt"/>
              <a:buAutoNum type="arabicPeriod" startAt="5"/>
            </a:pPr>
            <a:r>
              <a:rPr lang="ko-KR" altLang="en-US" dirty="0"/>
              <a:t>데이터를 모두 분석할 수 있는 것은 아니지만</a:t>
            </a:r>
            <a:r>
              <a:rPr lang="en-US" altLang="ko-KR" dirty="0"/>
              <a:t>, </a:t>
            </a:r>
            <a:r>
              <a:rPr lang="ko-KR" altLang="en-US" dirty="0"/>
              <a:t>캡처한 </a:t>
            </a:r>
            <a:r>
              <a:rPr lang="en-US" altLang="ko-KR" dirty="0"/>
              <a:t>HTTP </a:t>
            </a:r>
            <a:r>
              <a:rPr lang="ko-KR" altLang="en-US" dirty="0"/>
              <a:t>패킷에서 모든 데이터를 </a:t>
            </a:r>
            <a:r>
              <a:rPr lang="ko-KR" altLang="en-US" dirty="0" smtClean="0"/>
              <a:t>저장하려면 </a:t>
            </a:r>
            <a:r>
              <a:rPr lang="en-US" altLang="ko-KR" dirty="0"/>
              <a:t>HTTP </a:t>
            </a:r>
            <a:r>
              <a:rPr lang="ko-KR" altLang="en-US" dirty="0"/>
              <a:t>오브젝트 리스트 화면에서 </a:t>
            </a:r>
            <a:r>
              <a:rPr lang="en-US" altLang="ko-KR" dirty="0"/>
              <a:t>&lt;</a:t>
            </a:r>
            <a:r>
              <a:rPr lang="ko-KR" altLang="en-US" dirty="0"/>
              <a:t>모두 저장</a:t>
            </a:r>
            <a:r>
              <a:rPr lang="en-US" altLang="ko-KR" dirty="0"/>
              <a:t>&gt;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  <a:r>
              <a:rPr lang="ko-KR" altLang="en-US" dirty="0"/>
              <a:t>저장 경로에 모든 </a:t>
            </a:r>
            <a:r>
              <a:rPr lang="ko-KR" altLang="en-US" dirty="0" smtClean="0"/>
              <a:t>데이터가 </a:t>
            </a:r>
            <a:r>
              <a:rPr lang="ko-KR" altLang="en-US" dirty="0"/>
              <a:t>저장되며</a:t>
            </a:r>
            <a:r>
              <a:rPr lang="en-US" altLang="ko-KR" dirty="0"/>
              <a:t>, </a:t>
            </a:r>
            <a:r>
              <a:rPr lang="ko-KR" altLang="en-US" dirty="0"/>
              <a:t>이미지 파일뿐만 아니라 </a:t>
            </a:r>
            <a:r>
              <a:rPr lang="en-US" altLang="ko-KR" dirty="0"/>
              <a:t>HTTP</a:t>
            </a:r>
            <a:r>
              <a:rPr lang="ko-KR" altLang="en-US" dirty="0"/>
              <a:t>로 전송된 다양한 형식의 데이터가 파일로 </a:t>
            </a:r>
            <a:r>
              <a:rPr lang="ko-KR" altLang="en-US" dirty="0" smtClean="0"/>
              <a:t>복원된다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564904"/>
            <a:ext cx="53911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덤프 분석</a:t>
            </a:r>
            <a:endParaRPr lang="en-US" altLang="ko-KR" dirty="0" smtClean="0"/>
          </a:p>
          <a:p>
            <a:pPr lvl="1"/>
            <a:r>
              <a:rPr lang="en-US" altLang="ko-KR" b="0" dirty="0"/>
              <a:t>HTTP</a:t>
            </a:r>
            <a:r>
              <a:rPr lang="ko-KR" altLang="en-US" b="0" dirty="0"/>
              <a:t>는 웹 페이지 송수신을 위한 프로토콜이다</a:t>
            </a:r>
            <a:r>
              <a:rPr lang="en-US" altLang="ko-KR" b="0" dirty="0"/>
              <a:t>. </a:t>
            </a:r>
            <a:r>
              <a:rPr lang="ko-KR" altLang="en-US" b="0" dirty="0"/>
              <a:t>서버의 </a:t>
            </a:r>
            <a:r>
              <a:rPr lang="en-US" altLang="ko-KR" b="0" dirty="0"/>
              <a:t>80</a:t>
            </a:r>
            <a:r>
              <a:rPr lang="ko-KR" altLang="en-US" b="0" dirty="0"/>
              <a:t>번 포트로 확립된 </a:t>
            </a:r>
            <a:r>
              <a:rPr lang="ko-KR" altLang="en-US" b="0" dirty="0" smtClean="0"/>
              <a:t>소켓상에서 </a:t>
            </a:r>
            <a:r>
              <a:rPr lang="en-US" altLang="ko-KR" b="0" dirty="0" smtClean="0"/>
              <a:t>HTTP </a:t>
            </a:r>
            <a:r>
              <a:rPr lang="ko-KR" altLang="en-US" b="0" dirty="0"/>
              <a:t>요청과 </a:t>
            </a:r>
            <a:r>
              <a:rPr lang="en-US" altLang="ko-KR" b="0" dirty="0"/>
              <a:t>HTTP </a:t>
            </a:r>
            <a:r>
              <a:rPr lang="ko-KR" altLang="en-US" b="0" dirty="0"/>
              <a:t>응답을 교환함으로써 네트워크 통신이 이루어진다</a:t>
            </a:r>
            <a:r>
              <a:rPr lang="en-US" altLang="ko-KR" b="0" dirty="0"/>
              <a:t>. HTTP </a:t>
            </a:r>
            <a:r>
              <a:rPr lang="ko-KR" altLang="en-US" b="0" dirty="0"/>
              <a:t>패킷의 </a:t>
            </a:r>
            <a:r>
              <a:rPr lang="ko-KR" altLang="en-US" b="0" dirty="0" smtClean="0"/>
              <a:t>덤프 분석을 </a:t>
            </a:r>
            <a:r>
              <a:rPr lang="ko-KR" altLang="en-US" b="0" dirty="0"/>
              <a:t>해보자</a:t>
            </a:r>
            <a:r>
              <a:rPr lang="en-US" altLang="ko-KR" b="0" dirty="0" smtClean="0"/>
              <a:t>.</a:t>
            </a:r>
          </a:p>
          <a:p>
            <a:pPr marL="790575" lvl="2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b="0" dirty="0"/>
              <a:t>HTTP </a:t>
            </a:r>
            <a:r>
              <a:rPr lang="ko-KR" altLang="en-US" b="0" dirty="0"/>
              <a:t>요청 메시지</a:t>
            </a:r>
          </a:p>
          <a:p>
            <a:pPr lvl="3"/>
            <a:r>
              <a:rPr lang="ko-KR" altLang="en-US" b="0" dirty="0"/>
              <a:t>패킷 리스트 영역의 </a:t>
            </a:r>
            <a:r>
              <a:rPr lang="en-US" altLang="ko-KR" b="0" dirty="0"/>
              <a:t>Info </a:t>
            </a:r>
            <a:r>
              <a:rPr lang="ko-KR" altLang="en-US" b="0" dirty="0"/>
              <a:t>열에 </a:t>
            </a:r>
            <a:r>
              <a:rPr lang="en-US" altLang="ko-KR" b="0" dirty="0"/>
              <a:t>GET /</a:t>
            </a:r>
            <a:r>
              <a:rPr lang="ko-KR" altLang="en-US" b="0" dirty="0"/>
              <a:t>파일명 </a:t>
            </a:r>
            <a:r>
              <a:rPr lang="en-US" altLang="ko-KR" b="0" dirty="0"/>
              <a:t>HTTP/1.1</a:t>
            </a:r>
            <a:r>
              <a:rPr lang="ko-KR" altLang="en-US" b="0" dirty="0"/>
              <a:t>로 표시된 프레임이 </a:t>
            </a:r>
            <a:r>
              <a:rPr lang="en-US" altLang="ko-KR" b="0" dirty="0"/>
              <a:t>HTTP </a:t>
            </a:r>
            <a:r>
              <a:rPr lang="ko-KR" altLang="en-US" b="0" dirty="0"/>
              <a:t>요청 </a:t>
            </a:r>
            <a:r>
              <a:rPr lang="ko-KR" altLang="en-US" b="0" dirty="0" smtClean="0"/>
              <a:t>메시지가 </a:t>
            </a:r>
            <a:r>
              <a:rPr lang="ko-KR" altLang="en-US" b="0" dirty="0"/>
              <a:t>포함된 패킷이다</a:t>
            </a:r>
            <a:r>
              <a:rPr lang="en-US" altLang="ko-KR" b="0" dirty="0"/>
              <a:t>. </a:t>
            </a:r>
            <a:r>
              <a:rPr lang="ko-KR" altLang="en-US" b="0" dirty="0"/>
              <a:t>이 프레임을 선택하고 패킷 상세 영역에서 </a:t>
            </a:r>
            <a:r>
              <a:rPr lang="en-US" altLang="ko-KR" b="0" dirty="0"/>
              <a:t>Hypertext </a:t>
            </a:r>
            <a:r>
              <a:rPr lang="en-US" altLang="ko-KR" b="0" dirty="0" smtClean="0"/>
              <a:t>Transfer Protocol</a:t>
            </a:r>
            <a:r>
              <a:rPr lang="ko-KR" altLang="en-US" b="0" dirty="0"/>
              <a:t>을 클릭한다</a:t>
            </a:r>
            <a:r>
              <a:rPr lang="en-US" altLang="ko-KR" b="0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r>
              <a:rPr lang="en-US" altLang="ko-KR" dirty="0"/>
              <a:t>3163</a:t>
            </a:r>
            <a:r>
              <a:rPr lang="ko-KR" altLang="en-US" dirty="0"/>
              <a:t>번 패킷은 </a:t>
            </a:r>
            <a:r>
              <a:rPr lang="en-US" altLang="ko-KR" dirty="0"/>
              <a:t>GET </a:t>
            </a:r>
            <a:r>
              <a:rPr lang="ko-KR" altLang="en-US" dirty="0"/>
              <a:t>메소드를 사용하여 </a:t>
            </a:r>
            <a:r>
              <a:rPr lang="en-US" altLang="ko-KR" dirty="0"/>
              <a:t>HTTP 1.1 </a:t>
            </a:r>
            <a:r>
              <a:rPr lang="ko-KR" altLang="en-US" dirty="0"/>
              <a:t>프로토콜로 </a:t>
            </a:r>
            <a:r>
              <a:rPr lang="en-US" altLang="ko-KR" dirty="0"/>
              <a:t>common.css </a:t>
            </a:r>
            <a:r>
              <a:rPr lang="ko-KR" altLang="en-US" dirty="0"/>
              <a:t>페이지를 </a:t>
            </a:r>
            <a:r>
              <a:rPr lang="ko-KR" altLang="en-US" dirty="0" smtClean="0"/>
              <a:t>가져오라는 </a:t>
            </a:r>
            <a:r>
              <a:rPr lang="ko-KR" altLang="en-US" dirty="0"/>
              <a:t>명령이다</a:t>
            </a:r>
            <a:r>
              <a:rPr lang="en-US" altLang="ko-KR" dirty="0"/>
              <a:t>.</a:t>
            </a:r>
            <a:endParaRPr lang="ko-KR" altLang="en-US" b="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67056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095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" y="1484784"/>
            <a:ext cx="68484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095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Clr>
                <a:schemeClr val="accent2"/>
              </a:buClr>
              <a:buFont typeface="+mj-lt"/>
              <a:buAutoNum type="arabicPeriod" startAt="2"/>
            </a:pPr>
            <a:endParaRPr lang="en-US" altLang="ko-KR" dirty="0" smtClean="0"/>
          </a:p>
          <a:p>
            <a:pPr marL="790575" lvl="2" indent="-342900">
              <a:buClr>
                <a:schemeClr val="accent2"/>
              </a:buClr>
              <a:buFont typeface="+mj-lt"/>
              <a:buAutoNum type="arabicPeriod" startAt="2"/>
            </a:pPr>
            <a:endParaRPr lang="en-US" altLang="ko-KR" dirty="0"/>
          </a:p>
          <a:p>
            <a:pPr marL="790575" lvl="2" indent="-342900">
              <a:buClr>
                <a:srgbClr val="FF0000"/>
              </a:buClr>
              <a:buFont typeface="+mj-lt"/>
              <a:buAutoNum type="arabicPeriod" startAt="2"/>
            </a:pPr>
            <a:r>
              <a:rPr lang="en-US" altLang="ko-KR" dirty="0" smtClean="0"/>
              <a:t>HTTP </a:t>
            </a:r>
            <a:r>
              <a:rPr lang="ko-KR" altLang="en-US" dirty="0"/>
              <a:t>응답 메시지</a:t>
            </a:r>
          </a:p>
          <a:p>
            <a:pPr lvl="3"/>
            <a:r>
              <a:rPr lang="ko-KR" altLang="en-US" dirty="0"/>
              <a:t>패킷 리스트 영역의 </a:t>
            </a:r>
            <a:r>
              <a:rPr lang="en-US" altLang="ko-KR" dirty="0"/>
              <a:t>Info </a:t>
            </a:r>
            <a:r>
              <a:rPr lang="ko-KR" altLang="en-US" dirty="0"/>
              <a:t>열에 </a:t>
            </a:r>
            <a:r>
              <a:rPr lang="en-US" altLang="ko-KR" dirty="0"/>
              <a:t>HTTP/1.1 200 OK</a:t>
            </a:r>
            <a:r>
              <a:rPr lang="ko-KR" altLang="en-US" dirty="0"/>
              <a:t>로 표시된 프레임이 </a:t>
            </a:r>
            <a:r>
              <a:rPr lang="en-US" altLang="ko-KR" dirty="0"/>
              <a:t>HTTP </a:t>
            </a:r>
            <a:r>
              <a:rPr lang="ko-KR" altLang="en-US" dirty="0"/>
              <a:t>응답 </a:t>
            </a:r>
            <a:r>
              <a:rPr lang="ko-KR" altLang="en-US" dirty="0" smtClean="0"/>
              <a:t>메시지가 포함된 </a:t>
            </a:r>
            <a:r>
              <a:rPr lang="ko-KR" altLang="en-US" dirty="0"/>
              <a:t>패킷이다</a:t>
            </a:r>
            <a:r>
              <a:rPr lang="en-US" altLang="ko-KR" dirty="0"/>
              <a:t>. </a:t>
            </a:r>
            <a:r>
              <a:rPr lang="ko-KR" altLang="en-US" dirty="0"/>
              <a:t>이 프레임을 선택하고 패킷 상세 영역에서 </a:t>
            </a:r>
            <a:r>
              <a:rPr lang="en-US" altLang="ko-KR" dirty="0"/>
              <a:t>Hypertext Transfer Protocol</a:t>
            </a:r>
            <a:r>
              <a:rPr lang="ko-KR" altLang="en-US" dirty="0" smtClean="0"/>
              <a:t>을클릭한다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2" y="3501008"/>
            <a:ext cx="66198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095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HTTP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04913"/>
            <a:ext cx="68294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SMTP</a:t>
            </a:r>
            <a:r>
              <a:rPr lang="ko-KR" altLang="en-US" b="0" dirty="0"/>
              <a:t>를 사용하는 응용 계층의 예를 살펴보자</a:t>
            </a:r>
            <a:r>
              <a:rPr lang="en-US" altLang="ko-KR" b="0" dirty="0"/>
              <a:t>. </a:t>
            </a:r>
            <a:r>
              <a:rPr lang="ko-KR" altLang="en-US" b="0" dirty="0"/>
              <a:t>송신 측</a:t>
            </a:r>
            <a:r>
              <a:rPr lang="en-US" altLang="ko-KR" b="0" dirty="0" smtClean="0"/>
              <a:t>(1)</a:t>
            </a:r>
            <a:r>
              <a:rPr lang="ko-KR" altLang="en-US" b="0" dirty="0"/>
              <a:t>이 이메일을 보내면 메일 </a:t>
            </a:r>
            <a:r>
              <a:rPr lang="ko-KR" altLang="en-US" b="0" dirty="0" smtClean="0"/>
              <a:t>서버</a:t>
            </a:r>
            <a:r>
              <a:rPr lang="en-US" altLang="ko-KR" b="0" dirty="0" smtClean="0"/>
              <a:t>(2)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거쳐 수신 측</a:t>
            </a:r>
            <a:r>
              <a:rPr lang="en-US" altLang="ko-KR" b="0" dirty="0"/>
              <a:t>(</a:t>
            </a:r>
            <a:r>
              <a:rPr lang="en-US" altLang="ko-KR" b="0" dirty="0" smtClean="0"/>
              <a:t>3)</a:t>
            </a:r>
            <a:r>
              <a:rPr lang="ko-KR" altLang="en-US" b="0" dirty="0"/>
              <a:t>에 이메일을 전송한다</a:t>
            </a:r>
            <a:r>
              <a:rPr lang="en-US" altLang="ko-KR" b="0" dirty="0"/>
              <a:t>. </a:t>
            </a:r>
            <a:r>
              <a:rPr lang="ko-KR" altLang="en-US" b="0" dirty="0"/>
              <a:t>이때 응용 계층은 네트워크 접근 수단을 제공한다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세션 계층</a:t>
            </a:r>
            <a:endParaRPr lang="en-US" altLang="ko-KR" dirty="0" smtClean="0"/>
          </a:p>
          <a:p>
            <a:pPr lvl="1"/>
            <a:r>
              <a:rPr lang="ko-KR" altLang="en-US" b="0" dirty="0"/>
              <a:t>세션 계층은 응용 프로그램 계층 간의 통신을 제어하는 구조를 제공하기 위해 응용 프로그램 계층 사이의 접속을 설정</a:t>
            </a:r>
            <a:r>
              <a:rPr lang="en-US" altLang="ko-KR" b="0" dirty="0"/>
              <a:t>·</a:t>
            </a:r>
            <a:r>
              <a:rPr lang="ko-KR" altLang="en-US" b="0" dirty="0"/>
              <a:t>유지</a:t>
            </a:r>
            <a:r>
              <a:rPr lang="en-US" altLang="ko-KR" b="0" dirty="0"/>
              <a:t>·</a:t>
            </a:r>
            <a:r>
              <a:rPr lang="ko-KR" altLang="en-US" b="0" dirty="0"/>
              <a:t>종료하는 역할을 한다</a:t>
            </a:r>
            <a:r>
              <a:rPr lang="en-US" altLang="ko-KR" b="0" dirty="0"/>
              <a:t>. </a:t>
            </a:r>
            <a:r>
              <a:rPr lang="ko-KR" altLang="en-US" b="0" dirty="0"/>
              <a:t>또한 사용자와 전송 계층 간의 인터페이스 역할을 하며</a:t>
            </a:r>
            <a:r>
              <a:rPr lang="en-US" altLang="ko-KR" b="0" dirty="0"/>
              <a:t>, LAN </a:t>
            </a:r>
            <a:r>
              <a:rPr lang="ko-KR" altLang="en-US" b="0" dirty="0"/>
              <a:t>사용자가 서버에 접속할 때 이를 관리하는 기능도 수행한다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132856"/>
            <a:ext cx="67722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2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501008"/>
            <a:ext cx="8208912" cy="3096344"/>
          </a:xfrm>
        </p:spPr>
        <p:txBody>
          <a:bodyPr/>
          <a:lstStyle/>
          <a:p>
            <a:pPr lvl="1"/>
            <a:r>
              <a:rPr lang="en-US" altLang="ko-KR" b="0" dirty="0"/>
              <a:t>OSI </a:t>
            </a:r>
            <a:r>
              <a:rPr lang="ko-KR" altLang="en-US" b="0" dirty="0"/>
              <a:t>참조 모델의 다섯 번째 계층인 세션 계층은 통신 장치 간의 설정을 유지하고 동기화한다</a:t>
            </a:r>
            <a:r>
              <a:rPr lang="en-US" altLang="ko-KR" b="0" dirty="0" smtClean="0"/>
              <a:t>.</a:t>
            </a:r>
            <a:r>
              <a:rPr lang="ko-KR" altLang="en-US" b="0" dirty="0"/>
              <a:t>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계층에서는 데이터의 단위</a:t>
            </a:r>
            <a:r>
              <a:rPr lang="en-US" altLang="ko-KR" b="0" dirty="0"/>
              <a:t>(</a:t>
            </a:r>
            <a:r>
              <a:rPr lang="ko-KR" altLang="en-US" b="0" dirty="0"/>
              <a:t>메시지</a:t>
            </a:r>
            <a:r>
              <a:rPr lang="en-US" altLang="ko-KR" b="0" dirty="0"/>
              <a:t>)</a:t>
            </a:r>
            <a:r>
              <a:rPr lang="ko-KR" altLang="en-US" b="0" dirty="0"/>
              <a:t>를 전송 계층으로 전송할 순서를 결정하고</a:t>
            </a:r>
            <a:r>
              <a:rPr lang="en-US" altLang="ko-KR" b="0" dirty="0"/>
              <a:t>, </a:t>
            </a:r>
            <a:r>
              <a:rPr lang="ko-KR" altLang="en-US" b="0" dirty="0"/>
              <a:t>데이터를 점검 및 복구하는 동기 </a:t>
            </a:r>
            <a:r>
              <a:rPr lang="ko-KR" altLang="en-US" b="0" dirty="0" smtClean="0"/>
              <a:t>위치를 </a:t>
            </a:r>
            <a:r>
              <a:rPr lang="ko-KR" altLang="en-US" b="0" dirty="0"/>
              <a:t>제공한다</a:t>
            </a:r>
            <a:r>
              <a:rPr lang="en-US" altLang="ko-KR" b="0" dirty="0"/>
              <a:t>. </a:t>
            </a:r>
            <a:r>
              <a:rPr lang="ko-KR" altLang="en-US" b="0" dirty="0"/>
              <a:t>또한 세션을 종료할 필요가 있으면 종료할 적절한 시간을 수신자에게 알려준다</a:t>
            </a:r>
            <a:r>
              <a:rPr lang="en-US" altLang="ko-KR" b="0" dirty="0" smtClean="0"/>
              <a:t>.</a:t>
            </a:r>
          </a:p>
          <a:p>
            <a:pPr lvl="1"/>
            <a:endParaRPr lang="ko-KR" altLang="en-US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34877"/>
            <a:ext cx="36671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310286"/>
            <a:ext cx="8208912" cy="2287066"/>
          </a:xfrm>
        </p:spPr>
        <p:txBody>
          <a:bodyPr/>
          <a:lstStyle/>
          <a:p>
            <a:pPr lvl="1"/>
            <a:r>
              <a:rPr lang="ko-KR" altLang="en-US" b="0" dirty="0"/>
              <a:t>세션 계층의 기능을 정리하면 다음과 같다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dirty="0" smtClean="0"/>
              <a:t>동기화</a:t>
            </a:r>
            <a:r>
              <a:rPr lang="en-US" altLang="ko-KR" dirty="0"/>
              <a:t>: </a:t>
            </a:r>
            <a:r>
              <a:rPr lang="ko-KR" altLang="en-US" dirty="0"/>
              <a:t>전송 계층으로 전송할 순서와 전송할 때 수신자 확인이 필요한 곳을 결정한다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세션 </a:t>
            </a:r>
            <a:r>
              <a:rPr lang="ko-KR" altLang="en-US" dirty="0"/>
              <a:t>연결의 설정과 종료</a:t>
            </a:r>
            <a:r>
              <a:rPr lang="en-US" altLang="ko-KR" dirty="0"/>
              <a:t>: </a:t>
            </a:r>
            <a:r>
              <a:rPr lang="ko-KR" altLang="en-US" dirty="0"/>
              <a:t>세션 연결의 설정과 종료 및 관리 절차를 정의한다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대화 </a:t>
            </a:r>
            <a:r>
              <a:rPr lang="ko-KR" altLang="en-US" dirty="0"/>
              <a:t>제어</a:t>
            </a:r>
            <a:r>
              <a:rPr lang="en-US" altLang="ko-KR" dirty="0"/>
              <a:t>: </a:t>
            </a:r>
            <a:r>
              <a:rPr lang="ko-KR" altLang="en-US" dirty="0"/>
              <a:t>누가 언제 보내는지 결정한다</a:t>
            </a:r>
            <a:r>
              <a:rPr lang="en-US" altLang="ko-KR" dirty="0"/>
              <a:t>.</a:t>
            </a:r>
            <a:endParaRPr lang="ko-KR" altLang="en-US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052736"/>
            <a:ext cx="5305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NetBIOS</a:t>
            </a:r>
            <a:r>
              <a:rPr lang="ko-KR" altLang="en-US" b="0" dirty="0"/>
              <a:t>는 네트워크에 있는 시스템 간에 지속적으로 통신하기 위해 세션 유지</a:t>
            </a:r>
            <a:r>
              <a:rPr lang="en-US" altLang="ko-KR" b="0" dirty="0"/>
              <a:t>, </a:t>
            </a:r>
            <a:r>
              <a:rPr lang="ko-KR" altLang="en-US" b="0" dirty="0"/>
              <a:t>오류 </a:t>
            </a:r>
            <a:r>
              <a:rPr lang="ko-KR" altLang="en-US" b="0" dirty="0" smtClean="0"/>
              <a:t>감지와 복구 </a:t>
            </a:r>
            <a:r>
              <a:rPr lang="ko-KR" altLang="en-US" b="0" dirty="0"/>
              <a:t>등을 처리한다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348880"/>
            <a:ext cx="58483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응용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표현 계층</a:t>
            </a:r>
            <a:endParaRPr lang="en-US" altLang="ko-KR" dirty="0" smtClean="0"/>
          </a:p>
          <a:p>
            <a:pPr lvl="1"/>
            <a:r>
              <a:rPr lang="ko-KR" altLang="en-US" b="0" dirty="0"/>
              <a:t>표현 계층은 데이터 표현의 차이를 해결하기 위해 서로 다른 형식으로 변환하거나 공통 </a:t>
            </a:r>
            <a:r>
              <a:rPr lang="ko-KR" altLang="en-US" b="0" dirty="0" smtClean="0"/>
              <a:t>형식을 </a:t>
            </a:r>
            <a:r>
              <a:rPr lang="ko-KR" altLang="en-US" b="0" dirty="0"/>
              <a:t>제공하는 </a:t>
            </a:r>
            <a:r>
              <a:rPr lang="ko-KR" altLang="en-US" b="0" dirty="0" smtClean="0"/>
              <a:t>계층이</a:t>
            </a:r>
            <a:endParaRPr lang="en-US" altLang="ko-KR" b="0" dirty="0" smtClean="0"/>
          </a:p>
          <a:p>
            <a:pPr lvl="1"/>
            <a:r>
              <a:rPr lang="en-US" altLang="ko-KR" b="0" dirty="0"/>
              <a:t>OSI </a:t>
            </a:r>
            <a:r>
              <a:rPr lang="ko-KR" altLang="en-US" b="0" dirty="0"/>
              <a:t>참조 모델의 여섯 번째 계층인 표현 계층은 송신 측과 수신 측 사이에서 표준화된 </a:t>
            </a:r>
            <a:r>
              <a:rPr lang="ko-KR" altLang="en-US" b="0" dirty="0" smtClean="0"/>
              <a:t>데이터형식을 </a:t>
            </a:r>
            <a:r>
              <a:rPr lang="ko-KR" altLang="en-US" b="0" dirty="0"/>
              <a:t>규정한다</a:t>
            </a:r>
            <a:r>
              <a:rPr lang="en-US" altLang="ko-KR" b="0" dirty="0"/>
              <a:t>. </a:t>
            </a:r>
            <a:r>
              <a:rPr lang="ko-KR" altLang="en-US" b="0" dirty="0"/>
              <a:t>즉 전송하려는 이미지가 </a:t>
            </a:r>
            <a:r>
              <a:rPr lang="en-US" altLang="ko-KR" b="0" dirty="0"/>
              <a:t>png</a:t>
            </a:r>
            <a:r>
              <a:rPr lang="ko-KR" altLang="en-US" b="0" dirty="0"/>
              <a:t>인지</a:t>
            </a:r>
            <a:r>
              <a:rPr lang="en-US" altLang="ko-KR" b="0" dirty="0"/>
              <a:t>, jpg</a:t>
            </a:r>
            <a:r>
              <a:rPr lang="ko-KR" altLang="en-US" b="0" dirty="0"/>
              <a:t>인지</a:t>
            </a:r>
            <a:r>
              <a:rPr lang="en-US" altLang="ko-KR" b="0" dirty="0"/>
              <a:t>, </a:t>
            </a:r>
            <a:r>
              <a:rPr lang="ko-KR" altLang="en-US" b="0" dirty="0"/>
              <a:t>압축되었는지 등 표현과 </a:t>
            </a:r>
            <a:r>
              <a:rPr lang="ko-KR" altLang="en-US" b="0" dirty="0" smtClean="0"/>
              <a:t>관련된 </a:t>
            </a:r>
            <a:r>
              <a:rPr lang="ko-KR" altLang="en-US" b="0" dirty="0"/>
              <a:t>구분을 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435474"/>
            <a:ext cx="35623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7503</TotalTime>
  <Words>2864</Words>
  <Application>Microsoft Office PowerPoint</Application>
  <PresentationFormat>화면 슬라이드 쇼(4:3)</PresentationFormat>
  <Paragraphs>226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Chapter 07. 응용 계층</vt:lpstr>
      <vt:lpstr>PowerPoint 프레젠테이션</vt:lpstr>
      <vt:lpstr>PowerPoint 프레젠테이션</vt:lpstr>
      <vt:lpstr>01. 응용 계층</vt:lpstr>
      <vt:lpstr>01. 응용 계층</vt:lpstr>
      <vt:lpstr>01. 응용 계층</vt:lpstr>
      <vt:lpstr>01. 응용 계층</vt:lpstr>
      <vt:lpstr>01. 응용 계층</vt:lpstr>
      <vt:lpstr>01. 응용 계층</vt:lpstr>
      <vt:lpstr>01. 응용 계층</vt:lpstr>
      <vt:lpstr>01. 응용 계층</vt:lpstr>
      <vt:lpstr>01. 응용 계층</vt:lpstr>
      <vt:lpstr>01. 응용 계층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02. 응용 계층 프로토콜 및 서비스</vt:lpstr>
      <vt:lpstr>03. HTTP 덤프 분석 - 실습</vt:lpstr>
      <vt:lpstr>03. HTTP 덤프 분석 - 실습</vt:lpstr>
      <vt:lpstr>03. HTTP 덤프 분석 - 실습</vt:lpstr>
      <vt:lpstr>03. HTTP 덤프 분석 - 실습</vt:lpstr>
      <vt:lpstr>03. HTTP 덤프 분석 - 실습</vt:lpstr>
      <vt:lpstr>03. HTTP 덤프 분석 - 실습</vt:lpstr>
      <vt:lpstr>03. HTTP 덤프 분석 - 실습</vt:lpstr>
      <vt:lpstr>03. HTTP 덤프 분석 - 실습</vt:lpstr>
      <vt:lpstr>03. HTTP 덤프 분석 -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658</cp:revision>
  <dcterms:created xsi:type="dcterms:W3CDTF">2012-07-11T10:23:22Z</dcterms:created>
  <dcterms:modified xsi:type="dcterms:W3CDTF">2019-08-19T01:29:35Z</dcterms:modified>
</cp:coreProperties>
</file>