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42"/>
  </p:notesMasterIdLst>
  <p:handoutMasterIdLst>
    <p:handoutMasterId r:id="rId43"/>
  </p:handoutMasterIdLst>
  <p:sldIdLst>
    <p:sldId id="267" r:id="rId3"/>
    <p:sldId id="270" r:id="rId4"/>
    <p:sldId id="272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309" r:id="rId29"/>
    <p:sldId id="298" r:id="rId30"/>
    <p:sldId id="297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8" r:id="rId40"/>
    <p:sldId id="307" r:id="rId41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676C"/>
    <a:srgbClr val="8D9DD8"/>
    <a:srgbClr val="953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1674" y="108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17" d="100"/>
          <a:sy n="117" d="100"/>
        </p:scale>
        <p:origin x="1206" y="90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2019-04-30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81903" y="5502852"/>
            <a:ext cx="6797626" cy="51846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sz="2800" dirty="0" smtClean="0">
                <a:solidFill>
                  <a:srgbClr val="FFC000"/>
                </a:solidFill>
              </a:rPr>
              <a:t>OpenCV</a:t>
            </a:r>
            <a:r>
              <a:rPr lang="en-US" sz="2800" baseline="0" dirty="0" smtClean="0">
                <a:solidFill>
                  <a:srgbClr val="FFC000"/>
                </a:solidFill>
              </a:rPr>
              <a:t> 4</a:t>
            </a:r>
            <a:r>
              <a:rPr lang="ko-KR" altLang="en-US" sz="2800" baseline="0" dirty="0" smtClean="0">
                <a:solidFill>
                  <a:srgbClr val="FFC000"/>
                </a:solidFill>
              </a:rPr>
              <a:t>로 배우는 컴퓨터 비전과 머신 러닝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99189" y="6078922"/>
            <a:ext cx="6797626" cy="28803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ko-KR" altLang="en-US" sz="1800" b="0" dirty="0" smtClean="0">
                <a:solidFill>
                  <a:schemeClr val="bg1">
                    <a:lumMod val="65000"/>
                  </a:schemeClr>
                </a:solidFill>
              </a:rPr>
              <a:t>컴퓨터 비전 기초부터 딥러닝 활용까지</a:t>
            </a:r>
            <a:r>
              <a:rPr lang="en-US" altLang="ko-KR" sz="1800" b="0" dirty="0" smtClean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8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4/30/2019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4/30/2019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4/30/2019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4/30/2019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 typeface="Wingdings" panose="05000000000000000000" pitchFamily="2" charset="2"/>
        <a:buChar char="Ø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28"/>
        </a:buBlip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 typeface="Arial" panose="020B0604020202020204" pitchFamily="34" charset="0"/>
        <a:buChar char="•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 typeface="Wingdings" panose="05000000000000000000" pitchFamily="2" charset="2"/>
        <a:buChar char="Ø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28"/>
        </a:buBlip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 typeface="Arial" panose="020B0604020202020204" pitchFamily="34" charset="0"/>
        <a:buChar char="•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97117" y="491043"/>
            <a:ext cx="3859670" cy="806498"/>
          </a:xfrm>
        </p:spPr>
        <p:txBody>
          <a:bodyPr/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CHAPTER 06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6" y="2910537"/>
            <a:ext cx="4666167" cy="195863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ko-KR" altLang="en-US" sz="6000" dirty="0" smtClean="0">
                <a:solidFill>
                  <a:schemeClr val="tx1"/>
                </a:solidFill>
              </a:rPr>
              <a:t>영상의 산술 및</a:t>
            </a:r>
          </a:p>
          <a:p>
            <a:r>
              <a:rPr lang="ko-KR" altLang="en-US" sz="6000" dirty="0" smtClean="0">
                <a:solidFill>
                  <a:schemeClr val="tx1"/>
                </a:solidFill>
              </a:rPr>
              <a:t>논리 연산</a:t>
            </a:r>
            <a:endParaRPr lang="en-US" altLang="ko-KR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산술 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영상의 산술 연산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6-1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왼쪽 영상은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aero2.bmp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파일이고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가운데 영상은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camera.bmp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덧셈 연산의 결과 영상은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6-1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맨 오른쪽에 나타냄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덧셈 연산의 결과 영상은 두 입력 영상의 윤곽을 조금씩 포함하고 있고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전반적으로 밝게 포화되는 부분이 많다는 특징이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39510" y="314096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6-1 </a:t>
            </a:r>
            <a:r>
              <a:rPr lang="ko-KR" altLang="en-US" sz="1600" b="1" dirty="0" smtClean="0"/>
              <a:t>영상의 덧셈 연산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10" y="3486607"/>
            <a:ext cx="8176321" cy="2421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산술 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영상의 산술 연산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두 영상을 더할 때 각 영상에 가중치를 부여하여 덧셈 연산을 할 수도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두 개의 행렬에 각각 가중치를 부여하여 덧셈하는 연산을 수식으로 표현하면 다음과 같음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 수식에서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α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β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각각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src1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src2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영상의 가중치를 의미하는 실수임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보통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α+β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=1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되도록 가중치를 설정하는 경우가 많으며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α+β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=1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이면 결과 영상에서 포화되는 픽셀이 발생하지 않음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만약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α=0.1, β=0.9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설정하면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src1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영상의 윤곽은 조금만 나타나고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src2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영상의 윤곽은 많이 나타나는 결과 영상이 생성됨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만약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α=β=0.5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설정하면 두 입력 영상의 윤곽을 골고루 가지는 평균 영상이 생성됨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만약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α+β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&gt;1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이면 결과 영상이 두 입력 영상보다 밝아지게 되고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덧셈의 결과가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255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보다 커지는 포화 현상이 발생할 수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만약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α+β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&lt;1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dst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영상은 두 입력 영상의 평균 밝기보다 어두운 결과 영상이 생성됨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6938" y="2630471"/>
            <a:ext cx="5243272" cy="39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산술 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영상의 산술 연산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두 영상의 가중치 합을 구하려면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addWeighted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사용함</a:t>
            </a: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addWeighted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 원형은 다음과 같음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46" y="2559266"/>
            <a:ext cx="8070068" cy="357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산술 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영상의 산술 연산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addWeighted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gamma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인자를 통해 가중치의 합에 추가적인 덧셈을 한꺼번에 수행할 수 있음</a:t>
            </a: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addWeighted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함수에 의해 생성되는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dst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다음과 같이 나타낼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addWeighted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이용하여 두 입력 영상의 평균 영상을 생성하려면 다음과 같이 코드를 작성함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795323"/>
            <a:ext cx="6519863" cy="290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580" y="3659428"/>
            <a:ext cx="5442840" cy="1595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산술 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영상의 산술 연산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 연산에 의한 결과 영상이 두 입력 영상의 윤곽을 골고루 포함하고 있고 평균 밝기가 그대로 유지되는 것을 확인할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39510" y="2449681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6-2 </a:t>
            </a:r>
            <a:r>
              <a:rPr lang="ko-KR" altLang="en-US" sz="1600" b="1" dirty="0" smtClean="0"/>
              <a:t>영상의 평균 연산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10" y="2852930"/>
            <a:ext cx="8062022" cy="2112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산술 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영상의 산술 연산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덧셈 연산과 마찬가지로 두 개의 영상에 대하여 뺄셈 연산도 수행할 수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두 영상의 뺄셈 연산을 수식으로 표현하면 다음과 같음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뺄셈 연산은 두 영상에서 같은 위치에 있는 픽셀끼리 빼기 연산을 수행하는 것임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 뺄셈의 결과가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보다 작아지면 결과 영상의 픽셀 값을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으로 설정하는 포화 연산을 수행해야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507288"/>
            <a:ext cx="4500779" cy="37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산술 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영상의 산술 연산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subtract()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통해 두 영상의 뺄셈 연산을 수행할 수 있음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subtract()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함수의 인자 구성과 설명은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add()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함수와 동일함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45" y="2507288"/>
            <a:ext cx="7979089" cy="323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산술 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영상의 산술 연산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만약 뺄셈 연산의 두 입력 영상 타입이 같다면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subtract()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 대신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-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연산자 재정의를 사용할 수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서로 타입이 다른 두 영상끼리 뺄셈 연산을 수행하려면 반드시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subtract()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사용해야 하고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dtype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인자를 명시해야 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덧셈 연산과 달리 뺄셈 연산은 뺄셈의 대상이 되는 영상 순서에 따라 결과가 달라짐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만약 두 영상의 뺄셈 순서에 상관없이 픽셀 값 차이가 큰 영역을 두드러지게 나타내고 싶다면 차이 연산을 수행할 수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차이 연산은 뺄셈 연산 결과에 절댓값을 취하는 연산임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차이 연산으로 구한 결과 영상을 차영상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(difference image)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이라고 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차이 연산을 수식으로 표현하면 다음과 같음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4926782"/>
            <a:ext cx="3313088" cy="3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산술 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영상의 산술 연산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absdiff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이용하여 차영상을 구할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46" y="2195961"/>
            <a:ext cx="7959268" cy="1521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산술 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영상의 산술 연산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39510" y="1873611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6-3 </a:t>
            </a:r>
            <a:r>
              <a:rPr lang="ko-KR" altLang="en-US" sz="1600" b="1" dirty="0" smtClean="0"/>
              <a:t>영상의 뺄셈 연산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7104" y="2219253"/>
            <a:ext cx="6875246" cy="4437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4296" y="375829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6</a:t>
            </a:r>
            <a:r>
              <a:rPr kumimoji="0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 </a:t>
            </a:r>
            <a:r>
              <a:rPr lang="ko-KR" altLang="en-US" sz="28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영상의 산술 및 논리 연산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2079739" y="1182327"/>
            <a:ext cx="5020017" cy="10452"/>
          </a:xfrm>
          <a:prstGeom prst="line">
            <a:avLst/>
          </a:prstGeom>
          <a:ln w="57150">
            <a:solidFill>
              <a:srgbClr val="E948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59893" y="1643183"/>
            <a:ext cx="48242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6.1</a:t>
            </a:r>
            <a:r>
              <a:rPr lang="en-US" altLang="ko-KR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영상의 산술 연산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chemeClr val="accent5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6.2</a:t>
            </a:r>
            <a:r>
              <a:rPr lang="en-US" altLang="ko-KR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영상의 논리 연산</a:t>
            </a:r>
            <a:endParaRPr lang="en-US" altLang="ko-KR" sz="2000" b="1" dirty="0" smtClean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산술 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영상의 산술 연산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차이 연산을 이용하면 두 개의 영상에서 변화가 있는 영역을 쉽게 찾을 수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6-4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왼쪽 영상은 움직임이 없는 정적인 배경 영상이고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가운데 영상은 한 대의 자동차가 지나가고 있을 때 촬영된 영상임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두 영상에 대해 차이 연산을 수행하면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6-4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오른쪽에 나타난 영상처럼 움직이는 자동차 영역에서만 픽셀 값 차이가 두드러지게 나타남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두 입력 영상에서 큰 변화가 없는 영역은 픽셀 값이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가까운 검은색으로 채워지게 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39510" y="377464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6-4 </a:t>
            </a:r>
            <a:r>
              <a:rPr lang="ko-KR" altLang="en-US" sz="1600" b="1" dirty="0" smtClean="0"/>
              <a:t>영상의 차이 연산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10" y="4120284"/>
            <a:ext cx="8133003" cy="1940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산술 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영상의 산술 연산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영상도 일종의 행렬이므로 두 입력 영상을 행렬로 생각하여 행렬의 곱셈을 수행할 수도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영상을 이용하여 행렬의 곱셈을 수행하는 경우는 거의 없음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두 영상에서 같은 위치에 있는 픽셀 값끼리 서로 곱하거나 나누는 연산을 수행할 수 있음</a:t>
            </a: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multiply()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divide()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제공함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45" y="3256179"/>
            <a:ext cx="7987843" cy="2655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산술 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영상의 산술 연산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5181" y="1816004"/>
            <a:ext cx="8059737" cy="270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산술 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영상의 산술 연산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6-1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lenna.bmp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square.bmp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파일을 이용하여 덧셈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뺄셈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차이 영상을 생성하고 그 결과를 화면에 출력함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예제 코드와 사용된 영상 파일은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내려받은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예제 파일 중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ch06/arithmetic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프로젝트 폴더에서 확인할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1820" y="3083358"/>
            <a:ext cx="8030705" cy="3321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산술 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영상의 산술 연산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331" y="1873611"/>
            <a:ext cx="7932521" cy="4296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산술 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영상의 산술 연산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938" y="1873611"/>
            <a:ext cx="7932064" cy="4620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산술 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영상의 산술 연산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square.bmp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255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픽셀 값으로 구성된 간단한 영상임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각 산술 연산 결과가 여러분이 머릿속으로 가늠한 것과 동일하게 나타나는지를 꼭 확인 해 보기 바람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39510" y="279821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6-5 </a:t>
            </a:r>
            <a:r>
              <a:rPr lang="ko-KR" altLang="en-US" sz="1600" b="1" dirty="0" smtClean="0"/>
              <a:t>영상의 산술 연산 예제 프로그램 실행 화면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10" y="3083358"/>
            <a:ext cx="7681913" cy="29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산술 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영상의 산술 연산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39510" y="193121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6-5 </a:t>
            </a:r>
            <a:r>
              <a:rPr lang="ko-KR" altLang="en-US" sz="1600" b="1" dirty="0" smtClean="0"/>
              <a:t>영상의 산술 연산 예제 프로그램 실행 화면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935" y="2276860"/>
            <a:ext cx="7681913" cy="29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 smtClean="0">
                <a:solidFill>
                  <a:schemeClr val="accent5"/>
                </a:solidFill>
              </a:rPr>
              <a:t>6.2 </a:t>
            </a:r>
            <a:r>
              <a:rPr lang="ko-KR" altLang="en-US" sz="2600" dirty="0" smtClean="0">
                <a:solidFill>
                  <a:schemeClr val="accent5"/>
                </a:solidFill>
              </a:rPr>
              <a:t>영상의 논리 연산</a:t>
            </a:r>
            <a:endParaRPr lang="en-US" altLang="ko-KR" sz="2600" dirty="0" smtClean="0">
              <a:solidFill>
                <a:schemeClr val="accent5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논리 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영상의 논리 연산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영상의 논리 연산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(logical operation)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픽셀 값을 이진수로 표현하여 각 비트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(bit)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단위 논리 연산을 수행하는 것을 의미함</a:t>
            </a: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에서는 다양한 논리 연산 중에서 논리곱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(AND),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논리합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(OR),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배타적 논리합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(XOR),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부정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(NOT)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연산을 지원함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비트 단위 논리곱은 두 개의 입력 비트가 모두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 경우에 결과가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되는 연산임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비트 단위 논리합은 두 개의 입력 비트 중 하나라도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있으면 결과가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비트 단위 배타적 논리합은 두 개의 입력 비트 중 오직 하나만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 경우에 결과가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되고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입력 비트가 모두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이거나 모두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이면 결과가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비트 단위 부정은 하나의 입력 영상에 대해 동작하며 입력 비트가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이면 결과가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되고 입력 비트가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이면 결과가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 smtClean="0">
                <a:solidFill>
                  <a:schemeClr val="accent5"/>
                </a:solidFill>
              </a:rPr>
              <a:t>6.1 </a:t>
            </a:r>
            <a:r>
              <a:rPr lang="ko-KR" altLang="en-US" sz="2600" dirty="0" smtClean="0">
                <a:solidFill>
                  <a:schemeClr val="accent5"/>
                </a:solidFill>
              </a:rPr>
              <a:t>영상의 산술 연산</a:t>
            </a:r>
            <a:endParaRPr lang="en-US" altLang="ko-KR" sz="2600" dirty="0" smtClean="0">
              <a:solidFill>
                <a:schemeClr val="accent5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논리 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영상의 논리 연산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제공하는 논리 연산의 종류와 동작 방식을 하나의 진리표로 정리하여 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6-1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나타냄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39510" y="250728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표 </a:t>
            </a:r>
            <a:r>
              <a:rPr lang="en-US" altLang="ko-KR" sz="1600" b="1" dirty="0" smtClean="0"/>
              <a:t>6-1 </a:t>
            </a:r>
            <a:r>
              <a:rPr lang="en-US" altLang="ko-KR" sz="1600" b="1" dirty="0" err="1" smtClean="0"/>
              <a:t>OpenCV</a:t>
            </a:r>
            <a:r>
              <a:rPr lang="ko-KR" altLang="en-US" sz="1600" b="1" dirty="0" smtClean="0"/>
              <a:t>에서 제공하는 논리 연산 진리표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2852930"/>
            <a:ext cx="6628459" cy="2970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논리 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영상의 논리 연산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영상의 논리 연산은 각 픽셀 값에 대하여 비트 단위로 이루어짐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그레이스케일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영상의 경우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한 픽셀을 구성하는 여덟 개의 비트에 모두 논리 연산이 이루어짐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두 개의 입력 영상에서 특정 좌표에 있는 픽셀의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그레이스케일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값이 각각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200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 경우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두 값에 대하여 논리곱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(AND),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논리합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(OR),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배타적 논리합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(XOR),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부정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(NOT)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연산을 수행하면 다음과 같이 계산됨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3371393"/>
            <a:ext cx="3729310" cy="2233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논리 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영상의 논리 연산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bitwise_and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함수는 비트 단위 논리곱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bitwise_or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함수는 비트 단위 논리합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bitwise_xor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함수는 비트 단위 배타적 논리합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bitwise_not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함수는 비트 단위 부정 연산을 수행함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153" y="2737716"/>
            <a:ext cx="7587335" cy="3490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논리 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영상의 논리 연산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앞서 나열된 네 개의 비트 단위 논리 연산 함수들 중에서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bitwise_and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(),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bitwise_or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(),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bitwise_xor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함수는 두 개의 영상을 입력으로 받음</a:t>
            </a: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bitwise_not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함수는 하나의 영상을 입력으로 받음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각각의 함수들은 모두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mask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인자를 가지고 있어서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mask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영상의 픽셀 값이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아닌 위치에서만 논리 연산을 수행하도록 설정할 수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만약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mask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인자를 따로 지정하지 않거나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noArray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Mat()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mask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인자로 설정하면 영상 전체에 대해 논리 연산을 수행함</a:t>
            </a: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논리 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영상의 논리 연산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bitwise_and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(),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bitwise_or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(),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bitwise_xor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(),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bitwise_not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이용하여 영상의 논리 연산을 수행하는 예제 프로젝트 소스 코드를 코드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6-2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나타냄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6-2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lenna.bmp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square.bmp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파일을 이용하여 논리곱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논리합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배타적 논리합 연산을 수행함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lenna.bmp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영상에 대해서 부정 연산을 수행한 후 그 결과를 화면에 출력함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226" y="3382563"/>
            <a:ext cx="7930692" cy="3157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논리 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영상의 논리 연산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332" y="1873611"/>
            <a:ext cx="8217468" cy="4218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논리 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영상의 논리 연산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331" y="1873611"/>
            <a:ext cx="7988757" cy="4632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논리 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영상의 논리 연산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6-6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src1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창에 나타난 영상은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256×256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크기의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lenna256.bmp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파일이고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src2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창 영상은 같은 크기의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square.bmp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파일임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square.bmp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영상에서 가운데 사각형 영역의 픽셀 값은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255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이를 이진수로 표현하면 모든 비트가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설정된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11111111(2)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임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square.bmp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영상에서 사각형 바깥 영역의 픽셀 값은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이를 이진수로 표현하면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00000000(2)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두 개의 영상에 대한 비트 단위 논리곱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비트 단위 논리합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비트 단위 배타적 논리합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비트 단위 부정 연산을 수행한 결과 영상을 각각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dst1, dst2, dst3, dst4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창에 표시함</a:t>
            </a: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논리 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영상의 논리 연산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square.bmp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영상의 픽셀 값 비트 구성에 따라 각각의 논리 연산 결과가 부합되게 나타나는지 확인해 보자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39510" y="251017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그림 </a:t>
            </a:r>
            <a:r>
              <a:rPr lang="en-US" altLang="ko-KR" sz="1600" b="1" dirty="0" smtClean="0"/>
              <a:t>6-6 </a:t>
            </a:r>
            <a:r>
              <a:rPr lang="ko-KR" altLang="en-US" sz="1600" b="1" dirty="0" smtClean="0"/>
              <a:t>영상의 논리 연산 예제 프로그램 실행 화면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2852930"/>
            <a:ext cx="7707313" cy="290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논리 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영상의 논리 연산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39510" y="198882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그림 </a:t>
            </a:r>
            <a:r>
              <a:rPr lang="en-US" altLang="ko-KR" sz="1600" b="1" dirty="0" smtClean="0"/>
              <a:t>6-6 </a:t>
            </a:r>
            <a:r>
              <a:rPr lang="ko-KR" altLang="en-US" sz="1600" b="1" dirty="0" smtClean="0"/>
              <a:t>영상의 논리 연산 예제 프로그램 실행 화면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2392074"/>
            <a:ext cx="7707313" cy="290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산술 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영상의 산술 연산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영상은 일종의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행렬이기 때문에 행렬의 산술 연산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(arithmetic operation)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그대로 적용할 수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두 개의 영상을 서로 더하거나 빼는 연산을 수행함으로써 새로운 결과 영상을 생성 할 수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다만 영상을 서로 곱하거나 나누는 연산은 거의 사용하지 않음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영상의 덧셈 연산은 두 개의 입력 영상에서 같은 위치 픽셀 값을 서로 더하여 결과 영상 픽셀 값으로 설정하는 연산임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영상의 덧셈 연산을 수식으로 표현하면 다음과 같음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4334822"/>
            <a:ext cx="3399270" cy="456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산술 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영상의 산술 연산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 수식에서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src1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src2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입력 영상이고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dst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덧셈 연산의 결과 영상임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영상의 덧셈 연산을 수행하면 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결괏값이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그레이스케일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최댓값인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255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보다 커지는 경우가 발생할 수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이러한 경우에는 결과 영상 픽셀 값을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255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설정하는 포화 연산도 함께 수행해야 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영상의 덧셈 연산 수식을 좀 더 정확하게 표현하면 다음과 같음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3486607"/>
            <a:ext cx="4160838" cy="394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산술 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영상의 산술 연산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add()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사용하여 영상의 덧셈을 수행할 수 있음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add()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 원형은 다음과 같음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46" y="2507288"/>
            <a:ext cx="8010054" cy="319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산술 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영상의 산술 연산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add()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함수는 두 개의 행렬 또는 영상을 입력으로 받고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하나의 행렬 또는 영상을 출력으로 생성함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src1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src2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인자에는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Mat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객체 또는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Scalar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객체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정수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실수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자료형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등을 전달할 수 있음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src1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src2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모두 영상처럼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행렬을 나타내는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Mat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객체라면 일반적인 행렬의 덧셈 연산을 수행함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만약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src1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Mat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객체이고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src2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Scalar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객체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정수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실수라면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src1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행렬의 모든 픽셀 값에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src2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값을 더하여 결과 영상을 생성함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덧셈 결과가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dst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객체가 표현할 수 있는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자료형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범위를 벗어나면 자동으로 포화 연산을 수행함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add()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mask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인자와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dtype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인자는 기본값을 가지고 있으며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기본값을 변경할 필요가 없다면 따로 지정하지 않아도 됨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src1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src2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행렬 깊이가 서로 다른 경우에는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dtype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인자를 반드시 지정해야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산술 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영상의 산술 연산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add()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함수를 사용하여 두 개의 영상을 더하는 코드는 다음과 같이 작성할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 소스 코드에서 사용한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aero2.bmp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camera.bmp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파일은 모두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256×256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크기의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그레이스케일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영상임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두 입력 영상의 타입은 모두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CV_8UC1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두 입력 영상의 타입이 서로 같으므로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dtype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인자를 따로 지정하지 않아도 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 결과로 생성되는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dst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영상의 타입은 두 입력 영상의 타입과 같은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CV_8UC1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설정됨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소스 코드에서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mask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인자를 따로 지정하지 않았으므로 두 영상의 모든 픽셀 위치에서 덧셈 연산을 수행함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161646"/>
            <a:ext cx="5482529" cy="161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영상의 산술 연산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영상의 산술 연산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덧셈 연산의 두 입력 영상 타입이 같다면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add()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 대신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+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연산자 재정의를 사용할 수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+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연산자 재정의를 이용하여 두 영상을 더하는 예제 코드임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507288"/>
            <a:ext cx="5299965" cy="1365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2892</TotalTime>
  <Words>1758</Words>
  <Application>Microsoft Office PowerPoint</Application>
  <PresentationFormat>화면 슬라이드 쇼(4:3)</PresentationFormat>
  <Paragraphs>191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39</vt:i4>
      </vt:variant>
    </vt:vector>
  </HeadingPairs>
  <TitlesOfParts>
    <vt:vector size="49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Wingdings</vt:lpstr>
      <vt:lpstr>1_Office Theme</vt:lpstr>
      <vt:lpstr>2_Office Theme</vt:lpstr>
      <vt:lpstr>CHAPTER 06</vt:lpstr>
      <vt:lpstr>PowerPoint 프레젠테이션</vt:lpstr>
      <vt:lpstr>6.1 영상의 산술 연산</vt:lpstr>
      <vt:lpstr>1. 영상의 산술 연산</vt:lpstr>
      <vt:lpstr>1. 영상의 산술 연산</vt:lpstr>
      <vt:lpstr>1. 영상의 산술 연산</vt:lpstr>
      <vt:lpstr>1. 영상의 산술 연산</vt:lpstr>
      <vt:lpstr>1. 영상의 산술 연산</vt:lpstr>
      <vt:lpstr>1. 영상의 산술 연산</vt:lpstr>
      <vt:lpstr>1. 영상의 산술 연산</vt:lpstr>
      <vt:lpstr>1. 영상의 산술 연산</vt:lpstr>
      <vt:lpstr>1. 영상의 산술 연산</vt:lpstr>
      <vt:lpstr>1. 영상의 산술 연산</vt:lpstr>
      <vt:lpstr>1. 영상의 산술 연산</vt:lpstr>
      <vt:lpstr>1. 영상의 산술 연산</vt:lpstr>
      <vt:lpstr>1. 영상의 산술 연산</vt:lpstr>
      <vt:lpstr>1. 영상의 산술 연산</vt:lpstr>
      <vt:lpstr>1. 영상의 산술 연산</vt:lpstr>
      <vt:lpstr>1. 영상의 산술 연산</vt:lpstr>
      <vt:lpstr>1. 영상의 산술 연산</vt:lpstr>
      <vt:lpstr>1. 영상의 산술 연산</vt:lpstr>
      <vt:lpstr>1. 영상의 산술 연산</vt:lpstr>
      <vt:lpstr>1. 영상의 산술 연산</vt:lpstr>
      <vt:lpstr>1. 영상의 산술 연산</vt:lpstr>
      <vt:lpstr>1. 영상의 산술 연산</vt:lpstr>
      <vt:lpstr>1. 영상의 산술 연산</vt:lpstr>
      <vt:lpstr>1. 영상의 산술 연산</vt:lpstr>
      <vt:lpstr>6.2 영상의 논리 연산</vt:lpstr>
      <vt:lpstr>1. 영상의 논리 연산</vt:lpstr>
      <vt:lpstr>1. 영상의 논리 연산</vt:lpstr>
      <vt:lpstr>1. 영상의 논리 연산</vt:lpstr>
      <vt:lpstr>1. 영상의 논리 연산</vt:lpstr>
      <vt:lpstr>1. 영상의 논리 연산</vt:lpstr>
      <vt:lpstr>1. 영상의 논리 연산</vt:lpstr>
      <vt:lpstr>1. 영상의 논리 연산</vt:lpstr>
      <vt:lpstr>1. 영상의 논리 연산</vt:lpstr>
      <vt:lpstr>1. 영상의 논리 연산</vt:lpstr>
      <vt:lpstr>1. 영상의 논리 연산</vt:lpstr>
      <vt:lpstr>1. 영상의 논리 연산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an younkyoung</cp:lastModifiedBy>
  <cp:revision>518</cp:revision>
  <cp:lastPrinted>2016-08-10T06:58:55Z</cp:lastPrinted>
  <dcterms:created xsi:type="dcterms:W3CDTF">2013-04-05T19:58:06Z</dcterms:created>
  <dcterms:modified xsi:type="dcterms:W3CDTF">2019-04-30T06:24:12Z</dcterms:modified>
</cp:coreProperties>
</file>