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78"/>
  </p:notesMasterIdLst>
  <p:handoutMasterIdLst>
    <p:handoutMasterId r:id="rId79"/>
  </p:handoutMasterIdLst>
  <p:sldIdLst>
    <p:sldId id="267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81903" y="5502852"/>
            <a:ext cx="6797626" cy="5184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FFC000"/>
                </a:solidFill>
              </a:rPr>
              <a:t>OpenCV</a:t>
            </a:r>
            <a:r>
              <a:rPr lang="en-US" sz="2800" baseline="0" dirty="0" smtClean="0">
                <a:solidFill>
                  <a:srgbClr val="FFC000"/>
                </a:solidFill>
              </a:rPr>
              <a:t> 4</a:t>
            </a:r>
            <a:r>
              <a:rPr lang="ko-KR" altLang="en-US" sz="2800" baseline="0" dirty="0" smtClean="0">
                <a:solidFill>
                  <a:srgbClr val="FFC000"/>
                </a:solidFill>
              </a:rPr>
              <a:t>로 배우는 컴퓨터 비전과 머신 러닝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99189" y="6078922"/>
            <a:ext cx="6797626" cy="28803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1800" b="0" dirty="0" smtClean="0">
                <a:solidFill>
                  <a:schemeClr val="bg1">
                    <a:lumMod val="65000"/>
                  </a:schemeClr>
                </a:solidFill>
              </a:rPr>
              <a:t>컴퓨터 비전 기초부터 딥러닝 활용까지</a:t>
            </a:r>
            <a:r>
              <a:rPr lang="en-US" altLang="ko-KR" sz="1800" b="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97117" y="491043"/>
            <a:ext cx="3859670" cy="8064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CHAPTER 09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6" y="2910537"/>
            <a:ext cx="4666167" cy="195863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6000" dirty="0" smtClean="0">
                <a:solidFill>
                  <a:schemeClr val="tx1"/>
                </a:solidFill>
              </a:rPr>
              <a:t>에지 검출과</a:t>
            </a:r>
          </a:p>
          <a:p>
            <a:r>
              <a:rPr lang="ko-KR" altLang="en-US" sz="6000" dirty="0" smtClean="0">
                <a:solidFill>
                  <a:schemeClr val="tx1"/>
                </a:solidFill>
              </a:rPr>
              <a:t>응용</a:t>
            </a:r>
            <a:endParaRPr lang="en-US" altLang="ko-KR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평면에서 정의된 함수이기 때문에 영상에서 에지를 찾기 위해서는 영상을 가로 방향과 세로 방향으로 각각 미분해야 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영상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 (x, 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가로 방향으로 미분한다는 것은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좌표는 고정한 상태에서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방향으로만 미분 근사를 계산하는 것을 의미하며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이러한 연산을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(partial derivative)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표기함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이와 유사하게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    라고 표기하고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좌표를 고정한 상태에서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 미분 근사를 수행하여 구할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영상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 (x, 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방향에 대한 각각의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중앙 차분 방법으로 근사화하면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60" y="3222391"/>
            <a:ext cx="237740" cy="46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5249" y="3450553"/>
            <a:ext cx="253976" cy="49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973" y="4811568"/>
            <a:ext cx="292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9-2(a)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영상을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1×3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필터 마스크임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9-2(b)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영상을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필터 마스크임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설명한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근사 수식을 그대로 적용하려면 필터 마스크 값에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1/2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곱해야 하지만 보통 미분 값의 상대적 크기를 중요시하기 때문에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단순화시킨 마스크를 주로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마스크를 이용하여 영상을 각각 필터링하면 영상을 가로 방향과 세로 방향으로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정보를 담고 있는 행렬을 얻을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9510" y="406267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9-2 </a:t>
            </a:r>
            <a:r>
              <a:rPr lang="ko-KR" altLang="en-US" sz="1600" b="1" dirty="0" smtClean="0"/>
              <a:t>중앙 차분에 의한 미분 근사 마스크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4408319"/>
            <a:ext cx="35433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원래 영상의 미분은 부호가 있는 실수로 계산되지만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미분 결과를 시각적으로 분석하기 위하여 미분 값에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형변환하여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 형태로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그레이스케일 값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해당하는 회색 영역은 입력 영상에서 픽셀 값 변화가 작은 영역임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흰색 또는 검은색으로 표현된 픽셀은 입력 영상에서 픽셀 값이 급격하게 바뀌는 부분임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흰색으로 표현된 부분은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좌표가 증가함에 따라 픽셀 값이 급격하게 커지는 위치임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검은색으로 표현된 부분은 픽셀 값이 급격하게 감소하는 위치임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좌표가 증가함에 따른 픽셀 값이 크게 증가하거나 감소하는 부분이 흰색 또는 검은색으로 나타남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410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9-3 </a:t>
            </a:r>
            <a:r>
              <a:rPr lang="ko-KR" altLang="en-US" sz="1600" b="1" dirty="0" err="1" smtClean="0"/>
              <a:t>레나</a:t>
            </a:r>
            <a:r>
              <a:rPr lang="ko-KR" altLang="en-US" sz="1600" b="1" dirty="0" smtClean="0"/>
              <a:t> 영상의 </a:t>
            </a:r>
            <a:r>
              <a:rPr lang="ko-KR" altLang="en-US" sz="1600" b="1" dirty="0" err="1" smtClean="0"/>
              <a:t>편미분</a:t>
            </a:r>
            <a:r>
              <a:rPr lang="ko-KR" altLang="en-US" sz="1600" b="1" dirty="0" smtClean="0"/>
              <a:t>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276860"/>
            <a:ext cx="8112125" cy="292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공간에서 정의된 영상에서 에지를 찾으려면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모두 사용해야 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공간에서 정의된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(x, 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있을 때 이 함수의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 미분과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 미분을 한꺼번에 벡터로 표현한 것을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(gradient)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하고 다음과 같이 표기함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벡터이기 때문에 크기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(magnitude)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방향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(phase)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성분으로 표현할 수 있음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벡터의 방향은 변화 정도가 가장 큰 방향을 나타냄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벡터의 크기는 변화율 세기를 나타내는 척도로 생각할 수 있음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크기는 보통 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표기하고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같이 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025751"/>
            <a:ext cx="2260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611" y="4984389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다음 수식으로 구할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영상은 어두운 배경에 밝기가 다른 두 개의 객체가 있는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빨간색 화살표의 길이는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크기를 나타내고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화살표 방향은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벡터의 방향을 나타냄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벡터의 크기는 밝기 차이가 클수록 크게 나타나므로 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a, 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화살표보다 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화살표 길이가 더 길게 나타남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벡터의 방향은 해당 위치에서 밝기가 가장 밝아지는 방향을 가리킴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대해서는 특별히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성분을 함께 표시하였으며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두 성분을 이용하여 빨간색 화살표를 그릴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참고로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노란색으로 표시된 화살표는 그래디언트 벡터와 수직인 방향을 표시한 것이며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에지의 방향이라고 부름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276860"/>
            <a:ext cx="1562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3410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9-4 </a:t>
            </a:r>
            <a:r>
              <a:rPr lang="ko-KR" altLang="en-US" sz="1600" b="1" dirty="0" err="1" smtClean="0"/>
              <a:t>그래디언트</a:t>
            </a:r>
            <a:r>
              <a:rPr lang="ko-KR" altLang="en-US" sz="1600" b="1" dirty="0" smtClean="0"/>
              <a:t> 크기와 방향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334467"/>
            <a:ext cx="521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영상에서 에지를 찾는 기본적인 방법은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특정 값보다 큰 위치를 찾는 것임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에지 여부를 판단하기 위해 기준이 되는 값을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(threshold)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문턱치라고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부름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영상의 특성에 따라 다르게 설정해야 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사용자의 경험에 의해 결정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높게 설정하면 밝기 차이가 급격하게 변하는 에지 픽셀만 검출됨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낮게 설정하면 약한 에지 성분도 검출됨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9-5(a)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소벨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9-5(b)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방향으로의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소벨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9-5(a)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 미분 마스크는 현재 행에 대한 중앙 차분 연산을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 수행함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행과 다음 행에 대해서도 중앙 차분 연산을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회씩 수행함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연산은 현재 행과 이웃 행에서의 픽셀 값 변화가 유사하다는 점을 이용하여 잡음의 영향을 줄이기 위함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현재 행에서 두 번의 중앙 차분 연산을 수행하는 것은 현재 행의 중앙 차분 근사에 더 큰 가중치를 주기 위함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 미분을 계산하는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9-5(b)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마스크도 같은 방식으로 설계됨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410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9-5 3×3 </a:t>
            </a:r>
            <a:r>
              <a:rPr lang="ko-KR" altLang="en-US" sz="1600" b="1" dirty="0" err="1" smtClean="0"/>
              <a:t>소벨</a:t>
            </a:r>
            <a:r>
              <a:rPr lang="ko-KR" altLang="en-US" sz="1600" b="1" dirty="0" smtClean="0"/>
              <a:t> 마스크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334467"/>
            <a:ext cx="5359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에지 검출과 응용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9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에지 검출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9.2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직선 검출과 원 검출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소벨 마스크를 이용하여 영상을 미분하는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제공함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소벨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 또는 확장된 형태의 큰 마스크를 이용하여 영상을 미분함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3" y="2564895"/>
            <a:ext cx="7809402" cy="354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입력 영상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결과를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저장함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 영상의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ddepth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통해 명시적으로 지정해야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ddepth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지정하면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같은 타입을 사용하는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영상을 생성함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인자는 각각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차수를 의미함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의해 계산되는 결과 행렬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다음 수식과 같은 의미를 갖음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ksize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이후의 인자는 모두 기본값을 가지고 있으므로 실제 함수 호출 시에는 생략할 수 있음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ksize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지정하면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1×3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커널을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기본값인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지정하면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소벨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마스크를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486607"/>
            <a:ext cx="2552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방향으로의 고차 미분을 계산할 수 있지만 대부분의 경우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 미분을 구하는 용도로 사용됨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결과를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결과를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행렬에 저장하려면 다음과 같이 코드를 작성함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예제 코드에서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크기는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행렬과 같고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원소는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float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사용하도록 설정함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083358"/>
            <a:ext cx="5384776" cy="154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널리 사용되고 있는 소벨 마스크 외에도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샤르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Scharr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filter)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마스크를 이용한 미분연산도 지원함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샤르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소벨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마스크보다 정확한 미분 계산을 수행하는 것으로 알려져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9-6 3×3 </a:t>
            </a:r>
            <a:r>
              <a:rPr lang="ko-KR" altLang="en-US" sz="1600" b="1" dirty="0" err="1" smtClean="0"/>
              <a:t>샤르</a:t>
            </a:r>
            <a:r>
              <a:rPr lang="ko-KR" altLang="en-US" sz="1600" b="1" dirty="0" smtClean="0"/>
              <a:t> 필터 마스크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03" y="3256179"/>
            <a:ext cx="54229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샤르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 마스크를 이용하여 영상을 미분하려면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Scharr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075" y="2161646"/>
            <a:ext cx="8045450" cy="281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152" y="4926782"/>
            <a:ext cx="7958811" cy="68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샤르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필터를 이용한 영상의 미분은 앞서 설명한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구할 수도 있음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ksize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FILTER_SCHARR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지정하면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샤르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마스크를 사용하여 영상을 미분함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Scharr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 미분과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 미분을 각각 계산하여 행렬에 저장한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미분 행렬을 이용하여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크기를 계산할 수 있음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벡터의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좌표와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 좌표를 이용하여 벡터의 크기를 계산하는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magnitude()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제공함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4005070"/>
            <a:ext cx="7887373" cy="149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magnitude()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입력으로 사용되는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CV_32F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CV_64F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깊이를 사용하는 행렬 또는 벡터이어야 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magnitude()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출력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magnitude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구성하는 원소 값은 다음 수식에 의해 계산됨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 미분과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방향으로 미분이 저장된 두 개의 행렬이 있을 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방향을 계산하고 싶다면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phase()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795323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45" y="4062677"/>
            <a:ext cx="7987843" cy="179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phase()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angle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출력임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angle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각 원소는 다음 수식에 의해 계산됨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sobel_edge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영상에 대해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방향의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 미분을 구하고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특정 임계 값보다 큰 픽셀을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11423"/>
            <a:ext cx="2241983" cy="62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152" y="3774642"/>
            <a:ext cx="7901661" cy="267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873611"/>
            <a:ext cx="7861462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9" y="1873611"/>
            <a:ext cx="8045450" cy="23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9.1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에지 검출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lenna.bmp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mag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 형식으로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각 픽셀에서 계산된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큰 경우에는 포화 연산에 의해 흰색으로 표현됨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edge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큰 픽셀은 흰색으로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그렇지 않은 픽셀은 검은색으로 표현된 이진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행에서 사용된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낮게 설정하면 더 많은 에지 픽셀이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edge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나타나게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너무 낮추면 잡음의 영향도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검출될 수 있으므로 주의해야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마스크 기반 에지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9-7 </a:t>
            </a:r>
            <a:r>
              <a:rPr lang="ko-KR" altLang="en-US" sz="1600" b="1" dirty="0" err="1" smtClean="0"/>
              <a:t>소벨</a:t>
            </a:r>
            <a:r>
              <a:rPr lang="ko-KR" altLang="en-US" sz="1600" b="1" dirty="0" smtClean="0"/>
              <a:t> 마스크 기반 에지 검출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334467"/>
            <a:ext cx="7977188" cy="27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1986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 캐니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 J. Canny)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에지 검출을 최적화 문제 관점으로 접근함으로써 소벨 에지 검출 방법의 단점을 해결할 수 있는 방법을 제시함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[Canny86]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캐니는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자신의 논문에서 다음 세가지 항목을 좋은 에지 검출기의 조건으로 제시함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852930"/>
            <a:ext cx="7799820" cy="165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캐니는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이러한 조건을 만족하는 새로운 형태의 에지 검출 방법을 제시하였으며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캐니 에지 검출기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(canny edge detector)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크기와 방향을 모두 고려하여 좀 더 정확한 에지 위치를 찾을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에지는 서로 연결되어 있는 가능성이 높다는 점을 고려하여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다소 약하게 나타나는 에지도 놓치지 않고 찾을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검출기는 내부적으로 크게 네 개의 연산 과정을 포함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9-8 </a:t>
            </a:r>
            <a:r>
              <a:rPr lang="ko-KR" altLang="en-US" sz="1600" b="1" dirty="0" smtClean="0"/>
              <a:t>캐니 에지 검출기 수행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564895"/>
            <a:ext cx="28702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가우시안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필터링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검출기의 첫 번째 과정은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검출기의 첫 번째 단계에서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필터를 적용하는 이유는 영상에 포함된 잡음을 제거하기 위함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의해 영상이 부드러워지면서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세기도 함께 감소할 수 있기 때문에 적절한 표준 편차를 선택하여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포함된 잡음이 심하지 않다면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생략할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검출기의 두 번째 과정은 영상의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구하는 작업임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계산은 보통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3×3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소벨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마스크를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검출기는 좀 더 정확한 에지를 찾기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방향도 함께 고려함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가로 방향과 세로 방향으로 각각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소벨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마스크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수행한 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크기와 방향을 모두 계산해야 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공간에서 정의된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(x, 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그래디언트를   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      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할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          2 2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정의되고 이를 벡터 ∇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노름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(L2 norm)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크기를 실제로 계산할 때에는 연산 속도 향상을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크기를</a:t>
            </a: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                        형태로 계산하기도 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벡터 ∇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노름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(L1 norm)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구현되어 있는 캐니 에지 검출기에서도 그래디언트 크기 계산 시 기본적으로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노름을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498" y="1816004"/>
            <a:ext cx="14351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3362" y="2106511"/>
            <a:ext cx="1587163" cy="34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2968144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비최대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억제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에지 검출을 위해 단순히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특정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임계값보다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큰 픽셀을 선택할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에지 근방의 여러 픽셀이 한꺼번에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에지가 두껍게 표현되는 현상을 방지하기 위해 캐니 에지 검출기에서는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비최대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억제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(non-maximum suppression)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과정을 사용함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비최대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억제는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국지적 최대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(local maximum)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픽셀만을 에지 픽셀로 설정하는 기법임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상대적으로 국지적 최대가 아닌 픽셀은 에지 픽셀에서 제외하기 때문에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비최대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억제라는 용어를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영상에서 국지적 최대를 찾으려면 특정 픽셀을 둘러싸고 있는 모든 픽셀 값을 검사하여 국지적 최대인지를 판별해야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비최대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억제 과정에서는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벡터의 방향과 같은 방향에 있는 인접 픽셀끼리만 국지적 최대 검사를 수행함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비최대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억제를 수행함으로써 가장 변화율이 큰 위치의 픽셀만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검색됨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사용할 경우 이분법으로 결과가 판단되기 때문에 환경 변화에 민감해질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이러한 문제를 보완하기 위해 캐니 에지 검출기에서는 두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캐니 에지 검출기에서 사용하는 두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중에서 높은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 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낮은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 라고 표기함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크면 이 픽셀은 최종적으로 에지로 판단함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      보다 작으면 에지 픽셀이 아니라고 판단함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      와         사이인 픽셀은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수도 있고 에지가 아닐 수도 있다고 판단함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픽셀에 대해서는 추가적인 검사를 수행함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3459" y="279532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2934" y="3140965"/>
            <a:ext cx="406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611" y="3429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3362" y="3774642"/>
            <a:ext cx="406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3362" y="4120284"/>
            <a:ext cx="406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7039" y="412028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설명의 편의를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큰 픽셀을 강한 에지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(strong edge)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표현함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        사이인 픽셀은 약한 에지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(weak edge)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표현함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캐니에지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검출기의 마지막 단계에서는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히스테리시스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에지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트래킹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(hysteresis edge tracking)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방법을 사용하여 약한 에지 중에서 최종적으로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판별할 픽셀을 선택함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히스테리시스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에지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트래킹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방법은 에지 픽셀이 대체로 상호 연결되어 있다는 점을 이용함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약한 에지 픽셀이 강한 에지 픽셀과 서로 연결되어 있다면 이 픽셀은 최종적으로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판단함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반면에 강한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연결되어 있지 않은 약한 에지 픽셀은 최종적으로 에지가 아니라고 판단함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4646" y="2432916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969" y="2449681"/>
            <a:ext cx="406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6358" y="1873611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영상에서 에지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(edge)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한쪽 방향으로 픽셀 값이 급격하게 바뀌는 부분을 가리킴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어두운 영역에서 갑자기 밝아지거나 또는 반대로 밝은 영역에서 급격하게 어두워지는 부분을 에지라고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객체와 배경의 경계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객체와 다른 객체의 경계에서 에지가 발생함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영상에서 에지를 찾아내는 작업은 객체의 윤곽을 알아낼 수 있는 유용한 방법임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다양한 컴퓨터 비전 시스템에서 객체 판별을 위한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에지 검출이 사용되고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서로 연결되어 있는 에지 픽셀의 그래디언트 크기를 표현한 그림임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가지 형태의 에지 후보에 대하여 최종적으로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선택되는 픽셀들은 두꺼운 주황색으로 표시함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9-9(a)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약한 에지 픽셀이 모두 강한 에지와 연결되어 있으므로 모든 픽셀이 최종적으로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9-9(b)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약한 에지 픽셀이 강한 에지와 연결되어 있지 않으므로 최종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선택되지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9-9(c)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약한 에지는 강한 에지와 연결되어 있으므로 최종적으로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판별하지만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작은 픽셀은 에지로 판별하지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681" y="4293105"/>
            <a:ext cx="406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9-9 </a:t>
            </a:r>
            <a:r>
              <a:rPr lang="ko-KR" altLang="en-US" sz="1600" b="1" dirty="0" smtClean="0"/>
              <a:t>이중 </a:t>
            </a:r>
            <a:r>
              <a:rPr lang="ko-KR" altLang="en-US" sz="1600" b="1" dirty="0" err="1" smtClean="0"/>
              <a:t>임계값을</a:t>
            </a:r>
            <a:r>
              <a:rPr lang="ko-KR" altLang="en-US" sz="1600" b="1" dirty="0" smtClean="0"/>
              <a:t> 이용한 </a:t>
            </a:r>
            <a:r>
              <a:rPr lang="ko-KR" altLang="en-US" sz="1600" b="1" dirty="0" err="1" smtClean="0"/>
              <a:t>히스테리시스</a:t>
            </a:r>
            <a:r>
              <a:rPr lang="ko-KR" altLang="en-US" sz="1600" b="1" dirty="0" smtClean="0"/>
              <a:t> 에지 </a:t>
            </a:r>
            <a:r>
              <a:rPr lang="ko-KR" altLang="en-US" sz="1600" b="1" dirty="0" err="1" smtClean="0"/>
              <a:t>트래킹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392074"/>
            <a:ext cx="7948613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캐니 에지 검출 알고리즘은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Canny()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구현되어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161646"/>
            <a:ext cx="7893050" cy="21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481" y="4224810"/>
            <a:ext cx="7825894" cy="23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canny_edge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두 가지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쌍을 이용하여 캐니 에지 검출을 수행하고 그 결과를 각각 화면에 출력함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2449681"/>
            <a:ext cx="8001216" cy="401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873611"/>
            <a:ext cx="8103056" cy="404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창은 입력 영상인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lenna.bmp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dst1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dst2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창은 서로 다른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구한 캐니 에지 검출 결과 영상임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dst1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dst2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에지 영상을 구할 때 낮은 임계값은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동일하게 설정하였고 높은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낮출수록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판별되는 픽셀이 더 많아지므로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dst1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더 많은 에지 픽셀이 검출된 것을 확인할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낮출수록 잡음에 해당하는 픽셀도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검출할 가능성이 높아질 수 있으므로 주의해야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캐니 에지 검출기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이중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임계값을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이용한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히스테리시스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에지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트래킹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9-10 </a:t>
            </a:r>
            <a:r>
              <a:rPr lang="ko-KR" altLang="en-US" sz="1600" b="1" dirty="0" smtClean="0"/>
              <a:t>캐니 에지 검출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276860"/>
            <a:ext cx="8261133" cy="291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9.2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직선 검출과 원 검출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영상에서 직선 성분을 찾기 위해서는 우선 에지를 찾아내고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에지 픽셀들이 일직선상에 배열되어 있는지를 확인해야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영상에서 직선을 찾기 위한 용도로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transform)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기법이 널리 사용됨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좌표에서 직선의 방정식을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(parameter)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공간으로 변환하여 직선을 찾는 알고리즘임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평면에서 직선의 방정식은 다음과 같이 나타낼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수식에서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기울기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(slope)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(y intersection)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직선의 방정식은 가로축이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세로축이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 공간에서 정의되어 있음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직선의 형태를 결정하는 파라미터임</a:t>
            </a: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717035"/>
            <a:ext cx="11938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5041996"/>
            <a:ext cx="1397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 공간과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ab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 공간과의 관계를 제대로 이해하기 위해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9-11 </a:t>
            </a:r>
            <a:r>
              <a:rPr lang="en-US" altLang="ko-KR" sz="1600" b="1" dirty="0" err="1" smtClean="0"/>
              <a:t>xy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공간에서 </a:t>
            </a:r>
            <a:r>
              <a:rPr lang="en-US" altLang="ko-KR" sz="1600" b="1" dirty="0" err="1" smtClean="0"/>
              <a:t>ab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공간으로 </a:t>
            </a:r>
            <a:r>
              <a:rPr lang="ko-KR" altLang="en-US" sz="1600" b="1" dirty="0" err="1" smtClean="0"/>
              <a:t>허프</a:t>
            </a:r>
            <a:r>
              <a:rPr lang="ko-KR" altLang="en-US" sz="1600" b="1" dirty="0" smtClean="0"/>
              <a:t> 변환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622502"/>
            <a:ext cx="7097713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기본적으로 영상에서 에지를 찾아내려면 픽셀 값의 변화율을 측정하여 변화율이 큰 픽셀을 선택해야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수학에서 함수 또는 데이터의 변화율을 미분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(derivative)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좀 더 정확하게 기술하면 함수의 미분이란 주어진 함수의 순간 변화율을 의미함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연속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(x)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미분은 다음과 같이 정의함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수식에서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Δx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변화량을 의미함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변화량이 무한히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가까워질 때의 함수 값 변화량을 미분이라고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값이 증가하는 위치에서는 함수의 미분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큰 양수로 나타남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값이 감소하는 위치에서는 함수의 미분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작은 음수를 갖게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값이 일정한 구간에서는 함수의 미분이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가까운 값을 가짐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371393"/>
            <a:ext cx="2895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변환을 이용하여 직선의 방정식을 찾으려면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공간에서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에지로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판별된 모든 점을 이용하여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ab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공간에 직선을 표현함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직선이 많이 교차되는 좌표를 모두 찾아야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직선이 많이 교차하는 점을 찾기 위해서 보통 축적 배열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(accumulation array)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축적 배열은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초기화된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배열에서 직선이 지나가는 위치의 배열 원소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씩 증가시켜 생성함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하나의 직선에 대해 허프 변환 예를 설명하였으며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개의직선이 존재하는 영상이라면 축적 배열에서 여러 개의 국지적 최댓값 위치를 찾아서 직선의 방정식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279532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9-12 2</a:t>
            </a:r>
            <a:r>
              <a:rPr lang="ko-KR" altLang="en-US" sz="1600" b="1" dirty="0" smtClean="0"/>
              <a:t>차원 영상 공간에서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공간으로 변환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140965"/>
            <a:ext cx="6361353" cy="28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 ax  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형태의 직선의 방정식을 사용할 경우 모든 형태의 직선을 표현하기 어렵다는 단점이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대표적으로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 ax  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수식은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축과 평행한 수직선을 표현할 수 없음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수직선을 표현하려면 기울기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무한대가 되어야 하기 때문임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변환을 구현할 때에는 다음과 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극좌표계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형식의 직선의 방정식을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수식에서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원점에서 직선까지의 수직 거리를 나타냄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원점에서 직선에 수직선을 내렸을 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축과 이루는 각도를 의미함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경우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공간에서 한 점은  공간에서는 삼각함수 그래프 형태의 곡선으로 표현됨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공간에서 한 점은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공간에서 직선으로 나타나게 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극좌표계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형식의 직선의 방정식을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변환을 수행할 경우에도 축적 배열을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축적 배열에서 국지적 최댓값이 발생하는 위치에서의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찾아 직선의 방정식을 구할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3429000"/>
            <a:ext cx="2371484" cy="36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9-13(a)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영상이 사용하는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좌표계이며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파란색 직선은   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          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       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직선 위의 세 점을 선택하고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점에 대응하는      공간에서의 곡선을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9-13(b)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공간에서 세 곡선은 하나의 점에서 모두 교차하며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점의 좌표              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9-13(a)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파란색 직선을 나타내는 파라미터임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151688"/>
            <a:ext cx="2222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856" y="2507288"/>
            <a:ext cx="355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083358"/>
            <a:ext cx="355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3031" y="3083358"/>
            <a:ext cx="787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39510" y="377752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9-13       </a:t>
            </a:r>
            <a:r>
              <a:rPr lang="ko-KR" altLang="en-US" sz="1600" b="1" dirty="0" err="1" smtClean="0"/>
              <a:t>파라미터를</a:t>
            </a:r>
            <a:r>
              <a:rPr lang="ko-KR" altLang="en-US" sz="1600" b="1" dirty="0" smtClean="0"/>
              <a:t> 이용한 직선의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4471" y="3790084"/>
            <a:ext cx="355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545" y="4108185"/>
            <a:ext cx="61087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실수 값을 가지기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C/C++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코드로 축적 배열을 구현하려면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가질 수 있는 값의 범위를 적당한 크기로 나눠서 저장하는 양자화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(quantization)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과정을 거쳐야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실수를 가질 수 있는데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구간을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180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단계로 나눌 수도 있고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360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단계로 나눌 수도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구간을 촘촘하게 나눌 경우 입력 영상에서 정밀한 직선 검출이 가능하지만 연산 시간이 늘어날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반면에 구간을 너무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듬성하게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나눌 경우 연산이 빨라지지만 직선 검출의 정확도가 낮아질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 직선 검출을 수행할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192" y="2207723"/>
            <a:ext cx="7759905" cy="438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hough_lines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Canny()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에지 영상을 구하고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영상을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입력으로 사용하여 직선을 검출함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함수가 반환하는 직선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정보를 이용하여 영상 위에 빨간색 직선을 그려서 화면에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3025751"/>
            <a:ext cx="8032958" cy="276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141863" cy="433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931218"/>
            <a:ext cx="8131632" cy="356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931218"/>
            <a:ext cx="8043863" cy="333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9-1(a)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함수 그래프가 수평으로 진행되는 부분은 함수 값 변화가 없는 부분이고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위치에서의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′(x)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급격하게 증가하는 ⓐ 위치에서는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′(x)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큰 값을 가짐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급격하게 감소하는 ⓑ 위치에서는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′(x)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훨씬 작은 음수로 나타남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ⓒ 위치에서는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대체로 일정한 기울기로 증가하므로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′(x)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큰 양수 값이 일정하게 나타남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급격하게 바뀌는 부분을 찾기 위해서는 함수의 미분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 ′(x)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훨씬 크거나 또는 훨씬 작은 위치를 찾아야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435071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 1</a:t>
            </a:r>
            <a:r>
              <a:rPr lang="ko-KR" altLang="en-US" sz="1600" b="1" dirty="0" smtClean="0"/>
              <a:t>차원 연속 함수의 미분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4638747"/>
            <a:ext cx="60579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사실 직선을 검출하는 작업은 앞부분에서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Canny()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호출하는 것으로 완료됨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뒤에 길게 나타나는 소스 코드는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의해 구한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이용하여 에지 영상에 빨간색 직선을 그리기 위한 코드임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 위에 직선을 그리려면 직선의 양 끝점 좌표를 알아야 하기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ρ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이용하여 직선상의 두 점 좌표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pt1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pt2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구함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alpha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충분히 크게 설정해야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pt1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pt2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영상 바깥쪽에 위치하며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자연스러운 직선을 그릴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alpha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작게 설정하면 직선의 일부만 그려질 수 있으니 주의해야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852" y="2449681"/>
            <a:ext cx="40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building.jpg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캐니 에지 검출 영상 위에 허프 변환에 의해 구해진 직선을 함께 표시한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다섯 번째 인자로 지정한 직선 검출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임계값을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작게 설정하면 더 많은 직선을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308335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9-14 </a:t>
            </a:r>
            <a:r>
              <a:rPr lang="ko-KR" altLang="en-US" sz="1600" b="1" dirty="0" err="1" smtClean="0"/>
              <a:t>허프</a:t>
            </a:r>
            <a:r>
              <a:rPr lang="ko-KR" altLang="en-US" sz="1600" b="1" dirty="0" smtClean="0"/>
              <a:t> 변환 직선 검출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429000"/>
            <a:ext cx="8120733" cy="295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기본적인 허프 변환 직선 검출 방법 외에 확률적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(probabilistic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Houghtransform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의한 직선 검출 방법도 제공함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 방법은 직선의 방정식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반환하는 것이 아니라 직선의 시작점과 끝점 좌표를 반환함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 방법은 선분을 찾는 방법임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확률적 허프 변환 방법은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구현되어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931218"/>
            <a:ext cx="8141445" cy="322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hough_line_segments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구성은 앞서 소개한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hough_lines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함수와 거의 유사함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HoughLinesP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검출한 직선의 시작점과 끝점의 좌표를 반환하기 때문에 검출된 직선을 그리는 코드가 훨씬 간단함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3025751"/>
            <a:ext cx="8015961" cy="327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873611"/>
            <a:ext cx="8117344" cy="471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907129"/>
            <a:ext cx="7945894" cy="180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직선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영상으로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building.jpg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캐니 에지 검출 영상 위에 확률적 허프 변환에 의해 구해진 직선 성분을 함께 표시한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변환에 의해 실제로 직선이 있는 위치에서만 선분이 그려진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314385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9-15 </a:t>
            </a:r>
            <a:r>
              <a:rPr lang="ko-KR" altLang="en-US" sz="1600" b="1" dirty="0" smtClean="0"/>
              <a:t>확률적 </a:t>
            </a:r>
            <a:r>
              <a:rPr lang="ko-KR" altLang="en-US" sz="1600" b="1" dirty="0" err="1" smtClean="0"/>
              <a:t>허프</a:t>
            </a:r>
            <a:r>
              <a:rPr lang="ko-KR" altLang="en-US" sz="1600" b="1" dirty="0" smtClean="0"/>
              <a:t> 변환 선분 검출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733" y="3484683"/>
            <a:ext cx="8046364" cy="2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중심 좌표가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a,b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반지름이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원의 방정식은 다음과 같이 표현함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이러한 원의 방정식은 세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가지고 있음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변환을 그대로 적용하려면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공간에서 축적 배열을 정의함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누적이 많은 위치를 찾아야 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공간에서 축적 배열을 정의하고 사용하려면 너무 많은 메모리와 연산 시간을 필요로 하게 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일반적인 허프 변환 대신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(Hough gradient method)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사용하여 원을 검출함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322" y="2118705"/>
            <a:ext cx="2514359" cy="38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방법은 두 가지 단계로 구성됨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 단계에서는 영상에 존재하는 모든 원의 중심 좌표를 찾고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번째 단계에서는 검출된 원의 중심으로부터 원에 적합한 반지름을 구함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원의 중심 좌표를 찾는 과정에서 축적 배열이 사용됨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방법에서 사용하는 축적 배열은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공간에서 만드는 것이 아니라 입력 영상과 동일한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 공간에서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배열로 만듦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원의 중심을 찾기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허프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방법은 입력 영상의 모든 에지 픽셀에서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방향을 따르는 직선상의 축적 배열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씩 증가시킴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잘 알려진 다항함수나 삼각함수 등의 미분을 계산하는 것은 이미 수학의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미적분학에서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많이 연구 되었기 때문에 공식을 통해 쉽게 구할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평면 위에 픽셀 값이 정형화되지 않은 상태로 나열되어 있는 형태이므로 미분 공식을 적용할 수 없음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영상으로부터 미분을 계산하려면 두 가지 특징을 고려해야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하나는 영상이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평면에서 정의된 함수라는 점임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번째는 영상이 정수 단위 좌표에 픽셀이 나열되어 있는 이산함수라는 점임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처럼 원주상의 모든 점에 대해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방향의 직선을 그림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직선상의 축적 배열 값을 증가시키면 결과적으로 원의 중심 위치에서 축적 배열 값이 크게 나타나게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일단 원의 중심을 찾은 후에는 다양한 반지름의 원에 대해 원주상에 충분히 많은 에지 픽셀이 존재하는지 확인하여 적절한 반지름을 선택함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343188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9-16 </a:t>
            </a:r>
            <a:r>
              <a:rPr lang="ko-KR" altLang="en-US" sz="1600" b="1" dirty="0" err="1" smtClean="0"/>
              <a:t>허프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그래디언트</a:t>
            </a:r>
            <a:r>
              <a:rPr lang="ko-KR" altLang="en-US" sz="1600" b="1" dirty="0" smtClean="0"/>
              <a:t> 방법을 이용한 원 중심 검출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3774642"/>
            <a:ext cx="2860001" cy="273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HoughCircles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원을 검출할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219253"/>
            <a:ext cx="8030705" cy="39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hough_circles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은색 동전이 놓여 있는 영상에서 원을 검출하고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검출된 원을 빨간색으로 표시함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2449681"/>
            <a:ext cx="8167729" cy="360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536" y="1873611"/>
            <a:ext cx="8090140" cy="44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8194809" cy="402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허프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변환 원 검출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src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coins.png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허프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그래디언트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방법으로 검출된 원을 함께 표시한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영상에 존재하는 모든 동전에 빨간색 원이 적절하게 그려진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9-17 </a:t>
            </a:r>
            <a:r>
              <a:rPr lang="ko-KR" altLang="en-US" sz="1600" b="1" dirty="0" err="1" smtClean="0"/>
              <a:t>허프</a:t>
            </a:r>
            <a:r>
              <a:rPr lang="ko-KR" altLang="en-US" sz="1600" b="1" dirty="0" smtClean="0"/>
              <a:t> 원 검출 예제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198572"/>
            <a:ext cx="6248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미분을 곧바로 설명하기에 앞서 먼저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이산함수에서 미분을 구하는 방법에 대해 알아보자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영상과 같이 일련의 데이터가 순서대로 나열되어 있는 경우에는 미분 근사화 방법을 이용하여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변화량을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측정할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미분 근사는 다음 세 가지 방법을 주로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331152"/>
            <a:ext cx="51435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에지 검출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미분과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그래디언트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수식에서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 (x)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이산함수이고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h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이산 값의 간격을 의미함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미분 근사 방법을 영상에 적용할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h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픽셀의 간격이라고 생각할 수 있으며 보통 픽셀 간격의 최소 단위인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값으로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전진 차분 수식은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 (x + 1) - I (x)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정리되며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자기 자신 바로 앞에 있는 픽셀에서 자기 자신 픽셀 값을 뺀 형태임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후진 차분은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 (x) − I (x −1)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정리되며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자기 자신 픽셀에서 바로 뒤에 있는 픽셀 값을 뺀 형태임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중앙 차분은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(I (x + 1) - I (x - 1)) / 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수식으로 정리되며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자기 자신을 제외하고 바로 앞과 뒤에 있는 픽셀 값을 이용하는 미분 근사 방법임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가지 미분 근사 방법 중에서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중간값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차이를 이용하는 방법이 이론적으로 근사화 오류가 가장 적으며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영상에서 미분을 계산할 때에도 널리 사용되고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</TotalTime>
  <Words>4220</Words>
  <Application>Microsoft Office PowerPoint</Application>
  <PresentationFormat>화면 슬라이드 쇼(4:3)</PresentationFormat>
  <Paragraphs>419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75</vt:i4>
      </vt:variant>
    </vt:vector>
  </HeadingPairs>
  <TitlesOfParts>
    <vt:vector size="8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CHAPTER 09</vt:lpstr>
      <vt:lpstr>PowerPoint 프레젠테이션</vt:lpstr>
      <vt:lpstr>9.1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1.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2. 마스크 기반 에지 검출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3. 캐니 에지 검출기</vt:lpstr>
      <vt:lpstr>9.2 직선 검출과 원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1. 허프 변환 직선 검출</vt:lpstr>
      <vt:lpstr>2. 허프 변환 원 검출</vt:lpstr>
      <vt:lpstr>2. 허프 변환 원 검출</vt:lpstr>
      <vt:lpstr>2. 허프 변환 원 검출</vt:lpstr>
      <vt:lpstr>2. 허프 변환 원 검출</vt:lpstr>
      <vt:lpstr>2. 허프 변환 원 검출</vt:lpstr>
      <vt:lpstr>2. 허프 변환 원 검출</vt:lpstr>
      <vt:lpstr>2. 허프 변환 원 검출</vt:lpstr>
      <vt:lpstr>2. 허프 변환 원 검출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an younkyoung</cp:lastModifiedBy>
  <cp:revision>710</cp:revision>
  <cp:lastPrinted>2016-08-10T06:58:55Z</cp:lastPrinted>
  <dcterms:created xsi:type="dcterms:W3CDTF">2013-04-05T19:58:06Z</dcterms:created>
  <dcterms:modified xsi:type="dcterms:W3CDTF">2019-04-30T06:25:20Z</dcterms:modified>
</cp:coreProperties>
</file>