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0"/>
  </p:notesMasterIdLst>
  <p:handoutMasterIdLst>
    <p:handoutMasterId r:id="rId71"/>
  </p:handoutMasterIdLst>
  <p:sldIdLst>
    <p:sldId id="26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97117" y="491043"/>
            <a:ext cx="3859670" cy="8064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CHAPTER 11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3734" y="3025751"/>
            <a:ext cx="4666167" cy="195863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6000" dirty="0" smtClean="0">
                <a:solidFill>
                  <a:schemeClr val="tx1">
                    <a:lumMod val="50000"/>
                  </a:schemeClr>
                </a:solidFill>
              </a:rPr>
              <a:t>이진화와</a:t>
            </a:r>
          </a:p>
          <a:p>
            <a:r>
              <a:rPr lang="ko-KR" altLang="en-US" sz="6000" dirty="0" err="1" smtClean="0">
                <a:solidFill>
                  <a:schemeClr val="tx1">
                    <a:lumMod val="50000"/>
                  </a:schemeClr>
                </a:solidFill>
              </a:rPr>
              <a:t>모폴로지</a:t>
            </a:r>
            <a:endParaRPr lang="en-US" altLang="ko-KR" sz="6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이진화는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수행할 수 있음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이용한 다양한 연산을 지원하는 함수임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507288"/>
            <a:ext cx="8073568" cy="30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ThresholdTypes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열거형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상수 중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THRESH_BINARY, THRESH_BINARY_INV, THRESH_TRUNC, THRESH_TOZERO, THRESH_TOZERO_INV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다섯 개의 상수가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동작을 결정함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THRESH_OTSU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THRESH_TRIANGLE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상수는 영상의 픽셀 값 분포를 분석하여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자동으로 결정하여 이진화를 수행할 때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11-1 </a:t>
            </a:r>
            <a:r>
              <a:rPr lang="ko-KR" altLang="en-US" sz="1600" b="1" dirty="0" smtClean="0"/>
              <a:t>주요 </a:t>
            </a:r>
            <a:r>
              <a:rPr lang="en-US" altLang="ko-KR" sz="1600" b="1" dirty="0" err="1" smtClean="0"/>
              <a:t>ThresholdTypes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열거형</a:t>
            </a:r>
            <a:r>
              <a:rPr lang="ko-KR" altLang="en-US" sz="1600" b="1" dirty="0" smtClean="0"/>
              <a:t> 상수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6860"/>
            <a:ext cx="7059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11-1 </a:t>
            </a:r>
            <a:r>
              <a:rPr lang="ko-KR" altLang="en-US" sz="1600" b="1" dirty="0" smtClean="0"/>
              <a:t>주요 </a:t>
            </a:r>
            <a:r>
              <a:rPr lang="en-US" altLang="ko-KR" sz="1600" b="1" dirty="0" err="1" smtClean="0"/>
              <a:t>ThresholdTypes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열거형</a:t>
            </a:r>
            <a:r>
              <a:rPr lang="ko-KR" altLang="en-US" sz="1600" b="1" dirty="0" smtClean="0"/>
              <a:t> 상수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19253"/>
            <a:ext cx="7085013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영상을 이진화하려면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maxval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지정함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type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THRESH_BINARY_INV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지정함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THRESH_BINARY_INV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방법으로 이진화를 수행하는 것은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방법으로 이진화를 수행한 후 영상을 반전하는 것과 같음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문서 영상을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이용하여 이진화를 수행하려면 다음과 같이 코드를 작성함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717035"/>
            <a:ext cx="5342827" cy="134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11-3(a)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document.bmp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11-3(b)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그레이스케일 값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임계값으로 사용하여 이진화한 결과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11-3(c)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type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THRESH_BINARY_INV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지정하여 이진화를 수행한 결과임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객체를 흰색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배경을 검은색으로 취급하는 경우가 많기 때문에 상황에 따라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THRESH_BINARY_INV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적절하게 선택해서 사용해야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11-3 THRESH_BINARY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THRESH_BINARY_INV </a:t>
            </a:r>
            <a:r>
              <a:rPr lang="ko-KR" altLang="en-US" sz="1600" b="1" dirty="0" smtClean="0"/>
              <a:t>방법에 의한 이진화 결과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3" y="2219253"/>
            <a:ext cx="8183131" cy="232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ThresholdTypes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열거형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상수 중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THRESH_OTSU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THRESH_TRIANGLE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임계값을 자동으로 결정할 때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가지 방법 모두 영상의 픽셀 값 분포를 분석하여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자동으로 결정함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결정된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연산을 수행함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방법 중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THRESH_OTSU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오츠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(Otsu)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제안한 자동 이진화 임계값 결정 알고리즘을 이용하여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방법은 입력 영상의 픽셀 값 분포가 두 개의 부류로 구분되는 경우에 최적의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결정하는 알고리즘임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[Otsu79]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THRESH_OTSU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THRESH_TRIANGLE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상수는 보통 논리합 연산자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(|)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이용하여 앞서 소개한 다섯 개의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ThresholdTypes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상수와 함께 사용됨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자동 이진화를 수행할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내부에서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자체적으로 계산하여 사용하기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세 번째 인자로 전달한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값은 사용되지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자동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 방법은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CV_8UC1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타입의 영상에만 적용할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camera.bmp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오츠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결정하여 자동 이진화를 수행하려면 다음과 같이 코드를 작성함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49681"/>
            <a:ext cx="7265988" cy="124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예제 코드는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THRESH_BINARY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THRESH_OTSU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상수를 함께 지정하였으므로 함수 내부에서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자동으로 결정하여 이진화를 수행함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경우 사용자가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세 번째 인자로 설정한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사용되지 않으며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코드에서는 이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이진화에 사용된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반환하며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예제 코드에서는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오츠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알고리즘에 의해 결정된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변수에 저장됨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camera.bmp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대해서는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저장됨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오츠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방법에 의해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camera.bmp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자동 이진화 결과를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11-4(a)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camera.bmp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11-4(b)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오츠 방법에 의해 이진화된 결과 영상임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이진화와 </a:t>
            </a:r>
            <a:r>
              <a:rPr lang="ko-KR" altLang="en-US" sz="28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모폴로지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9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영상의 이진화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11.2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모폴로지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연산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11-4 </a:t>
            </a:r>
            <a:r>
              <a:rPr lang="ko-KR" altLang="en-US" sz="1600" b="1" dirty="0" err="1" smtClean="0"/>
              <a:t>오츠</a:t>
            </a:r>
            <a:r>
              <a:rPr lang="ko-KR" altLang="en-US" sz="1600" b="1" dirty="0" smtClean="0"/>
              <a:t> 방법에 의한 자동 이진화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19253"/>
            <a:ext cx="59690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다양한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이용하여 이진화를 수행하고 그 결과를 바로 확인할 수 있는 예제 프로그램 소스 코드를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영상 출력 창에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0~255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정수를 선택할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위치를 이진화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이진화를 수행함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083358"/>
            <a:ext cx="8216443" cy="256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873611"/>
            <a:ext cx="8051416" cy="304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621" y="1873611"/>
            <a:ext cx="8220118" cy="414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318" y="1873611"/>
            <a:ext cx="8160207" cy="29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183" y="1903439"/>
            <a:ext cx="7990128" cy="30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11-5(a)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neutrophils.png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11-5(b)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설정하였을 때 이진화 결과임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설정하여 입력 영상을 이진화한 결과임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영상에서 어둡게 염색된 세포 영역만 결과 영상에서 검은색으로 표시됨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11-5(c)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트랙바 위치를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설정하였을 경우의 이진화 결과임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영상에서 세포 영역은 검은색으로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배경 영역은 흰색으로 이진화됨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threshold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 프로그램은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인터페이스를 이용하여 프로그램 동작 중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조절할 수 있으므로 편리하게 이진화 결과를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11-5 </a:t>
            </a:r>
            <a:r>
              <a:rPr lang="ko-KR" altLang="en-US" sz="1600" b="1" dirty="0" err="1" smtClean="0"/>
              <a:t>트랙바를</a:t>
            </a:r>
            <a:r>
              <a:rPr lang="ko-KR" altLang="en-US" sz="1600" b="1" dirty="0" smtClean="0"/>
              <a:t> 이용한 이진화 예제 프로그램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6" y="2234543"/>
            <a:ext cx="8318283" cy="27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모든 픽셀에 같은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적용하여 이진화를 수행하는 방식을 전역 이진화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(global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binarization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특성에 따라서 전역 이진화를 적용하기 어려운 경우가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균일하지 않은 조명 환경에서 촬영된 영상에 대해 전역 이진화를 수행하면 객체와 배경이 적절하게 분리되지 않는 경우가 발생함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11-6(a)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sudoku.jpg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영상은 왼편 아래쪽 영역이 다소 어둡게 촬영되었지만 사람의 눈으로는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스도쿠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퍼즐의 사각형 직선과 숫자를 잘 구분할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적용하여 이진화를 수행한 결과를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11-6(b)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스도쿠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영상의 우측 상단 숫자는 제대로 이진화가 되어 분간이 가능함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좌측 하단은 전반적으로 검은색으로 이진화되어 숫자를 읽을 수 없음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11-6(c)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트랙바의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설정했을 때 이진화 결과임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좌측 하단의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스도쿠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숫자까지 제대로 이진화가 수행되었지만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반대로 오른쪽 상단의 숫자가 매우 흐려지고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스도쿠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퍼즐의 사각형 직선이 심하게 끊어지는 현상이 발생함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11.1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영상의 이진화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11-6 </a:t>
            </a:r>
            <a:r>
              <a:rPr lang="ko-KR" altLang="en-US" sz="1600" b="1" dirty="0" err="1" smtClean="0"/>
              <a:t>불균일한</a:t>
            </a:r>
            <a:r>
              <a:rPr lang="ko-KR" altLang="en-US" sz="1600" b="1" dirty="0" smtClean="0"/>
              <a:t> 조명 환경에서 촬영된 영상의 전역 이진화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1" y="2219253"/>
            <a:ext cx="8301366" cy="336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불균일한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조명 성분을 가지고 있는 영상에 대해서는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객체와 배경을 제대로 구분하기 어렵기 때문에 각 픽셀마다 서로 다른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사용하는 적응이진화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(adaptive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binarization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기법을 사용하는 것이 효과적임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적응형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이진화는 영상의 모든 픽셀에서 정해진 크기의 사각형 블록 영역을 설정하고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블록 영역 내부의 픽셀 값 분포로부터 고유의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결정하여 이진화하는 방식임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(x, y)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좌표에서의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다음 수식을 이용하여 결정함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μ(x,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(x, y)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주변 블록 영역의 픽셀 값 평균임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임계값의 크기를 조정하는 상수임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블록 내부 픽셀 값의 평균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μ(x,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일반적인 산술 평균을 사용하거나 또는 가우시안 함수 형태의 가중치를 적용한 가중 평균을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영상의 특성에 따라 사용자가 결정함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601821"/>
            <a:ext cx="2299590" cy="36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적응형 이진화는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adaptiveThreshold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수행할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219253"/>
            <a:ext cx="8012595" cy="359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영상 출력 창에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0~200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정수를 선택할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생성함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사용자가 설정한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위치 값을 블록의 크기로 사용하는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적응형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이진화를 수행함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564895"/>
            <a:ext cx="8044993" cy="305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069147" cy="389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217357" cy="369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1873611"/>
            <a:ext cx="8160664" cy="45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11-7(a)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불균일한 조명 성분을 가지고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sudoku.jpg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adaptive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프로그램이 처음 실행되면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트랙바의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블록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적응형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이진화 실행 결과를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11-7(b)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스도쿠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글씨와 사각형 외곽선이 검은색으로 이진화되어 구분이 잘 되는 것을 확인할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11-7(c)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블록 크기를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설정한 결과임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11-7 </a:t>
            </a:r>
            <a:r>
              <a:rPr lang="ko-KR" altLang="en-US" sz="1600" b="1" dirty="0" smtClean="0"/>
              <a:t>다양한 블록 크기를 사용한 </a:t>
            </a:r>
            <a:r>
              <a:rPr lang="ko-KR" altLang="en-US" sz="1600" b="1" dirty="0" err="1" smtClean="0"/>
              <a:t>적응형</a:t>
            </a:r>
            <a:r>
              <a:rPr lang="ko-KR" altLang="en-US" sz="1600" b="1" dirty="0" smtClean="0"/>
              <a:t> 이진화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19253"/>
            <a:ext cx="8190153" cy="336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11.2 </a:t>
            </a:r>
            <a:r>
              <a:rPr lang="ko-KR" altLang="en-US" sz="2600" dirty="0" err="1" smtClean="0">
                <a:solidFill>
                  <a:schemeClr val="accent5"/>
                </a:solidFill>
              </a:rPr>
              <a:t>모폴로지</a:t>
            </a:r>
            <a:r>
              <a:rPr lang="ko-KR" altLang="en-US" sz="2600" dirty="0" smtClean="0">
                <a:solidFill>
                  <a:schemeClr val="accent5"/>
                </a:solidFill>
              </a:rPr>
              <a:t> 연산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이진화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binarization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영상의 각 픽셀을 두 개의 부류로 나누는 작업임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입력 영상을 주요 객체 영역과 배경 영역으로 나누거나 또는 영상에서 중요도가 높은 관심 영역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(ROI, Region Of Interest)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그렇지 않은 비관심 영역으로 구분하는 용도로 이진화가 사용될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원래 디지털 컴퓨팅 분야에서 이진화는 입력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설정하지만 영상의 이진화에서는 픽셀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이진화가 적용된 이진 영상은 보통 흰색과 검은색 픽셀로만 구성됨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(morphology)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형태 또는 모양에 관한 학문을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 처리 분야에서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영상에서 객체의 형태 및 구조에 대해 분석하고 처리하는 기법을 의미하며 수학적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(mathematical morphology)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라고도 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영상과 이진 영상에 대하여 모두 적용할 수 있지만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주로 이진 영상에서 객체의 모양을 단순화시키거나 잡음을 제거하는 등 용도로 사용됨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연산을 정의하려면 먼저 구조 요소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(structuring element)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정의해야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요소는 마치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사용되는 마스크처럼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연산의 동작을 결정하는 작은 크기의 행렬임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필요에 따라 원하는 구조 요소를 선택하여 사용할 수 있지만 대부분의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연산에서는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네 번째에 나타난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정방형 구조 요소를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구조 요소 행렬에서 진한 색으로 표시한 원소는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 결과가 저장될 위치를 나타내는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고정점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(anchor point)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대부분의 경우 구조 요소의 중심을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고정점으로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3429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11-8 </a:t>
            </a:r>
            <a:r>
              <a:rPr lang="ko-KR" altLang="en-US" sz="1600" b="1" dirty="0" err="1" smtClean="0"/>
              <a:t>모폴로지</a:t>
            </a:r>
            <a:r>
              <a:rPr lang="ko-KR" altLang="en-US" sz="1600" b="1" dirty="0" smtClean="0"/>
              <a:t> 연산을 위한 다양한 구조 요소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3774642"/>
            <a:ext cx="5715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기법 중에서 가장 기본이 되는 연산은 침식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(erosion)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팽창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(dilation)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 영상의 침식 연산은 객체 영역의 외곽을 골고루 깎아 내는 연산으로 전체적으로 객체 영역은 축소되고 배경은 확대됨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침식 연산은 구조 요소를 영상 전체에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스캔하면서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요소가 객체 영역 내부에 완전히 포함될 경우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고정점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위치 픽셀을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 영상의 팽창 연산은 객체 외곽을 확대하는 연산임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팽창 연산을 수행하면 객체 영역은 확대되고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배경 영역은 줄어듦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팽창 연산은 구조 요소를 영상 전체에 대해 이동시키면서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요소와 객체 영역이 한 픽셀이라도 만날 경우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고정점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위치 픽셀을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12×12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입력 이진 영상을 확대하여 나타낸 것이며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영상에는 흰색으로 표시된 객체가 하나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정방형 구조 요소임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11-9(a)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대해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11-9(b)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요소를 이용하여 침식 연산을 수행한 결과를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침식 연산에 의해 객체 모양이 상하좌우 모든 방향에 대해 한 픽셀 정도 깎인 것 같이 변경됨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객체 윗부분에 작게 튀어나온 부분은 매끈하게 제거됨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11-9(a)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대해 같은 구조 요소를 사용하여 팽창 연산을 수행한 결과를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영역이 상하좌우 모든 방향에 대해 한 픽셀 정도 확대된 것처럼 변경됨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객체 아래쪽에 작게 패인 부분이 깔끔하게 메워진 것을 확인할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11-9(d)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빨간색 점선은 침식과 팽창 연산에 의한 객체 모양 변화를 쉽게 분석하기 위해 표시한 입력 객체의 윤곽임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11-9 3×3 </a:t>
            </a:r>
            <a:r>
              <a:rPr lang="ko-KR" altLang="en-US" sz="1600" b="1" dirty="0" smtClean="0"/>
              <a:t>구조 요소에 의한 이진 영상의 침식 연산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334467"/>
            <a:ext cx="61595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11-9 3×3 </a:t>
            </a:r>
            <a:r>
              <a:rPr lang="ko-KR" altLang="en-US" sz="1600" b="1" dirty="0" smtClean="0"/>
              <a:t>구조 요소에 의한 이진 영상의 침식 연산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334467"/>
            <a:ext cx="61595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구조 요소는 원소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구성된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CV_8UC1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행렬로 표현함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 행렬에서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원소만을 이용하여 구조 요소의 모양을 결정함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널리 사용되는 모양의 구조 요소 행렬을 간단하게 생성할 수 있도록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getStructuringElement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429000"/>
            <a:ext cx="8015961" cy="213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요소의 크기는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통해 지정하며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가로와 세로 크기를 모두 홀수로 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11-2 </a:t>
            </a:r>
            <a:r>
              <a:rPr lang="en-US" altLang="ko-KR" sz="1600" b="1" dirty="0" err="1" smtClean="0"/>
              <a:t>MorphShapes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열거형</a:t>
            </a:r>
            <a:r>
              <a:rPr lang="ko-KR" altLang="en-US" sz="1600" b="1" dirty="0" smtClean="0"/>
              <a:t> 상수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1" y="2795323"/>
            <a:ext cx="8375890" cy="167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영상의 침식 연산은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erode()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수행함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2161646"/>
            <a:ext cx="7815936" cy="421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팽창 연산을 수행하려면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dilate()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161646"/>
            <a:ext cx="7944066" cy="202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53" y="4066159"/>
            <a:ext cx="7901660" cy="192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윗줄은 입력 그레이스케일 영상이고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아래 줄에 나타난 영상은 적절한 방법으로 이진화가 수행된 결과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흑백 사각형 마커를 포함한 영상에서 검은색 사각형이 잘 구분되도록 이진화를 적용한 결과임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문서를 스캔한 영상에서 배경과 글자 영역을 구분하기 위해 이진화가 사용됨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지문 인식을 위한 전처리로 이진화가 사용된 예임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erode_dilate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milkdrop.bmp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영상을 이진화한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침식 연산과 팽창 연산을 각각 수행하여 그 결과를 화면에 출력함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449681"/>
            <a:ext cx="8036804" cy="356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873611"/>
            <a:ext cx="8103375" cy="373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1873611"/>
            <a:ext cx="8404008" cy="144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milkdrop.bmp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bin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오츠 알고리즘을 이용하여 이진화한 영상임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erode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 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요소를 이용하여 침식을 수행한 결과임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dilate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 영상은 같은 구조 요소를 이용하여 팽창 연산을 수행한 결과임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erode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bin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비해 객체 외관이 다소 작아짐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우측 하단에 있던 한두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픽셀짜리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객체가 사라진 것을 확인할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반면에 흰색 객체 내부의 검은색 구멍은 더 확대됨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dilate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erode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영상과는 반대로 흰색 객체 영역은 확대됨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내부의 검은색 구멍은 사라지거나 좁아진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11-10 </a:t>
            </a:r>
            <a:r>
              <a:rPr lang="ko-KR" altLang="en-US" sz="1600" b="1" dirty="0" smtClean="0"/>
              <a:t>이진 영상의 침식과 팽창 예제 프로그램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334467"/>
            <a:ext cx="603250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모폴로지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침식과 팽창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11-10 </a:t>
            </a:r>
            <a:r>
              <a:rPr lang="ko-KR" altLang="en-US" sz="1600" b="1" dirty="0" smtClean="0"/>
              <a:t>이진 영상의 침식과 팽창 예제 프로그램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6860"/>
            <a:ext cx="603250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열기 연산은 입력 영상에 대하여 침식 연산을 수행한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다시 팽창 연산을 수행하는 연산임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이와 반대로 팽창 연산을 먼저 수행한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다시 침식 연산을 수행하는 연산을 닫기라고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열기와 닫기 연산은 각각 침식과 팽창 연산이 한 번씩 적용되기 때문에 객체 영역의 크기가 크게 바뀌지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침식과 팽창 연산을 적용하는 순서에 따라 서로 다른 효과가 발생함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열기 연산은 침식 연산을 먼저 수행하기 때문에 한두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픽셀짜리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영역이 제거된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팽창 연산이 수행됨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결과 입력 이진 영상에 존재하는 작은 크기의 객체가 효과적으로 제거됨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닫기 연산은 팽창 연산을 먼저 수행하기 때문에 객체 내부의 작은 구멍이 메워진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침식 연산이 수행됨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결과적으로 닫기 연산은 객체 내부의 작은 구멍을 제거함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11-11(a)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입력으로 사용한 이진 영상을 확대하여 나타낸 것임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11-11(b)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열기 연산의 결과로서 큰 객체 외곽에 돌출된 한두 픽셀이 제거됨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객체를 연결하고 있던 가느다란 선도 제거됨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픽셀짜리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독립된 객체도 깔끔하게 제거됨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11-11(c)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닫기 연산을 수행한 결과 영상으로서 객체 내부의 작은 구멍이 사라짐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오른쪽 객체 외곽에 한 픽셀 오목하게 들어간 부분이 매끈하게 채워짐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11-11 </a:t>
            </a:r>
            <a:r>
              <a:rPr lang="ko-KR" altLang="en-US" sz="1600" b="1" dirty="0" smtClean="0"/>
              <a:t>이진 영상의 열기와 닫기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6860"/>
            <a:ext cx="3949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11-11 </a:t>
            </a:r>
            <a:r>
              <a:rPr lang="ko-KR" altLang="en-US" sz="1600" b="1" dirty="0" smtClean="0"/>
              <a:t>이진 영상의 열기와 닫기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76860"/>
            <a:ext cx="7935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 </a:t>
            </a:r>
            <a:r>
              <a:rPr lang="ko-KR" altLang="en-US" sz="1600" b="1" dirty="0" smtClean="0"/>
              <a:t>다양한 영상의 이진화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1" y="2219253"/>
            <a:ext cx="7554166" cy="43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모폴로지 열기와 닫기 연산은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morphologyEx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수행할 수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morphologyEx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열기와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닫기뿐만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아니라 침식과 팽창 같은 일반적인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연산도 수행할 수 있는 범용적인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모폴로지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연산 함수임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025751"/>
            <a:ext cx="7031951" cy="34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MORPH_GRADIENT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상수는 팽창 결과 영상에서 침식 결과 영상을 빼는 연산을 수행하며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외곽선이 추출되는 효과가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11-3 </a:t>
            </a:r>
            <a:r>
              <a:rPr lang="ko-KR" altLang="en-US" sz="1600" b="1" dirty="0" smtClean="0"/>
              <a:t>주요 </a:t>
            </a:r>
            <a:r>
              <a:rPr lang="en-US" altLang="ko-KR" sz="1600" b="1" dirty="0" err="1" smtClean="0"/>
              <a:t>MorphTypes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열거형</a:t>
            </a:r>
            <a:r>
              <a:rPr lang="ko-KR" altLang="en-US" sz="1600" b="1" dirty="0" smtClean="0"/>
              <a:t> 상수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795323"/>
            <a:ext cx="6602413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open_close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milkdrop.bmp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영상을 이진화한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열기 연산과 닫기 연산을 각각 수행하고 그 결과를 화면에 출력함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449681"/>
            <a:ext cx="8036804" cy="356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217357" cy="378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975689"/>
            <a:ext cx="8231644" cy="144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11-12(a)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milkdrop.bmp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11-12(b)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오츠 알고리즘으로 이진화한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bin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11-12(c)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열기 연산을 수행한 결과임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bin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우측 하단에 있던 자잘한 한두 픽셀 영역이 효과적으로 제거된 것을 확인할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11-12(d)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닫기 연산을 수행한 결과이며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흰색 객체 내부의 한두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픽셀짜리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구멍이 사라진 것을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11-12 </a:t>
            </a:r>
            <a:r>
              <a:rPr lang="ko-KR" altLang="en-US" sz="1600" b="1" dirty="0" smtClean="0"/>
              <a:t>이진 영상의 열기와 닫기 예제 프로그램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6860"/>
            <a:ext cx="61595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 영상의 열기와 닫기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11-12 </a:t>
            </a:r>
            <a:r>
              <a:rPr lang="ko-KR" altLang="en-US" sz="1600" b="1" dirty="0" smtClean="0"/>
              <a:t>이진 영상의 열기와 닫기 예제 프로그램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76860"/>
            <a:ext cx="62357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이진화는 기본적으로 영상의 각 픽셀 값을 이용함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 대해 이진화를 수행하려면 영상의 픽셀 값이 특정 값보다 크면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작으면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각 픽셀과의 크기 비교 대상이 되는 값을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(threshold)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문턱치라고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범위인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0~255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정수를 지정할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이진화를 수식으로 표현하면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식에서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각각 입력 영상과 출력 영상을 의미하고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임계값임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사용자의 경험에 의해 임의로 지정하거나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영상의 특성을 분석하여 자동으로 결정할 수도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842966"/>
            <a:ext cx="3828352" cy="79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영상의 이진화를 수행하는 목적에 따라 적절하게 결정해야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11-2(a)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혈액 속 세포를 촬영한 영상이며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촬영된 세포 중에는 특정 약품에 의해 염색되어 검은색으로 관찰되는 세포도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영상의 히스토그램을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11-2(b)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영상에서 흰색 배경과 밝은 회색 세포 영역으로부터 두 개의 큰 분포가 형성되어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검은색으로 염색된 픽셀에 의한 분포가 미세하게 발견됨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설정하여 이진화를 수행하면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11-2(c)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염색된 세포 영역만 검은색으로 나타나는 이진 영상을 얻을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반면에 밝은 회색 분포와 흰색 배경 픽셀 분포 사이의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이진화를 수행하면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11-2(d)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결과 영상을 얻게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입력 영상에서 모든 세포 영역을 검출한 결과임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어떻게 설정하는지에 따라 서로 다른 의미를 갖는 이진화 영상을 얻을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이진화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이진화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11-2 </a:t>
            </a:r>
            <a:r>
              <a:rPr lang="ko-KR" altLang="en-US" sz="1600" b="1" dirty="0" smtClean="0"/>
              <a:t>서로 다른 </a:t>
            </a:r>
            <a:r>
              <a:rPr lang="ko-KR" altLang="en-US" sz="1600" b="1" dirty="0" err="1" smtClean="0"/>
              <a:t>임계값에</a:t>
            </a:r>
            <a:r>
              <a:rPr lang="ko-KR" altLang="en-US" sz="1600" b="1" dirty="0" smtClean="0"/>
              <a:t> 의한 영상의 이진화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19253"/>
            <a:ext cx="7888288" cy="399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2570</Words>
  <Application>Microsoft Office PowerPoint</Application>
  <PresentationFormat>화면 슬라이드 쇼(4:3)</PresentationFormat>
  <Paragraphs>313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CHAPTER 11</vt:lpstr>
      <vt:lpstr>PowerPoint 프레젠테이션</vt:lpstr>
      <vt:lpstr>11.1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1. 영상의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2. 적응형 이진화</vt:lpstr>
      <vt:lpstr>11.2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1. 모폴로지 연산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  <vt:lpstr>2. 이진 영상의 열기와 닫기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774</cp:revision>
  <cp:lastPrinted>2016-08-10T06:58:55Z</cp:lastPrinted>
  <dcterms:created xsi:type="dcterms:W3CDTF">2013-04-05T19:58:06Z</dcterms:created>
  <dcterms:modified xsi:type="dcterms:W3CDTF">2019-04-30T06:25:59Z</dcterms:modified>
</cp:coreProperties>
</file>