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76"/>
  </p:notesMasterIdLst>
  <p:handoutMasterIdLst>
    <p:handoutMasterId r:id="rId77"/>
  </p:handoutMasterIdLst>
  <p:sldIdLst>
    <p:sldId id="267" r:id="rId3"/>
    <p:sldId id="270" r:id="rId4"/>
    <p:sldId id="272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29" r:id="rId61"/>
    <p:sldId id="330" r:id="rId62"/>
    <p:sldId id="331" r:id="rId63"/>
    <p:sldId id="332" r:id="rId64"/>
    <p:sldId id="333" r:id="rId65"/>
    <p:sldId id="334" r:id="rId66"/>
    <p:sldId id="335" r:id="rId67"/>
    <p:sldId id="336" r:id="rId68"/>
    <p:sldId id="337" r:id="rId69"/>
    <p:sldId id="338" r:id="rId70"/>
    <p:sldId id="339" r:id="rId71"/>
    <p:sldId id="340" r:id="rId72"/>
    <p:sldId id="341" r:id="rId73"/>
    <p:sldId id="342" r:id="rId74"/>
    <p:sldId id="343" r:id="rId75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676C"/>
    <a:srgbClr val="8D9DD8"/>
    <a:srgbClr val="953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1674" y="108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17" d="100"/>
          <a:sy n="117" d="100"/>
        </p:scale>
        <p:origin x="1206" y="90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2019-04-30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81903" y="5502852"/>
            <a:ext cx="6797626" cy="51846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sz="2800" dirty="0" smtClean="0">
                <a:solidFill>
                  <a:srgbClr val="FFC000"/>
                </a:solidFill>
              </a:rPr>
              <a:t>OpenCV</a:t>
            </a:r>
            <a:r>
              <a:rPr lang="en-US" sz="2800" baseline="0" dirty="0" smtClean="0">
                <a:solidFill>
                  <a:srgbClr val="FFC000"/>
                </a:solidFill>
              </a:rPr>
              <a:t> 4</a:t>
            </a:r>
            <a:r>
              <a:rPr lang="ko-KR" altLang="en-US" sz="2800" baseline="0" dirty="0" smtClean="0">
                <a:solidFill>
                  <a:srgbClr val="FFC000"/>
                </a:solidFill>
              </a:rPr>
              <a:t>로 배우는 컴퓨터 비전과 머신 러닝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99189" y="6078922"/>
            <a:ext cx="6797626" cy="28803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ko-KR" altLang="en-US" sz="1800" b="0" dirty="0" smtClean="0">
                <a:solidFill>
                  <a:schemeClr val="bg1">
                    <a:lumMod val="65000"/>
                  </a:schemeClr>
                </a:solidFill>
              </a:rPr>
              <a:t>컴퓨터 비전 기초부터 딥러닝 활용까지</a:t>
            </a:r>
            <a:r>
              <a:rPr lang="en-US" altLang="ko-KR" sz="1800" b="0" dirty="0" smtClean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8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4/30/2019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4/30/2019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4/30/2019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4/30/2019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 typeface="Wingdings" panose="05000000000000000000" pitchFamily="2" charset="2"/>
        <a:buChar char="Ø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28"/>
        </a:buBlip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 typeface="Arial" panose="020B0604020202020204" pitchFamily="34" charset="0"/>
        <a:buChar char="•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 typeface="Wingdings" panose="05000000000000000000" pitchFamily="2" charset="2"/>
        <a:buChar char="Ø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28"/>
        </a:buBlip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 typeface="Arial" panose="020B0604020202020204" pitchFamily="34" charset="0"/>
        <a:buChar char="•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97117" y="491043"/>
            <a:ext cx="3859670" cy="806498"/>
          </a:xfrm>
        </p:spPr>
        <p:txBody>
          <a:bodyPr/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CHAPTER 12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54724" y="3083358"/>
            <a:ext cx="4666167" cy="195863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ko-KR" altLang="en-US" sz="6000" dirty="0" smtClean="0">
                <a:solidFill>
                  <a:schemeClr val="tx1">
                    <a:lumMod val="50000"/>
                  </a:schemeClr>
                </a:solidFill>
              </a:rPr>
              <a:t>레이블링과</a:t>
            </a:r>
          </a:p>
          <a:p>
            <a:r>
              <a:rPr lang="ko-KR" altLang="en-US" sz="6000" dirty="0" smtClean="0">
                <a:solidFill>
                  <a:schemeClr val="tx1">
                    <a:lumMod val="50000"/>
                  </a:schemeClr>
                </a:solidFill>
              </a:rPr>
              <a:t>외곽선 검출</a:t>
            </a:r>
            <a:endParaRPr lang="en-US" altLang="ko-KR" sz="60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레이블링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레이블링의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이해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라이브러리는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3.0.0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버전부터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레이블링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함수를 제공함</a:t>
            </a: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레이블링을 수행하는 기본적인 함수 이름은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connectedComponents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함수의 원형은 다음과 같음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45" y="2737716"/>
            <a:ext cx="8074025" cy="275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레이블링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레이블링의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이해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connectedComponents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 사용법과 동작 결과를 확인하기 위한 예제 코드를 코드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12-1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나타냄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46" y="2449681"/>
            <a:ext cx="8059280" cy="373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레이블링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레이블링의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이해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937" y="1873611"/>
            <a:ext cx="8188325" cy="3011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45" y="4916367"/>
            <a:ext cx="7970109" cy="1623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레이블링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레이블링의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이해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labeling_basic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함수는 작은 크기의 입력 영상과 레이블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맵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행렬을 모두 콘솔 창에 출력함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12-3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나타난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src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픽셀 값과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labels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행렬 원소 값이 앞서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12-2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설명한 것과 완전히 같게 출력된 것을 확인할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레이블링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레이블링의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이해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39510" y="193121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12-3 </a:t>
            </a:r>
            <a:r>
              <a:rPr lang="ko-KR" altLang="en-US" sz="1600" b="1" dirty="0" smtClean="0"/>
              <a:t>영상의 </a:t>
            </a:r>
            <a:r>
              <a:rPr lang="ko-KR" altLang="en-US" sz="1600" b="1" dirty="0" err="1" smtClean="0"/>
              <a:t>레이블링</a:t>
            </a:r>
            <a:r>
              <a:rPr lang="ko-KR" altLang="en-US" sz="1600" b="1" dirty="0" smtClean="0"/>
              <a:t> 예제 실행 결과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2270799"/>
            <a:ext cx="7075007" cy="432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레이블링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응용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레이블링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응용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기본적인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레이블링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동작은 입력 영상으로부터 레이블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맵을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생성하는 것임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보통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레이블링을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수행한 후에는 각각의 객체 영역이 어느 위치에 어느 정도의 크기로 존재하는지 확인할 필요가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이러한 작업을 사용자가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for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반복문 등을 이용하여 직접 구현하기는 꽤 번거로움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다행히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레이블 맵과 각 객체 영역의 통계 정보를 한꺼번에 반환하는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connectedComponentsWithStats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제공함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레이블링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응용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레이블링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응용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332" y="1873611"/>
            <a:ext cx="8131632" cy="362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레이블링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응용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레이블링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응용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connectedComponentsWithStats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함수의 인자 구성은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connectedComponents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 인자에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stats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centroids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추가된 형태임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보통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stats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centroids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인자에는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Mat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자료형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변수를 지정함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입력 영상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src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있을 때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connectedComponentsWithStats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이용하여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레이블링을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수행하려면 다음과 같이 코드를 작성함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4" y="3387373"/>
            <a:ext cx="6571552" cy="675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레이블링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응용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레이블링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응용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12-2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사용한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8×8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영상에 대해 앞의 예제 코드를 수행했을 때 생성되는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labels,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stats,centroids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행렬을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12-4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나타냄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39510" y="250728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12-4 </a:t>
            </a:r>
            <a:r>
              <a:rPr lang="en-US" altLang="ko-KR" sz="1600" b="1" dirty="0" err="1" smtClean="0"/>
              <a:t>connectedComponentsWithStats</a:t>
            </a:r>
            <a:r>
              <a:rPr lang="en-US" altLang="ko-KR" sz="1600" b="1" dirty="0" smtClean="0"/>
              <a:t>( ) </a:t>
            </a:r>
            <a:r>
              <a:rPr lang="ko-KR" altLang="en-US" sz="1600" b="1" dirty="0" smtClean="0"/>
              <a:t>함수의 출력 행렬 분석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903" y="2852930"/>
            <a:ext cx="8427445" cy="318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레이블링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응용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레이블링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응용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stats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행렬에서 두 번째 행 원소 값이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[0, 0, 4, 3, 10]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으로 저장됨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번 객체를 감싸는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바운딩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박스가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(0, 0)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좌표에서 시작하여 가로 크기가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4,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세로 크기가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 사각형임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번 객체 픽셀 개수가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임을 나타냄</a:t>
            </a: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centroids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행렬에서 두 번째 행 원소 값이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[1.7, 1.2]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저장된 것은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번 영역의 무게 중심 좌표가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(1.7, 1.2)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라는 것을 의미함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값은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번 객체 픽셀의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좌표와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좌표를 모두 더한 후 픽셀 개수로 나눈 값임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4005070"/>
            <a:ext cx="7415429" cy="775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4296" y="375829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12</a:t>
            </a:r>
            <a:r>
              <a:rPr kumimoji="0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 </a:t>
            </a:r>
            <a:r>
              <a:rPr lang="ko-KR" altLang="en-US" sz="2800" b="1" dirty="0" err="1" smtClean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레이블링과</a:t>
            </a:r>
            <a:r>
              <a:rPr lang="ko-KR" altLang="en-US" sz="28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 외곽선 검출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2079739" y="1182327"/>
            <a:ext cx="5020017" cy="10452"/>
          </a:xfrm>
          <a:prstGeom prst="line">
            <a:avLst/>
          </a:prstGeom>
          <a:ln w="57150">
            <a:solidFill>
              <a:srgbClr val="E948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59893" y="1643183"/>
            <a:ext cx="48242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12.1</a:t>
            </a:r>
            <a:r>
              <a:rPr lang="en-US" altLang="ko-KR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 err="1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레이블링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chemeClr val="accent5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12.2</a:t>
            </a:r>
            <a:r>
              <a:rPr lang="en-US" altLang="ko-KR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외곽선 검출</a:t>
            </a:r>
            <a:endParaRPr lang="en-US" altLang="ko-KR" sz="2000" b="1" dirty="0" smtClean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레이블링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응용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레이블링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응용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connectedComponentsWithStats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사용하여 실제 영상에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레이블링을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수행함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검출된 객체의 위치와 크기를 화면에 표시하는 예제 코드를 코드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12-2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나타냄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12-2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labeling_stats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함수는 입력 영상을 이진화한 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레이블링을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수행함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레이블링에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의해 얻은 객체 통계 정보를 이용하여 각 객체를 감싸는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바운딩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박스를 노란색 사각형으로 표시함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45" y="3465224"/>
            <a:ext cx="7994421" cy="272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레이블링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응용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레이블링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응용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332" y="1873611"/>
            <a:ext cx="8109746" cy="4089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레이블링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응용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레이블링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응용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9967" y="1873611"/>
            <a:ext cx="8232558" cy="330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레이블링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응용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레이블링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응용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938" y="1931218"/>
            <a:ext cx="723741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레이블링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응용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레이블링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응용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12-5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src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입력으로 사용한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keyboard.bmp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dst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키보드에서 흰색 글자만을 찾아서 노란색 사각형으로 표시한 결과 영상임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키보드에 적힌 각 문자를 제대로 구분하여 표시한 것을 확인 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39510" y="285581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12-5 </a:t>
            </a:r>
            <a:r>
              <a:rPr lang="ko-KR" altLang="en-US" sz="1600" b="1" dirty="0" err="1" smtClean="0"/>
              <a:t>레이블링을</a:t>
            </a:r>
            <a:r>
              <a:rPr lang="ko-KR" altLang="en-US" sz="1600" b="1" dirty="0" smtClean="0"/>
              <a:t> 이용하여 객체의 </a:t>
            </a:r>
            <a:r>
              <a:rPr lang="ko-KR" altLang="en-US" sz="1600" b="1" dirty="0" err="1" smtClean="0"/>
              <a:t>바운딩</a:t>
            </a:r>
            <a:r>
              <a:rPr lang="ko-KR" altLang="en-US" sz="1600" b="1" dirty="0" smtClean="0"/>
              <a:t> 박스 그리기 실행 결과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10" y="3198572"/>
            <a:ext cx="5820713" cy="3279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 smtClean="0">
                <a:solidFill>
                  <a:schemeClr val="accent5"/>
                </a:solidFill>
              </a:rPr>
              <a:t>12.2 </a:t>
            </a:r>
            <a:r>
              <a:rPr lang="ko-KR" altLang="en-US" sz="2600" dirty="0" smtClean="0">
                <a:solidFill>
                  <a:schemeClr val="accent5"/>
                </a:solidFill>
              </a:rPr>
              <a:t>외곽선 검출</a:t>
            </a:r>
            <a:endParaRPr lang="en-US" altLang="ko-KR" sz="2600" dirty="0" smtClean="0">
              <a:solidFill>
                <a:schemeClr val="accent5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객체의 외곽선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(contour)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객체 영역 픽셀 중에서 배경 영역과 인접한 일련의 픽셀을 의미함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보통 검은색 배경 안에 있는 흰색 객체 영역에서 가장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최외곽에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있는 픽셀을 찾아 외곽선으로 정의함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만약 흰색 객체 영역 안에 검은색 배경 영역인 홀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(hole)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존재한다면 홀을 둘러싸고 있는 객체 픽셀들도 외곽선으로 검출할 수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객체의 외곽선은 객체 바깥쪽 외곽선과 안쪽 홀 외곽선으로 구분할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객체 하나의 외곽선은 여러 개의 점으로 구성됨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객체 하나의 외곽선 정보는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vector&lt;Point&gt;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타입으로 저장할 수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하나의 영상에는 여러 개의 객체가 존재할 수 있으므로 영상 하나에서 추출된 전체 객체의 외곽선 정보는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vector&lt;vector&lt;Point&gt;&gt;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타입으로 표현할 수 있음</a:t>
            </a: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에서는 다음과 같은 형식의 변수를 선언하여 외곽선 검출 함수에 전달함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4155" y="3486607"/>
            <a:ext cx="3485452" cy="325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외곽선 검출이 실제로 어떻게 동작하는지를 가늠하기 위해 작은 크기의 영상을 대상으로 외곽선 검출과 표현 방법에 대해 알아보자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테스트로 사용할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8×8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크기의 이진 영상을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12-6(a)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나타냄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영상은 흰색으로 표현된 객체 영역이 세 개 있고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홀은 없는 단순한 형태임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영상에 대해 외곽선 검출을 수행하면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12-6(b)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녹색으로 표현한 픽셀들이 외곽선 점들로 검출됨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검출된 외곽선 점들의 좌표는 앞에서 선언한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contours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변수에 모두 저장됨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contours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변수에 저장된 좌표 정보를 분석하기 위해 편의상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12-6(b)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각각의 외곽선에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부터 시작하는 임의의 번호를 표시함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39510" y="193121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12-6 </a:t>
            </a:r>
            <a:r>
              <a:rPr lang="ko-KR" altLang="en-US" sz="1600" b="1" dirty="0" smtClean="0"/>
              <a:t>외곽선 검출 결과 분석을 위한 테스트 영상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10" y="2276860"/>
            <a:ext cx="60325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 smtClean="0">
                <a:solidFill>
                  <a:schemeClr val="accent5"/>
                </a:solidFill>
              </a:rPr>
              <a:t>12.1 </a:t>
            </a:r>
            <a:r>
              <a:rPr lang="ko-KR" altLang="en-US" sz="2600" dirty="0" err="1" smtClean="0">
                <a:solidFill>
                  <a:schemeClr val="accent5"/>
                </a:solidFill>
              </a:rPr>
              <a:t>레이블링</a:t>
            </a:r>
            <a:endParaRPr lang="en-US" altLang="ko-KR" sz="2600" dirty="0" smtClean="0">
              <a:solidFill>
                <a:schemeClr val="accent5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contours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변수는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vector&lt;vector&lt;Point&gt;&gt;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타입이며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vector&lt;Point&gt;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타입을 여러 개 포함할 수 있는 타입임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12-6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에서는 외곽선 객체가 세 개 있으므로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contours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변수에는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vector&lt;Point&gt;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타입의 데이터가 세 개 저장됨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contours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변수에 저장된 각각의 외곽선은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contours[0], contours[1], contours[2]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형태로 접근할 수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contours[0], contours[1], contours[2]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모두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vector&lt;Point&gt;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타입임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각각 인덱스에 해당하는 외곽선 점들의 좌표를 저장하고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12-6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같이 외곽선이 검출된 경우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contours[0], contours[1], contours[2]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저장된 외곽선 점 좌표는 다음과 같음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905" y="4966301"/>
            <a:ext cx="7720013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영상 내부 객체들의 외곽선을 검출하는 함수 이름은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findContours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함수는 외곽선들의 계층 정보를 받아 오는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hierarchy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인자가 있는 형태와 없는 형태 두 가지로 정의되어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152" y="2795323"/>
            <a:ext cx="797801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findContours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mode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인자에는 외곽선을 어떤 방식으로 검출할 것인지를 나타내는 검출 모드를 지정함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mode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인자에는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RetrievalModes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열거형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상수 중 하나를 지정할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39510" y="285293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표 </a:t>
            </a:r>
            <a:r>
              <a:rPr lang="en-US" altLang="ko-KR" sz="1600" b="1" dirty="0" smtClean="0"/>
              <a:t>12-1 </a:t>
            </a:r>
            <a:r>
              <a:rPr lang="ko-KR" altLang="en-US" sz="1600" b="1" dirty="0" smtClean="0"/>
              <a:t>주요 </a:t>
            </a:r>
            <a:r>
              <a:rPr lang="en-US" altLang="ko-KR" sz="1600" b="1" dirty="0" err="1" smtClean="0"/>
              <a:t>RetrievalModes</a:t>
            </a:r>
            <a:r>
              <a:rPr lang="en-US" altLang="ko-KR" sz="1600" b="1" dirty="0" smtClean="0"/>
              <a:t> </a:t>
            </a:r>
            <a:r>
              <a:rPr lang="ko-KR" altLang="en-US" sz="1600" b="1" dirty="0" err="1" smtClean="0"/>
              <a:t>열거형</a:t>
            </a:r>
            <a:r>
              <a:rPr lang="ko-KR" altLang="en-US" sz="1600" b="1" dirty="0" smtClean="0"/>
              <a:t> 상수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10" y="3198572"/>
            <a:ext cx="8304453" cy="2061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findContours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method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인자에는 검출된 외곽선 점들의 좌표를 근사화하는 방법을 지정함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method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인자에 지정할 수 있는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ContourApproximationModes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열거형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상수를 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12-2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나타냄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저장되는 외곽선 점의 개수를 줄이고 싶다면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CHAIN_APPROX_SIMPLE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상수를 사용하면 유리함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CHAIN_APPROX_TC89_L1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CHAIN_APPROX_TC89_KCOS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방식은 점의 개수는 많이 줄어들지만 외곽선 모양에 변화가 생기므로 주의해야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39510" y="193121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표 </a:t>
            </a:r>
            <a:r>
              <a:rPr lang="en-US" altLang="ko-KR" sz="1600" b="1" dirty="0" smtClean="0"/>
              <a:t>12-2 </a:t>
            </a:r>
            <a:r>
              <a:rPr lang="en-US" altLang="ko-KR" sz="1600" b="1" dirty="0" err="1" smtClean="0"/>
              <a:t>ContourApproximationModes</a:t>
            </a:r>
            <a:r>
              <a:rPr lang="en-US" altLang="ko-KR" sz="1600" b="1" dirty="0" smtClean="0"/>
              <a:t> </a:t>
            </a:r>
            <a:r>
              <a:rPr lang="ko-KR" altLang="en-US" sz="1600" b="1" dirty="0" err="1" smtClean="0"/>
              <a:t>열거형</a:t>
            </a:r>
            <a:r>
              <a:rPr lang="ko-KR" altLang="en-US" sz="1600" b="1" dirty="0" smtClean="0"/>
              <a:t> 상수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11" y="2276860"/>
            <a:ext cx="8390178" cy="209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간단한 테스트 영상을 이용하여 외곽선 검출 모드와 외곽선 계층 구조의 관계에 대해 알아보자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영상은 검은색 배경에 큰 흰색 객체가 두 개 있고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각각의 객체 안에는 검은색 홀이 여러 개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홀 안쪽에는 다시 작은 흰색 객체가 있을 수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외곽선의 계층 구조는 외곽선의 포함 관계에 의해 결정됨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번 외곽선 안에는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1·2·3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번 홀 외곽선이 있으므로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번 외곽선은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1·2·3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번 외곽선의 부모 외곽선이고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1·2·3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번 외곽선은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번 외곽선의 자식 외곽선임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번과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4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번 외곽선은 서로 포함 관계가 없이 대등하므로 이전 외곽선 또는 다음 외곽선의 관계를 가짐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나머지 외곽선들도 유사한 방식으로 계층 정보가 결정됨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39510" y="193121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12-7 </a:t>
            </a:r>
            <a:r>
              <a:rPr lang="ko-KR" altLang="en-US" sz="1600" b="1" dirty="0" smtClean="0"/>
              <a:t>외곽선 계층 구조 확인을 위한 테스트 영상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10" y="2276860"/>
            <a:ext cx="3517900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네 가지 외곽선 검출 모드에 따른 외곽선 검출 결과와 계층 구조를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12-8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나타냄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12-8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원 안에 쓰여진 숫자는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12-7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나타난 외곽선 번호를 나타냄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각 외곽선 번호 사이에 연결된 화살표는 계층 구조를 나타냄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화살표가 오른쪽 외곽선 번호를 가리키면 다음 외곽선을 나타냄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화살표가 왼쪽 외곽선 번호를 가리키면 이전 외곽선을 나타냄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화살표가 아래쪽을 가리키면 자식 외곽선을 나타냄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화살표가 위쪽을 가리키면 부모 외곽선을 나타냄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findContours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RETR_EXTERNAL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외곽선 검출 모드를 사용하면 흰색 객체의 바깥쪽 외곽선만 검출함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경우 객체 내부의 홀 외곽선은 검출되지 않음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큰 객체 내부에 있는 작은 객체의 외곽선도 검출되지 않음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12-7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테스트 영상에서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RETR_EXTERNAL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모드로 외곽선을 검출하면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번과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4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번 외곽선만 검출됨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RETR_LIST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검출 모드를 사용하면 바깥쪽과 안쪽 홀 외곽선을 모두 검출함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RETR_EXTERNAL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RETR_LIST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모드를 사용할 경우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외곽선의 부모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/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자식 계층 정보는 생성되지 않음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외곽선 검출 모드를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RETR_CCOMP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설정하면 모든 흰색 객체의 바깥쪽 외곽선을 먼저 검출함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각 객체 안의 홀 외곽선을 자식 외곽선으로 설정함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RETR_CCOMP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모드에서는 상하 계층이 최대 두 개 층으로만 구성됨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만약 흰색 객체에 여러 개의 홀이 존재할 경우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그중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하나만 자식 외곽선으로 설정됨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각각의 홀 외곽선은 객체 바깥쪽 외곽선을 모두 부모 외곽선으로 설정함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외곽선 검출 모드를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RETR_TREE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설정하면 외곽선 전체의 계층 구조를 생성함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만약 객체 내부에 홀이 있고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 홀 안에 또 다른 작은 객체가 있다면 작은 객체의 외곽선은 홀 외곽선의 자식으로 설정됨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레이블링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레이블링의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이해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배경과 객체를 구분하였다면 이제 다시 각각의 객체를 구분하고 분석하는 작업이 필요함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이때 사용할 수 있는 기법이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레이블링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(labeling)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임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레이블링은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영상 내에 존재하는 객체 픽셀 집합에 고유 번호를 매기는 작업으로 연결된 구성 요소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레이블링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(connected components labeling)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이라고도 함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레이블링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기법을 이용하여 각 객체의 위치와 크기 등 정보를 추출하는 작업은 객체 인식을 위한 전처리 과정으로 자주 사용됨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레이블링은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일반적으로 이진화된 영상에서 수행됨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검은색 픽셀은 배경으로 간주하고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흰색 픽셀은 객체로 간주함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정확하게는 입력 영상의 픽셀 값이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이면 배경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아니면 객체 픽셀로 인식함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하나의 객체는 한 개 이상의 인접한 픽셀로 이루어짐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하나의 객체를 구성하는 모든 픽셀에는 같은 레이블 번호가 지정됨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39510" y="193121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12-8 </a:t>
            </a:r>
            <a:r>
              <a:rPr lang="ko-KR" altLang="en-US" sz="1600" b="1" dirty="0" smtClean="0"/>
              <a:t>외곽선 검출 모드에 따른 계층 구조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149" y="2276860"/>
            <a:ext cx="6130816" cy="4308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findContours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함수로 검출한 외곽선 정보를 이용하여 영상 위에 외곽선을 그리고 싶다면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drawContours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사용할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152" y="2564895"/>
            <a:ext cx="7986713" cy="336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pPr>
              <a:buNone/>
            </a:pP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drawContours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findContours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함수로 얻은 외곽선 정보를 이용하여 영상에 외곽선을 그림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전체 외곽선을 한꺼번에 그릴 수도 있고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특정 번호의 외곽선을 선택하여 그릴 수도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외곽선 계층 정보를 함께 지정할 경우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자식 외곽선도 함께 그릴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331" y="1937207"/>
            <a:ext cx="7986713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12-3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contours_basic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함수는 이진 입력 영상에서 모든 외곽선을 찾아 각기 다른 색상으로 외곽선을 그림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805" y="2465315"/>
            <a:ext cx="8012113" cy="35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1873611"/>
            <a:ext cx="8101013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1873611"/>
            <a:ext cx="818991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4724" y="3256179"/>
            <a:ext cx="55753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12-3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contours_basic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함수에서는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RETR_LIST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검출 모드를 사용하여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findContours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호출함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모든 객체의 바깥쪽과 안쪽 홀 외곽선을 모두 검출하되 부모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/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자식 간의 계층 정보는 얻어 오지 않음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검출된 전체 외곽선 개수는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contours.size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코드를 이용하여 알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12-3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for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문을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부터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contours.size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까지 반복하며 외곽선을 그림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12-9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src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입력 영상으로 사용한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contours.bmp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dst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흰색 객체 외곽선을 다양한 색상으로 그린 결과 영상임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객체 바깥쪽 외곽선과 안쪽 홀 외곽선이 모두 임의의 색상으로 그려진 것을 확인할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39510" y="285293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12-9 </a:t>
            </a:r>
            <a:r>
              <a:rPr lang="ko-KR" altLang="en-US" sz="1600" b="1" dirty="0" smtClean="0"/>
              <a:t>계층 구조를 사용한 외곽선 검출과 그리기 예제 실행 결과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10" y="3217357"/>
            <a:ext cx="6045200" cy="314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12-4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나타난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contours_hier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RETR_CCOMP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모드로 객체 외곽선을 검출하고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외곽선 계층 구조 정보를 활용하여 외곽선을 그림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152" y="2507288"/>
            <a:ext cx="7999413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331" y="1873611"/>
            <a:ext cx="8037513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레이블링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레이블링의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이해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특정 픽셀과 이웃한 픽셀의 연결 관계는 크게 두 가지 방식으로 정의할 수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첫 번째는 특정 픽셀의 상하좌우로 붙어 있는 픽셀끼리 연결되어 있다고 정의하는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4-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방향 연결성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(4-way connectivity)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다른 하나는 상하좌우로 연결된 픽셀뿐만 아니라 대각선 방향으로 인접한 픽셀도 연결되어 있다고 간주하는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8-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방향 연결성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(8-way connectivity)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331" y="1931218"/>
            <a:ext cx="8151813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12-4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vector&lt;Vec4i&gt;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타입의 변수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hierarchy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findContours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함수에 전달하여 외곽선 계층 정보를 추출함</a:t>
            </a: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findContours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함수에서는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RETR_CCOMP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모드를 사용하여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단계로 구성된 계층 구조가 만들어짐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for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반복문에서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변수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idx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초깃값은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idx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= hierarchy[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idx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][0]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코드를 이용하여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idx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값이 갱신됨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hierarchy[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idx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][0]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idx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번에 해당하는 외곽선의 다음 외곽선 번호를 가리킴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만약 다음 외곽선 번호가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-1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되어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idx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&gt;= 0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조건을 만족하지 않으면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for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반복문을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빠져나오게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됨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19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행에서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drawContours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함수로 외곽선을 그릴 때에도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hierarchy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계층 정보를 전달함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외곽선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12-10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src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입력 영상으로 사용한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contours.bmp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파일이고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dst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흰색 객체 외곽선을 임의의 색상으로 채워 그린 결과 영상임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39510" y="250728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12-10 </a:t>
            </a:r>
            <a:r>
              <a:rPr lang="ko-KR" altLang="en-US" sz="1600" b="1" dirty="0" smtClean="0"/>
              <a:t>계층 구조를 사용하는 외곽선 검출과 그리기 예제 실행 결과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2852930"/>
            <a:ext cx="59944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외곽선 처리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외곽선 처리 함수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주어진 외곽선 점들을 감싸는 가장 작은 크기의 사각형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즉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바운딩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박스를 구하고 싶다면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boundingRect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사용함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특정 객체의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바운딩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박스는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connectComponentsWithStats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이용해서도 구할 수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다만 이미 외곽선 정보를 가지고 있는 경우에는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boundingRect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이용하여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바운딩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박스를 구하는 것이 효율적임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152" y="2449681"/>
            <a:ext cx="8037513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외곽선 처리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외곽선 처리 함수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외곽선 또는 점들을 감싸는 최소 크기의 회전된 사각형을 구하고 싶을 때에는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minAreaRect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사용함</a:t>
            </a: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minAreaRect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함수는 함수 이름에서 알 수 있듯이 특정 외곽선을 감싸는 가장 작은 면적의 사각형 정보를 반환하는 함수임</a:t>
            </a: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RotatedRect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 객체를 반환함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45" y="3429000"/>
            <a:ext cx="79994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외곽선 처리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외곽선 처리 함수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외곽선 또는 점들을 감싸는 최소 크기의 원을 구하고 싶을 때에는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minEnclosingCircle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사용함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152" y="2507288"/>
            <a:ext cx="8062913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외곽선 처리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외곽선 처리 함수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임의의 객체에 대해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바운딩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박스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최소 크기 회전된 사각형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최소 크기 원을 검출한 예를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12-11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나타냄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12-11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그리스 문자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β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모양의 객체에 대해 바깥쪽 외곽선을 검출함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검출한 외곽선 정보를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boundingRect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(),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minAreaRect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(),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minEnclosingCircle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함수에 전달하여 구한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바운딩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박스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최소 크기 회전된 사각형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최소 크기 원을 영상 위에 나타낸 결과임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빨간색 사각형은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바운딩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박스이고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파란색 사각형은 최소 크기 회전된 사각형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노란색 실선은 최소 크기 원임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참고로 최소 크기 회전된 사각형의 각도 정보를 담고 있는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RotatedRect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::angle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멤버 변수를 참조하여 객체의 대략적인 회전 각도를 가늠할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외곽선 처리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외곽선 처리 함수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39510" y="193121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12-11 </a:t>
            </a:r>
            <a:r>
              <a:rPr lang="ko-KR" altLang="en-US" sz="1600" b="1" dirty="0" smtClean="0"/>
              <a:t>객체를 감싸는 사각형과 원 검출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2334467"/>
            <a:ext cx="266700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외곽선 처리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외곽선 처리 함수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임의의 곡선을 형성하는 점들의 집합을 가지고 있을 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해당 곡선의 길이를 구하고 싶다면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arcLength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사용할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임의의 외곽선 정보를 가지고 있을 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외곽선이 감싸는 영역의 면적을 알고 싶다면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contourArea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사용함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45" y="2507288"/>
            <a:ext cx="8037513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45" y="4696354"/>
            <a:ext cx="8037513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외곽선 처리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외곽선 처리 함수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(0, 0), (10, 0), (0, 10)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세 점에 의해 결정되는 삼각형이 있을 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삼각형의 외곽선 길이와 면적을 구하려면 다음과 같이 코드를 작성할 수 있음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4623" y="2449681"/>
            <a:ext cx="7134225" cy="1427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레이블링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레이블링의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이해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12-1(a)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4-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방향 연결성에 의한 연결 관계를 나타냄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12-1(b)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8-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방향 연결성에 의한 연결 관계를 나타냄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각각의 그림에서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정중앙에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위치한 픽셀과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4-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방향 연결성과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8-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방향 연결성으로 연결된 픽셀은 흰색으로 표시함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39510" y="319857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12-1 4-</a:t>
            </a:r>
            <a:r>
              <a:rPr lang="ko-KR" altLang="en-US" sz="1600" b="1" dirty="0" smtClean="0"/>
              <a:t>방향 연결성과 </a:t>
            </a:r>
            <a:r>
              <a:rPr lang="en-US" altLang="ko-KR" sz="1600" b="1" dirty="0" smtClean="0"/>
              <a:t>8-</a:t>
            </a:r>
            <a:r>
              <a:rPr lang="ko-KR" altLang="en-US" sz="1600" b="1" dirty="0" smtClean="0"/>
              <a:t>방향 연결성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10" y="3544214"/>
            <a:ext cx="5232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외곽선 처리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외곽선 처리 함수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외곽선 또는 곡선을 근사화하는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approxPolyDP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제공함</a:t>
            </a: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approxPolyDP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함수는 주어진 곡선의 형태를 단순화하여 작은 개수의 점으로 구성된 곡선을 생성함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153" y="2737716"/>
            <a:ext cx="7915948" cy="208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외곽선 처리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외곽선 처리 함수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approxPolyDP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더글라스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포이커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(Douglas-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Peucker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알고리즘을 사용하여 곡선 또는 다각형을 단순화시킴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더글라스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포이커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알고리즘은 입력 외곽선에서 가장 멀리 떨어져 있는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두점을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찾아 직선으로 연결함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해당 직선에서 가장 멀리 떨어져 있는 외곽선상의 점을 찾아 근사화 점으로 추가함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이러한 작업을 반복하다가 새로 추가할 외곽선상의 점과 근사화에 의한 직선과의 수직 거리가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epsilon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인자보다 작으면 근사화를 멈춤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epsilon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인자는 보통 입력 외곽선 또는 곡선 길이의 일정 비율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arcLength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(curve, true) * 0.02)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지정함</a:t>
            </a: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외곽선 처리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외곽선 처리 함수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39510" y="193121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12-12 </a:t>
            </a:r>
            <a:r>
              <a:rPr lang="ko-KR" altLang="en-US" sz="1600" b="1" dirty="0" err="1" smtClean="0"/>
              <a:t>더글라스</a:t>
            </a:r>
            <a:r>
              <a:rPr lang="en-US" altLang="ko-KR" sz="1600" b="1" dirty="0" smtClean="0"/>
              <a:t>-</a:t>
            </a:r>
            <a:r>
              <a:rPr lang="ko-KR" altLang="en-US" sz="1600" b="1" dirty="0" err="1" smtClean="0"/>
              <a:t>포이커</a:t>
            </a:r>
            <a:r>
              <a:rPr lang="ko-KR" altLang="en-US" sz="1600" b="1" dirty="0" smtClean="0"/>
              <a:t> 알고리즘에 의한 외곽선 단순화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2276860"/>
            <a:ext cx="8270629" cy="226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외곽선 처리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외곽선 처리 함수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12-5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나타난 프로그램은 입력 영상을 이진화하여 객체 영역을 모두 검출함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검출한 객체의 외곽선 정보를 이용하여 삼각형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사각형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원을 판단하여 화면에 표시함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45" y="2564895"/>
            <a:ext cx="7987843" cy="2887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외곽선 처리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외곽선 처리 함수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1816004"/>
            <a:ext cx="8232101" cy="389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외곽선 처리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외곽선 처리 함수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331" y="1873611"/>
            <a:ext cx="8077446" cy="383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외곽선 처리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외곽선 처리 함수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331" y="1816004"/>
            <a:ext cx="8224943" cy="42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외곽선 처리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외곽선 처리 함수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331" y="1873611"/>
            <a:ext cx="8103057" cy="3479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외곽선 처리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외곽선 처리 함수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332" y="1988825"/>
            <a:ext cx="8256628" cy="398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외곽선 처리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외곽선 처리 함수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331" y="1931218"/>
            <a:ext cx="8160255" cy="2686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레이블링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레이블링의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이해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이진 영상에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레이블링을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수행하면 각각의 객체 영역에 고유의 번호가 매겨진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정수 행렬이 만들어짐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레이블링에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의해 만들어지는 이러한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정수 행렬을 레이블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맵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(label map)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이라고 부름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레이블링을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수행하는 알고리즘은 매우 다양하게 존재하지만 모두 같은 형태의 레이블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맵을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생성함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외곽선 처리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외곽선 처리 함수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12-5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나타난 소스 코드는 입력 영상에 있는 모든 도형 객체의 바깥쪽 외곽선을 찾고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각 외곽선을 근사화함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만약 근사화된 외곽선이 점 세 개로 표현되면 삼각형이라고 판단하고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점 네 개로 표현되면 사각형이라고 판단함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삼각형과 사각형이 아닌 도형에 대해서는 원에 가까운 모양인지를 검사함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이때 외곽선 모양이 원에 가까운 형태인지를 판별하기 위해 다음 수식을 이용하여 외곽선 길이와 도형의 면적 비율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조사함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4005070"/>
            <a:ext cx="12446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외곽선 처리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외곽선 처리 함수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수식에서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객체의 면적이고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P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객체의 외곽선 길이임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수식으로 구한 비율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사이의 실수로 계산되며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입력 도형이 원 모양에 가까울수록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가까운 값을 가지게 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12-5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에서는 다음 코드를 사용하여 비율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값을 계산함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코드에서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pts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각 객체의 외곽선 좌표가 저장된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vector&lt;Point&gt;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객체임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CV_PI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원주율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값을 저장하고 있는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상수임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이렇게 구한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ratio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변수 값이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0.8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보다 크면 원이라고 판단함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3083358"/>
            <a:ext cx="5513820" cy="1020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외곽선 처리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외곽선 처리 함수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Polygon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프로그램은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polygon.bmp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파일을 컬러 영상으로 불러옴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해당 영상 위에 검출된 객체를 감싸는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바운딩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박스 사각형을 그림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바운딩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박스 좌측 상단에 삼각형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사각형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원에 해당하는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TRI, RECT, CIR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문자열을 출력함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프로그램 실행 결과 삼각형 두 개와 사각형 두 개를 검출하였고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원도 제대로 검출한 것을 확인할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외곽선 처리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외곽선 처리 함수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39510" y="193410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12-13 </a:t>
            </a:r>
            <a:r>
              <a:rPr lang="ko-KR" altLang="en-US" sz="1600" b="1" dirty="0" smtClean="0"/>
              <a:t>다각형 검출 및 인식 예제 실행 결과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10" y="2276860"/>
            <a:ext cx="5185386" cy="418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레이블링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레이블링의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이해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12-2(a)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레이블링 입력으로 사용한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8×8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크기의 이진 영상임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영상은 서로 분리된 세 개의 흰색 객체 영역을 가지고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영상에 대해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레이블링을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수행하면 정수로 구성된 레이블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맵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행렬이 생성되고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행렬을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12-2(b)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나타냄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입력 영상에서 배경 픽셀은 레이블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맵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행렬에서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으로 설정됨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입력 영상의 각 객체 픽셀 영역에는 고유의 번호가 매겨진 것을 확인할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레이블링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레이블링의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이해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39510" y="193121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12-2 </a:t>
            </a:r>
            <a:r>
              <a:rPr lang="ko-KR" altLang="en-US" sz="1600" b="1" dirty="0" err="1" smtClean="0"/>
              <a:t>레이블링</a:t>
            </a:r>
            <a:r>
              <a:rPr lang="ko-KR" altLang="en-US" sz="1600" b="1" dirty="0" smtClean="0"/>
              <a:t> 알고리즘의 입력과 출력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588" y="2334467"/>
            <a:ext cx="6513513" cy="309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3936</TotalTime>
  <Words>2752</Words>
  <Application>Microsoft Office PowerPoint</Application>
  <PresentationFormat>화면 슬라이드 쇼(4:3)</PresentationFormat>
  <Paragraphs>343</Paragraphs>
  <Slides>73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73</vt:i4>
      </vt:variant>
    </vt:vector>
  </HeadingPairs>
  <TitlesOfParts>
    <vt:vector size="83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Wingdings</vt:lpstr>
      <vt:lpstr>1_Office Theme</vt:lpstr>
      <vt:lpstr>2_Office Theme</vt:lpstr>
      <vt:lpstr>CHAPTER 12</vt:lpstr>
      <vt:lpstr>PowerPoint 프레젠테이션</vt:lpstr>
      <vt:lpstr>12.1 레이블링</vt:lpstr>
      <vt:lpstr>1. 레이블링</vt:lpstr>
      <vt:lpstr>1. 레이블링</vt:lpstr>
      <vt:lpstr>1. 레이블링</vt:lpstr>
      <vt:lpstr>1. 레이블링</vt:lpstr>
      <vt:lpstr>1. 레이블링</vt:lpstr>
      <vt:lpstr>1. 레이블링</vt:lpstr>
      <vt:lpstr>1. 레이블링</vt:lpstr>
      <vt:lpstr>1. 레이블링</vt:lpstr>
      <vt:lpstr>1. 레이블링</vt:lpstr>
      <vt:lpstr>1. 레이블링</vt:lpstr>
      <vt:lpstr>1. 레이블링</vt:lpstr>
      <vt:lpstr>2. 레이블링 응용</vt:lpstr>
      <vt:lpstr>2. 레이블링 응용</vt:lpstr>
      <vt:lpstr>2. 레이블링 응용</vt:lpstr>
      <vt:lpstr>2. 레이블링 응용</vt:lpstr>
      <vt:lpstr>2. 레이블링 응용</vt:lpstr>
      <vt:lpstr>2. 레이블링 응용</vt:lpstr>
      <vt:lpstr>2. 레이블링 응용</vt:lpstr>
      <vt:lpstr>2. 레이블링 응용</vt:lpstr>
      <vt:lpstr>2. 레이블링 응용</vt:lpstr>
      <vt:lpstr>2. 레이블링 응용</vt:lpstr>
      <vt:lpstr>12.2 외곽선 검출</vt:lpstr>
      <vt:lpstr>1. 외곽선 검출</vt:lpstr>
      <vt:lpstr>1. 외곽선 검출</vt:lpstr>
      <vt:lpstr>1. 외곽선 검출</vt:lpstr>
      <vt:lpstr>1. 외곽선 검출</vt:lpstr>
      <vt:lpstr>1. 외곽선 검출</vt:lpstr>
      <vt:lpstr>1. 외곽선 검출</vt:lpstr>
      <vt:lpstr>1. 외곽선 검출</vt:lpstr>
      <vt:lpstr>1. 외곽선 검출</vt:lpstr>
      <vt:lpstr>1. 외곽선 검출</vt:lpstr>
      <vt:lpstr>1. 외곽선 검출</vt:lpstr>
      <vt:lpstr>1. 외곽선 검출</vt:lpstr>
      <vt:lpstr>1. 외곽선 검출</vt:lpstr>
      <vt:lpstr>1. 외곽선 검출</vt:lpstr>
      <vt:lpstr>1. 외곽선 검출</vt:lpstr>
      <vt:lpstr>1. 외곽선 검출</vt:lpstr>
      <vt:lpstr>1. 외곽선 검출</vt:lpstr>
      <vt:lpstr>1. 외곽선 검출</vt:lpstr>
      <vt:lpstr>1. 외곽선 검출</vt:lpstr>
      <vt:lpstr>1. 외곽선 검출</vt:lpstr>
      <vt:lpstr>1. 외곽선 검출</vt:lpstr>
      <vt:lpstr>1. 외곽선 검출</vt:lpstr>
      <vt:lpstr>1. 외곽선 검출</vt:lpstr>
      <vt:lpstr>1. 외곽선 검출</vt:lpstr>
      <vt:lpstr>1. 외곽선 검출</vt:lpstr>
      <vt:lpstr>1. 외곽선 검출</vt:lpstr>
      <vt:lpstr>1. 외곽선 검출</vt:lpstr>
      <vt:lpstr>1. 외곽선 검출</vt:lpstr>
      <vt:lpstr>2. 외곽선 처리 함수</vt:lpstr>
      <vt:lpstr>2. 외곽선 처리 함수</vt:lpstr>
      <vt:lpstr>2. 외곽선 처리 함수</vt:lpstr>
      <vt:lpstr>2. 외곽선 처리 함수</vt:lpstr>
      <vt:lpstr>2. 외곽선 처리 함수</vt:lpstr>
      <vt:lpstr>2. 외곽선 처리 함수</vt:lpstr>
      <vt:lpstr>2. 외곽선 처리 함수</vt:lpstr>
      <vt:lpstr>2. 외곽선 처리 함수</vt:lpstr>
      <vt:lpstr>2. 외곽선 처리 함수</vt:lpstr>
      <vt:lpstr>2. 외곽선 처리 함수</vt:lpstr>
      <vt:lpstr>2. 외곽선 처리 함수</vt:lpstr>
      <vt:lpstr>2. 외곽선 처리 함수</vt:lpstr>
      <vt:lpstr>2. 외곽선 처리 함수</vt:lpstr>
      <vt:lpstr>2. 외곽선 처리 함수</vt:lpstr>
      <vt:lpstr>2. 외곽선 처리 함수</vt:lpstr>
      <vt:lpstr>2. 외곽선 처리 함수</vt:lpstr>
      <vt:lpstr>2. 외곽선 처리 함수</vt:lpstr>
      <vt:lpstr>2. 외곽선 처리 함수</vt:lpstr>
      <vt:lpstr>2. 외곽선 처리 함수</vt:lpstr>
      <vt:lpstr>2. 외곽선 처리 함수</vt:lpstr>
      <vt:lpstr>2. 외곽선 처리 함수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an younkyoung</cp:lastModifiedBy>
  <cp:revision>809</cp:revision>
  <cp:lastPrinted>2016-08-10T06:58:55Z</cp:lastPrinted>
  <dcterms:created xsi:type="dcterms:W3CDTF">2013-04-05T19:58:06Z</dcterms:created>
  <dcterms:modified xsi:type="dcterms:W3CDTF">2019-04-30T06:26:19Z</dcterms:modified>
</cp:coreProperties>
</file>