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5" roundtripDataSignature="AMtx7mjv6fASyAZcF9mK1hIhu/AwWiv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customschemas.google.com/relationships/presentationmetadata" Target="metadata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7.jpg"/><Relationship Id="rId6" Type="http://schemas.openxmlformats.org/officeDocument/2006/relationships/image" Target="../media/image99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png"/><Relationship Id="rId4" Type="http://schemas.openxmlformats.org/officeDocument/2006/relationships/image" Target="../media/image49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5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.png"/><Relationship Id="rId4" Type="http://schemas.openxmlformats.org/officeDocument/2006/relationships/image" Target="../media/image45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7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.png"/><Relationship Id="rId4" Type="http://schemas.openxmlformats.org/officeDocument/2006/relationships/image" Target="../media/image5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6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.png"/><Relationship Id="rId4" Type="http://schemas.openxmlformats.org/officeDocument/2006/relationships/image" Target="../media/image47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4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8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.png"/><Relationship Id="rId4" Type="http://schemas.openxmlformats.org/officeDocument/2006/relationships/image" Target="../media/image23.jpg"/><Relationship Id="rId5" Type="http://schemas.openxmlformats.org/officeDocument/2006/relationships/image" Target="../media/image10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5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.png"/><Relationship Id="rId4" Type="http://schemas.openxmlformats.org/officeDocument/2006/relationships/image" Target="../media/image27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3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5.png"/><Relationship Id="rId4" Type="http://schemas.openxmlformats.org/officeDocument/2006/relationships/image" Target="../media/image31.jpg"/><Relationship Id="rId5" Type="http://schemas.openxmlformats.org/officeDocument/2006/relationships/image" Target="../media/image1.png"/><Relationship Id="rId6" Type="http://schemas.openxmlformats.org/officeDocument/2006/relationships/image" Target="../media/image110.jp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5.png"/><Relationship Id="rId4" Type="http://schemas.openxmlformats.org/officeDocument/2006/relationships/image" Target="../media/image32.jpg"/><Relationship Id="rId5" Type="http://schemas.openxmlformats.org/officeDocument/2006/relationships/image" Target="../media/image1.png"/><Relationship Id="rId6" Type="http://schemas.openxmlformats.org/officeDocument/2006/relationships/image" Target="../media/image97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5.png"/><Relationship Id="rId4" Type="http://schemas.openxmlformats.org/officeDocument/2006/relationships/image" Target="../media/image34.jpg"/><Relationship Id="rId5" Type="http://schemas.openxmlformats.org/officeDocument/2006/relationships/image" Target="../media/image1.png"/><Relationship Id="rId6" Type="http://schemas.openxmlformats.org/officeDocument/2006/relationships/image" Target="../media/image109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.png"/><Relationship Id="rId4" Type="http://schemas.openxmlformats.org/officeDocument/2006/relationships/image" Target="../media/image4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2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3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5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3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3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50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4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38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4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37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9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4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0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4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5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47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8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5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7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5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Relationship Id="rId4" Type="http://schemas.openxmlformats.org/officeDocument/2006/relationships/image" Target="../media/image7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9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Relationship Id="rId4" Type="http://schemas.openxmlformats.org/officeDocument/2006/relationships/image" Target="../media/image6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6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Relationship Id="rId4" Type="http://schemas.openxmlformats.org/officeDocument/2006/relationships/image" Target="../media/image70.jpg"/><Relationship Id="rId5" Type="http://schemas.openxmlformats.org/officeDocument/2006/relationships/image" Target="../media/image1.png"/><Relationship Id="rId6" Type="http://schemas.openxmlformats.org/officeDocument/2006/relationships/image" Target="../media/image64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Relationship Id="rId4" Type="http://schemas.openxmlformats.org/officeDocument/2006/relationships/image" Target="../media/image59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56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Relationship Id="rId4" Type="http://schemas.openxmlformats.org/officeDocument/2006/relationships/image" Target="../media/image62.jpg"/><Relationship Id="rId5" Type="http://schemas.openxmlformats.org/officeDocument/2006/relationships/image" Target="../media/image1.png"/><Relationship Id="rId6" Type="http://schemas.openxmlformats.org/officeDocument/2006/relationships/image" Target="../media/image5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Relationship Id="rId4" Type="http://schemas.openxmlformats.org/officeDocument/2006/relationships/image" Target="../media/image58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0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png"/><Relationship Id="rId4" Type="http://schemas.openxmlformats.org/officeDocument/2006/relationships/image" Target="../media/image23.jpg"/><Relationship Id="rId5" Type="http://schemas.openxmlformats.org/officeDocument/2006/relationships/image" Target="../media/image79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png"/><Relationship Id="rId4" Type="http://schemas.openxmlformats.org/officeDocument/2006/relationships/image" Target="../media/image27.jpg"/><Relationship Id="rId5" Type="http://schemas.openxmlformats.org/officeDocument/2006/relationships/image" Target="../media/image7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png"/><Relationship Id="rId4" Type="http://schemas.openxmlformats.org/officeDocument/2006/relationships/image" Target="../media/image31.jpg"/><Relationship Id="rId5" Type="http://schemas.openxmlformats.org/officeDocument/2006/relationships/image" Target="../media/image89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Relationship Id="rId4" Type="http://schemas.openxmlformats.org/officeDocument/2006/relationships/image" Target="../media/image78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Relationship Id="rId4" Type="http://schemas.openxmlformats.org/officeDocument/2006/relationships/image" Target="../media/image23.jpg"/><Relationship Id="rId5" Type="http://schemas.openxmlformats.org/officeDocument/2006/relationships/image" Target="../media/image87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0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png"/><Relationship Id="rId4" Type="http://schemas.openxmlformats.org/officeDocument/2006/relationships/image" Target="../media/image2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png"/><Relationship Id="rId4" Type="http://schemas.openxmlformats.org/officeDocument/2006/relationships/image" Target="../media/image9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.png"/><Relationship Id="rId4" Type="http://schemas.openxmlformats.org/officeDocument/2006/relationships/image" Target="../media/image3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png"/><Relationship Id="rId4" Type="http://schemas.openxmlformats.org/officeDocument/2006/relationships/image" Target="../media/image3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png"/><Relationship Id="rId4" Type="http://schemas.openxmlformats.org/officeDocument/2006/relationships/image" Target="../media/image34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5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png"/><Relationship Id="rId4" Type="http://schemas.openxmlformats.org/officeDocument/2006/relationships/image" Target="../media/image43.jpg"/><Relationship Id="rId5" Type="http://schemas.openxmlformats.org/officeDocument/2006/relationships/image" Target="../media/image1.png"/><Relationship Id="rId6" Type="http://schemas.openxmlformats.org/officeDocument/2006/relationships/image" Target="../media/image9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png"/><Relationship Id="rId4" Type="http://schemas.openxmlformats.org/officeDocument/2006/relationships/image" Target="../media/image38.jpg"/><Relationship Id="rId5" Type="http://schemas.openxmlformats.org/officeDocument/2006/relationships/image" Target="../media/image1.png"/><Relationship Id="rId6" Type="http://schemas.openxmlformats.org/officeDocument/2006/relationships/image" Target="../media/image10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.png"/><Relationship Id="rId4" Type="http://schemas.openxmlformats.org/officeDocument/2006/relationships/image" Target="../media/image46.jpg"/><Relationship Id="rId5" Type="http://schemas.openxmlformats.org/officeDocument/2006/relationships/image" Target="../media/image1.png"/><Relationship Id="rId6" Type="http://schemas.openxmlformats.org/officeDocument/2006/relationships/image" Target="../media/image9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2309968"/>
            <a:ext cx="9144000" cy="146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1" i="0" lang="ko-KR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모두의 깃&amp;깃허브</a:t>
            </a:r>
            <a:endParaRPr b="1" i="0" sz="8000" u="none" cap="none" strike="noStrike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46" name="Google Shape;146;p10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47" name="Google Shape;147;p1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 | 웹 사이트 디자인 수정 전과 후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036" y="1928772"/>
            <a:ext cx="75247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72" name="Google Shape;872;p100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상단의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누르면 Create a repository라고 적힌, 저장소를 만들 수 있는 화면으로 이동</a:t>
            </a:r>
            <a:endParaRPr/>
          </a:p>
        </p:txBody>
      </p:sp>
      <p:grpSp>
        <p:nvGrpSpPr>
          <p:cNvPr id="873" name="Google Shape;873;p100"/>
          <p:cNvGrpSpPr/>
          <p:nvPr/>
        </p:nvGrpSpPr>
        <p:grpSpPr>
          <a:xfrm>
            <a:off x="597117" y="2578326"/>
            <a:ext cx="7776946" cy="278743"/>
            <a:chOff x="597117" y="3035043"/>
            <a:chExt cx="7776946" cy="278743"/>
          </a:xfrm>
        </p:grpSpPr>
        <p:sp>
          <p:nvSpPr>
            <p:cNvPr id="874" name="Google Shape;874;p10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1-49 | ‘Create’ 클릭하기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5" name="Google Shape;875;p1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6" name="Google Shape;876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0827" y="196895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117" y="2853659"/>
            <a:ext cx="64103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83" name="Google Shape;883;p101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목적지 경로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에는 내 컴퓨터 어느 곳에 저장소를 만들 것인지를 지정하면 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탐색 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버튼을 눌러 저장소를 만들고 싶은 위치를 선택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내 PC &gt; 로컬 디스크 (C:) &gt; hellosourcetree 폴더에 로컬 저장소를 만들고 싶다면 목적지 경로에 C:\hello-sourcetree를 입력</a:t>
            </a:r>
            <a:endParaRPr/>
          </a:p>
        </p:txBody>
      </p:sp>
      <p:pic>
        <p:nvPicPr>
          <p:cNvPr id="884" name="Google Shape;884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6407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890" name="Google Shape;890;p102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891" name="Google Shape;891;p102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1-50 | 로컬 저장소가 만들어질 공간(목적지 경로) 입력하기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2" name="Google Shape;892;p1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3" name="Google Shape;893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81" y="1931124"/>
            <a:ext cx="64293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99" name="Google Shape;899;p103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 목적지 경로를 선택했다면 경로 하단에 저장소의 이름을 알맞게 입력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입력된 hello-sourcetree를 입력하고, Git을 이용한 저장소를 만들겠다는 의미에서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선택한 뒤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생성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누름</a:t>
            </a:r>
            <a:endParaRPr/>
          </a:p>
        </p:txBody>
      </p:sp>
      <p:pic>
        <p:nvPicPr>
          <p:cNvPr id="900" name="Google Shape;90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994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906" name="Google Shape;906;p104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907" name="Google Shape;907;p104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1-51 | 로컬 저장소 이름 및 저장소 유형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8" name="Google Shape;908;p1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9" name="Google Shape;909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888924"/>
            <a:ext cx="64008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915" name="Google Shape;915;p10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다음과 같은 화면이 나타난다면 성공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앞으로 이 화면에서 버전을 관리할 것</a:t>
            </a:r>
            <a:endParaRPr/>
          </a:p>
        </p:txBody>
      </p:sp>
      <p:pic>
        <p:nvPicPr>
          <p:cNvPr id="916" name="Google Shape;916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922" name="Google Shape;922;p106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923" name="Google Shape;923;p106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1-52 | 로컬 저장소 생성 완료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4" name="Google Shape;924;p10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5" name="Google Shape;925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640080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931" name="Google Shape;931;p107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로컬 저장소가 잘 만들어졌는지 확인해 보자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로컬 저장소를 만들 때 선택한 목적지 경로에 그림과 같이 .git 숨김 폴더가 잘 만들어졌는지 확인해 보자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.git 숨김 폴더가 있다면 깃 저장소가 잘 만들어진 것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.git 숨김 폴더가 있는 공간이 ‘버전이 관리되는 공간’</a:t>
            </a:r>
            <a:endParaRPr/>
          </a:p>
        </p:txBody>
      </p:sp>
      <p:pic>
        <p:nvPicPr>
          <p:cNvPr id="932" name="Google Shape;932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938" name="Google Shape;938;p108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939" name="Google Shape;939;p10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1-53 | 목적지 경로에 만들어진 로컬 저장소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0" name="Google Shape;940;p1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1" name="Google Shape;941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28" y="1905702"/>
            <a:ext cx="63436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947" name="Google Shape;947;p10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숨김 파일 및 폴더를 보는 방법</a:t>
            </a:r>
            <a:endParaRPr/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1. 파일 탐색기 상단의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보기 &gt; 옵션 &gt; 폴더 및 검색 옵션 변경(O)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누름</a:t>
            </a:r>
            <a:endParaRPr/>
          </a:p>
        </p:txBody>
      </p:sp>
      <p:grpSp>
        <p:nvGrpSpPr>
          <p:cNvPr id="948" name="Google Shape;948;p109"/>
          <p:cNvGrpSpPr/>
          <p:nvPr/>
        </p:nvGrpSpPr>
        <p:grpSpPr>
          <a:xfrm>
            <a:off x="597117" y="2628660"/>
            <a:ext cx="7776946" cy="278743"/>
            <a:chOff x="597117" y="3035043"/>
            <a:chExt cx="7776946" cy="278743"/>
          </a:xfrm>
        </p:grpSpPr>
        <p:sp>
          <p:nvSpPr>
            <p:cNvPr id="949" name="Google Shape;949;p109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1-54 | 숨김 파일 및 폴더 보는 방법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0" name="Google Shape;950;p10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1" name="Google Shape;951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2903993"/>
            <a:ext cx="66770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버전을 되돌리기 어렵다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디자인을 변경하는 과정에서 소스 코드 파일 곳곳을 수정하거나 삭제했을 것</a:t>
            </a:r>
            <a:endParaRPr/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이때 수정한 코드에 문제가 생겼거나 사용자 반응이 영 좋지 않은 등 여러 문제로 이전의 모습으로 되돌려야 하는 상황이 생길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만일 파일을 단순히 덮어썼거나 다른 이름으로 저장하는 방식으로 변경 내역을 관리했다면 파일의 어느 부분이 삭제됐고, 어느 부분을 어떻게 되돌려야 할지 파악하기 어려울 것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다시 말해, 이전으로 되돌리기가 어려워짐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1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957" name="Google Shape;957;p110"/>
          <p:cNvSpPr txBox="1"/>
          <p:nvPr/>
        </p:nvSpPr>
        <p:spPr>
          <a:xfrm>
            <a:off x="504258" y="1537849"/>
            <a:ext cx="8002179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보기 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탭을 선택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고급 설정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숨김 파일 및 폴더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숨김 파일, 폴더 및 드라이브 표시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로 선택하고 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확인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누름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1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963" name="Google Shape;963;p111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964" name="Google Shape;964;p111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1-55 | ‘숨김 파일, 폴더 및 드라이브 표시’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5" name="Google Shape;965;p1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66" name="Google Shape;966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30384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1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sp>
        <p:nvSpPr>
          <p:cNvPr id="972" name="Google Shape;972;p112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 회원 가입하기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깃허브 홈페이지에 접속해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클릭</a:t>
            </a:r>
            <a:endParaRPr/>
          </a:p>
        </p:txBody>
      </p:sp>
      <p:pic>
        <p:nvPicPr>
          <p:cNvPr id="973" name="Google Shape;973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049" y="2305358"/>
            <a:ext cx="17907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1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grpSp>
        <p:nvGrpSpPr>
          <p:cNvPr id="980" name="Google Shape;980;p113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981" name="Google Shape;981;p113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1-56 | 깃허브 홈페이지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2" name="Google Shape;982;p1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3" name="Google Shape;983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62293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1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sp>
        <p:nvSpPr>
          <p:cNvPr id="989" name="Google Shape;989;p114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 회원 가입하기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깃허브에서 사용할 아이디에 해당하는 email, password, username을 입력한 뒤 깃허브 관련 소식을 이메일로 받아볼지 여부를 입력(깃허브 소식을 받아보고 싶다면 y를, 그렇지 않다면 n을 입력)</a:t>
            </a:r>
            <a:endParaRPr/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입력이 끝났다면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클릭</a:t>
            </a:r>
            <a:endParaRPr/>
          </a:p>
        </p:txBody>
      </p:sp>
      <p:pic>
        <p:nvPicPr>
          <p:cNvPr id="990" name="Google Shape;990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6407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grpSp>
        <p:nvGrpSpPr>
          <p:cNvPr id="996" name="Google Shape;996;p115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997" name="Google Shape;997;p115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1-57 | 아이디 정보 입력하기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8" name="Google Shape;998;p1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9" name="Google Shape;999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038" y="1888924"/>
            <a:ext cx="40290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sp>
        <p:nvSpPr>
          <p:cNvPr id="1005" name="Google Shape;1005;p116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 회원 가입하기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눌러 간단한 퍼즐을 품</a:t>
            </a:r>
            <a:endParaRPr/>
          </a:p>
        </p:txBody>
      </p:sp>
      <p:pic>
        <p:nvPicPr>
          <p:cNvPr id="1006" name="Google Shape;1006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72462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7" name="Google Shape;1007;p116"/>
          <p:cNvGrpSpPr/>
          <p:nvPr/>
        </p:nvGrpSpPr>
        <p:grpSpPr>
          <a:xfrm>
            <a:off x="597117" y="2309878"/>
            <a:ext cx="7776946" cy="278743"/>
            <a:chOff x="597117" y="3009876"/>
            <a:chExt cx="7776946" cy="278743"/>
          </a:xfrm>
        </p:grpSpPr>
        <p:sp>
          <p:nvSpPr>
            <p:cNvPr id="1008" name="Google Shape;1008;p116"/>
            <p:cNvSpPr txBox="1"/>
            <p:nvPr/>
          </p:nvSpPr>
          <p:spPr>
            <a:xfrm>
              <a:off x="769939" y="3009876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1-58 | 간단한 퍼즐 풀기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1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0" name="Google Shape;1010;p1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188" y="2605399"/>
            <a:ext cx="39719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1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sp>
        <p:nvSpPr>
          <p:cNvPr id="1016" name="Google Shape;1016;p117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 회원 가입하기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퍼즐을 다 풀었다면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1017" name="Google Shape;1017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88430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8" name="Google Shape;1018;p117"/>
          <p:cNvGrpSpPr/>
          <p:nvPr/>
        </p:nvGrpSpPr>
        <p:grpSpPr>
          <a:xfrm>
            <a:off x="597117" y="2309878"/>
            <a:ext cx="7776946" cy="278743"/>
            <a:chOff x="597117" y="3009876"/>
            <a:chExt cx="7776946" cy="278743"/>
          </a:xfrm>
        </p:grpSpPr>
        <p:sp>
          <p:nvSpPr>
            <p:cNvPr id="1019" name="Google Shape;1019;p117"/>
            <p:cNvSpPr txBox="1"/>
            <p:nvPr/>
          </p:nvSpPr>
          <p:spPr>
            <a:xfrm>
              <a:off x="769939" y="3009876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1-59 | 계정 생성하기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0" name="Google Shape;1020;p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1" name="Google Shape;1021;p1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" y="2588621"/>
            <a:ext cx="40005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1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sp>
        <p:nvSpPr>
          <p:cNvPr id="1027" name="Google Shape;1027;p118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 회원 가입하기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이제 이메일 주소를 인증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입력한 이메일 주소로 코드 6자리가 적힌 이메일이 발송됐을 것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이메일을 확인해 코드 6자리를 입력</a:t>
            </a:r>
            <a:endParaRPr/>
          </a:p>
        </p:txBody>
      </p:sp>
      <p:pic>
        <p:nvPicPr>
          <p:cNvPr id="1028" name="Google Shape;1028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73749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9" name="Google Shape;1029;p118"/>
          <p:cNvGrpSpPr/>
          <p:nvPr/>
        </p:nvGrpSpPr>
        <p:grpSpPr>
          <a:xfrm>
            <a:off x="597117" y="2989387"/>
            <a:ext cx="7776946" cy="278743"/>
            <a:chOff x="597117" y="3009876"/>
            <a:chExt cx="7776946" cy="278743"/>
          </a:xfrm>
        </p:grpSpPr>
        <p:sp>
          <p:nvSpPr>
            <p:cNvPr id="1030" name="Google Shape;1030;p118"/>
            <p:cNvSpPr txBox="1"/>
            <p:nvPr/>
          </p:nvSpPr>
          <p:spPr>
            <a:xfrm>
              <a:off x="769939" y="3009876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1-60 | 이메일 인증하기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1" name="Google Shape;1031;p1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2" name="Google Shape;1032;p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728" y="3315054"/>
            <a:ext cx="41148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sp>
        <p:nvSpPr>
          <p:cNvPr id="1038" name="Google Shape;1038;p11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 회원 가입하기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회원 가입이 완료되면 다음과 같은 페이지가 나타남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화면이 앞으로 여러분이 각자의 아이디로 깃허브에 로그인했을 때 볼 수 있는 초기 화면</a:t>
            </a:r>
            <a:endParaRPr/>
          </a:p>
        </p:txBody>
      </p:sp>
      <p:pic>
        <p:nvPicPr>
          <p:cNvPr id="1039" name="Google Shape;1039;p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605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61" name="Google Shape;161;p12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62" name="Google Shape;162;p12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1-5 | 소스 코드 수정 전과 후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425" y="1931124"/>
            <a:ext cx="40957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2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1.6 깃허브 회원 가입하기</a:t>
            </a:r>
            <a:endParaRPr/>
          </a:p>
        </p:txBody>
      </p:sp>
      <p:grpSp>
        <p:nvGrpSpPr>
          <p:cNvPr id="1045" name="Google Shape;1045;p120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046" name="Google Shape;1046;p12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1-61 | 회원 가입 직후 깃허브 첫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7" name="Google Shape;1047;p1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8" name="Google Shape;1048;p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81" y="1922735"/>
            <a:ext cx="70961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협력하기 어렵다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대규모 소프트웨어는 대부분 여러 개발자가 협업하여 개발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예를 들면 누군가는 메뉴를 만들고 누군가는 결제 기능을 만들고 누군가는 로그인을 만드는 식으로 각자 개발할 업무를 맡고, 추후 각자 만든 내용들을 합치는 것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77" name="Google Shape;177;p14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1-6 | 여러 개발자가 협업해 만드는 웹 사이트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" name="Google Shape;17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2020042"/>
            <a:ext cx="521017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협력하기 어렵다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만일 모두가 작업한 파일을 덮어쓰는 방식으로 저장했거나 다른 이름으로 파일을 저장하는 방식으로 파일을 관리했다면 서로의 작업 내역을 합칠 때 매우 어려워짐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웹 사이트를 이루는 파일이 여러 개이고 코드 양이 방대하다면 누가 어떤 파일에서 어떻게 코드를 수정했는지 파악하기 힘들기 때문임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코드를 합치는 과정에서 서로가 작업한 내용을 일일이 비교해야 한다면 시간이 많이 걸릴뿐더러 실수도 매우 빈번하게 발생할 것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92" name="Google Shape;192;p16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1-7 | 각자 개발한 소스 코드를 합치는 어려움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4" name="Google Shape;19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45243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버전과 버전 관리 이해하기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‘버전’이라는 말은 그림 1-8의 우측 하단처럼 게임이나 앱부터 그림 1-9와 같은 관용적 표현에 이르기까지 우리 생활 주변에서 쉽게 접할 수 있는 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경험상 알 수 있듯이, 새로운 버전은 주로 기능이 새로 추가되거나 크고 작은 버그가 수정되는 등 기존과는 다른 유의미한 변화가 생겼을 때 만들어짐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즉, 버전이란 ‘유의미한 변화가 결과물로 나온 것, 유의미한 변화가 결과물로 저장된 것’을 의미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207" name="Google Shape;207;p1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1-8 | 게임에서 사용하는 ‘버전’ 용어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Google Shape;20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" name="Google Shape;20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65341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216" name="Google Shape;216;p19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1-9 | 관용적으로 사용하는 ‘버전’ 용어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65532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/>
        </p:nvSpPr>
        <p:spPr>
          <a:xfrm>
            <a:off x="185476" y="3429000"/>
            <a:ext cx="6752219" cy="278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334963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* 출처 : http://basketkorea.com/news/newsview.php?ncode=1065581210245379</a:t>
            </a:r>
            <a:endParaRPr b="0" i="0" sz="12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0" y="2460970"/>
            <a:ext cx="9144000" cy="760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명령어 없이 깃 배우기</a:t>
            </a:r>
            <a:endParaRPr b="1" i="0" sz="4800" u="none" cap="none" strike="noStrike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버전과 버전 관리 이해하기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 vs 패치 vs 업데이트</a:t>
            </a:r>
            <a:endParaRPr/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패치와 업데이트라는 말도 버전과 비슷한 의미로 자주 쓰임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패치는 시급한 오류 해결을 동반하거나 비교적 규모가 작은 버전이라는 의미가 강함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업데이트는 패치의 의미와 더불어, 그림 1-10의 Windows 업데이트처럼 주기적으로 추가되는 버전, 새롭게 추가되는 기능을 담은 버전이라는 의미도 포괄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grpSp>
        <p:nvGrpSpPr>
          <p:cNvPr id="231" name="Google Shape;231;p21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232" name="Google Shape;232;p21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1-10 | Windows 업데이트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Google Shape;23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4" name="Google Shape;2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56578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504258" y="1537849"/>
            <a:ext cx="803573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버전과 버전 관리 이해하기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버전, 패치, 업데이트는 보통 ‘용어의 사전적 정의’나 ‘말’로써 엄격히 구분 짓지는 않으니 이 말들의 정의를 암기하지 않아도 괜찮음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버전, 패치, 업데이트, 즉 소프트웨어 변경의 종류는 용어의 사전적 정의보다 버전을 작성하는 규칙을 통해 구분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그림 1-11의 [v9.3.2],[v9.3.0]과 같이 점을 기준으로 적힌 숫자 세 개가 버전 규칙에 따른 버전 표기의 예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이러한 숫자 표기로 소프트웨어 변경의 종류를 나타낸다고 보면 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247" name="Google Shape;247;p23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1-11 | 소프트웨어 버전 규칙의 예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" name="Google Shape;24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28575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504258" y="1537849"/>
            <a:ext cx="803573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버전과 버전 관리 이해하기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우리가 코드로 무언가를 만드는 일은 유의미한 변화(버전)들을 쌓아 올리는 것과 같음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벽돌이 모이고 모여 거대한 건물이 완성되듯, 버전이 모이고 모여 거대한 소프트웨어 결과물이 만들어지는 것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262" name="Google Shape;262;p25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1-12 | 여러 버전이 쌓여 만들어지는 소프트웨어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" name="Google Shape;26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647" y="1973069"/>
            <a:ext cx="51911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504258" y="1537849"/>
            <a:ext cx="803573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버전과 버전 관리 이해하기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 관리는 앞에서 언급한 문제를 발생시키지 않으면서 유의미한 변화를 쌓아 올리며 소프트웨어를 만들어 나가는 과정이라 볼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다시 말해, 개발에서 버전 관리는 다음과 같이 정리할 수 있음</a:t>
            </a:r>
            <a:endParaRPr/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929" y="2856495"/>
            <a:ext cx="7124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버전과 버전 관리 이해하기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504258" y="1537849"/>
            <a:ext cx="803573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버전과 버전 관리 이해하기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아직은 버전 관리가 무엇인지 분명히 와닿지 않는 독자가 있을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다만 버전 관리는 말로 이해하는 것보다는 직접 손으로 실습하고 눈으로 확인하며 이해하는 것이 더 쉽기 때문에, 앞으로 있을 설명과 실습을 잘 따라온다면 버전 관리가 무엇인지 더욱 분명히 알 수 있을 것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깃은 버전 관리를 도와주는 소프트웨어로, 버전 관리 시스템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(Version Control System, VCS)</a:t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28"/>
          <p:cNvGrpSpPr/>
          <p:nvPr/>
        </p:nvGrpSpPr>
        <p:grpSpPr>
          <a:xfrm>
            <a:off x="597117" y="2393768"/>
            <a:ext cx="7776946" cy="278743"/>
            <a:chOff x="597117" y="3035043"/>
            <a:chExt cx="7776946" cy="278743"/>
          </a:xfrm>
        </p:grpSpPr>
        <p:sp>
          <p:nvSpPr>
            <p:cNvPr id="285" name="Google Shape;285;p2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1-13 | 깃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Google Shape;286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7" name="Google Shape;2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2736468"/>
            <a:ext cx="2295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여러분은 깃을 이용해 버전을 만들고 되돌리며, 다른 개발자들과 협업할 수도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깃은 리눅스의 아버지 리누스 토르발스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(Linus Torvalds)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가 전 세계 수많은 개발자와 함께 오픈 소스 프로젝트(리눅스 커널)를 진행하다가 버전 관리에 어려움을 느껴 만든 도구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또한 오픈 소스 프로젝트로, 모든 소스 코드가 공개되어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3496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깃은 그림 1-14처럼 명령어로 이용하는 소프트웨어이기 때문에 깃을 제대로 활용하려면 깃 명령어와 옵션을 숙지</a:t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2888" y="3443361"/>
            <a:ext cx="228600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0" y="1076785"/>
            <a:ext cx="9144000" cy="475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1장 준비하기</a:t>
            </a:r>
            <a:endParaRPr b="1" i="0" sz="2800" u="none" cap="none" strike="noStrike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100357" y="1774471"/>
            <a:ext cx="7330579" cy="3737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1.1 | 깃이 없는 세상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1.2 | 버전과 버전 관리 이해하기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1.3 | 깃, 소스트리, 깃허브 알아보기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1.4 | 깃 설치하고 설정하기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1.5 | 소스트리 설치하기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1.6 | 깃허브 회원 가입하기</a:t>
            </a:r>
            <a:endParaRPr b="1" i="0" sz="2000" u="none" cap="none" strike="noStrike"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grpSp>
        <p:nvGrpSpPr>
          <p:cNvPr id="300" name="Google Shape;300;p30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301" name="Google Shape;301;p3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1-14 | 명령어로 동작하는 깃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Google Shape;30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39" y="1939513"/>
            <a:ext cx="51054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깃은 그 자체로도 분명 편리하지만, 모든 깃 명령어와 옵션을 숙지하거나 시각적으로 와닿지 않는 명령 줄 인터페이스를 이용하는 과정에서 어렵다고 느낄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아틀라시안이라는 회사는 깃을 더 직관적이고 편리하게 사용할 수 있는 프로그램을 만들었는데 이것이 바로 소스트리</a:t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p31"/>
          <p:cNvGrpSpPr/>
          <p:nvPr/>
        </p:nvGrpSpPr>
        <p:grpSpPr>
          <a:xfrm>
            <a:off x="597117" y="3224279"/>
            <a:ext cx="7776946" cy="278743"/>
            <a:chOff x="597117" y="3035043"/>
            <a:chExt cx="7776946" cy="278743"/>
          </a:xfrm>
        </p:grpSpPr>
        <p:sp>
          <p:nvSpPr>
            <p:cNvPr id="311" name="Google Shape;311;p31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1-15 | 소스트리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2" name="Google Shape;312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3550201"/>
            <a:ext cx="34575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그림 1-16이 여러분이 학습할 소스트리 화면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명령어만으로 사용했던 깃을 버튼, 그래프, 메뉴 등으로 더 편리하게 이용할 수 있게 만들었음</a:t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326" name="Google Shape;326;p33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1-16 | 편리하게 깃을 다룰 수 있는 소스트리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7" name="Google Shape;327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8" name="Google Shape;32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70961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정리하자면 깃은 버전 관리 시스템이고, 소스트리는 본래 명령어만으로 동작하는 깃을 사용자 입장에서 더 편리하게 사용하도록 만든 클라이언트 프로그램</a:t>
            </a:r>
            <a:endParaRPr b="0" i="0" sz="1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깃허브는 원격 저장소 호스팅 서비스 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‘원격 저장소’라는 말이 조금 생소하겠지만, 지금은 ‘깃으로 버전을 관리하는 프로젝트들이 모여 있는 웹 사이트’ 정도로 생각해도 무방함</a:t>
            </a:r>
            <a:endParaRPr/>
          </a:p>
        </p:txBody>
      </p:sp>
      <p:grpSp>
        <p:nvGrpSpPr>
          <p:cNvPr id="341" name="Google Shape;341;p35"/>
          <p:cNvGrpSpPr/>
          <p:nvPr/>
        </p:nvGrpSpPr>
        <p:grpSpPr>
          <a:xfrm>
            <a:off x="597117" y="2947442"/>
            <a:ext cx="7776946" cy="278743"/>
            <a:chOff x="597117" y="3035043"/>
            <a:chExt cx="7776946" cy="278743"/>
          </a:xfrm>
        </p:grpSpPr>
        <p:sp>
          <p:nvSpPr>
            <p:cNvPr id="342" name="Google Shape;342;p35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1-17 | 깃허브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" name="Google Shape;34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3273364"/>
            <a:ext cx="26765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깃허브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여러분은 깃으로 버전 관리한 프로젝트를 깃허브에 업로드할 수 있고, 깃허브에 업로드한 여러분의 프로젝트에 새로운 버전을 추가할 수도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또 반대로 깃허브에 업로드된 전 세계 개발자들의 프로젝트를 여러분의 컴퓨터로 다운로드할 수도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텐서플로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(tensorflow)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, 쿠버네티스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(kubernetes)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, 리액트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(react) 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등 이름만 들어도 알 만한 유명한 프로젝트들이 이미 깃허브에 업로드되어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여러분은 깃허브에 업로드된 프로젝트에 코드를 기여하고, 다른 개발자들과 협업할 수도 있음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깃, 소스트리, 깃허브 알아보기</a:t>
            </a:r>
            <a:endParaRPr/>
          </a:p>
        </p:txBody>
      </p:sp>
      <p:grpSp>
        <p:nvGrpSpPr>
          <p:cNvPr id="356" name="Google Shape;356;p37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357" name="Google Shape;357;p37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1-18 | 깃으로 버전을 관리한 프로젝트의 업로드 및 다운로드가 가능한 깃허브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" name="Google Shape;358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9" name="Google Shape;35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2065265"/>
            <a:ext cx="46196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설치하고 설정하기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이제 깃을 설치하고 간단한 초기 설정을 진행해 보고 윈도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(Windows) 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환경에서 설치하는 방법을 다루겠음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참고로 이번에 설명할 깃 설치나 바로 다음 절에서 다룰 소스트리 설치, 깃허브 회원 가입을 다루는 과정에서, 여러 웹 사이트들(깃, 소스트리, 깃허브)에서 구한 그림 자료들을 설명과 함께 첨부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설치하고 설정하기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이때 책에 수록된 그림과 여러분이 실제로 접속하여 마주한 웹 사이트의 화면이 조금 달라도 당황할 필요는 없음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웹 사이트는 시간에 따라 모양새가 조금씩 바뀌기 마련이며, 설치나 회원 가입 과정의 큰 틀이 변하는 경우는 적기 때문임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책을 보고 따라 하기 어려울 정도로 달라졌을 경우, 미리 자료실(https://github.com/kangtegong/git-for-everyone)에 업데이트할 예정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깃이 없는 세상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깃은 버전을 관리하기 위한 도구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 관리란 무엇이며, 왜 해야 하는 걸까?</a:t>
            </a:r>
            <a:endParaRPr/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없이 다음과 같은 웹 사이트를 만든다고 가정해 보자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깃 홈페이지에서 설치 파일을 받을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홈페이지에 접속한 후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Downloads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클릭</a:t>
            </a:r>
            <a:endParaRPr/>
          </a:p>
        </p:txBody>
      </p:sp>
      <p:pic>
        <p:nvPicPr>
          <p:cNvPr id="378" name="Google Shape;37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49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049" y="2667134"/>
            <a:ext cx="185737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385" name="Google Shape;385;p41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386" name="Google Shape;386;p41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1-19 | 깃 홈페이지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7" name="Google Shape;387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8" name="Google Shape;38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66008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394" name="Google Shape;394;p42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윈도 운영 체제에 설치할 예정이니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선택</a:t>
            </a:r>
            <a:endParaRPr/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그러면 설치 파일이 자동으로 내려받아짐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72462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401" name="Google Shape;401;p43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402" name="Google Shape;402;p43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1-20 | 운영 체제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3" name="Google Shape;403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4" name="Google Shape;40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20796"/>
            <a:ext cx="70770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내려받은 파일을 실행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초기 설치 화면이 나오면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660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417" name="Google Shape;417;p45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418" name="Google Shape;418;p45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1-21 | 초기 설치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9" name="Google Shape;41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897313"/>
            <a:ext cx="46386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26" name="Google Shape;426;p46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깃을 잘 모르는 상태에서 처음 설치하는 경우에는 이제부터 선택하는 초기 설정들이 낯설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설정은 언제든 변경할 수 있고 깃을 사용하면 차차 알 수 있는 내용이니, 설치 과정에서 등장하는 설정의 모든 의미를 다 알 필요는 없음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32" name="Google Shape;432;p47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깃을 설치할 경로를 지정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별도의 공간에 깃을 설치하고 싶다면 설치하려는 경로를 입력하면 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책에서는 기본으로 설정된 경로에 설치하므로 그대로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433" name="Google Shape;4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439" name="Google Shape;439;p48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440" name="Google Shape;440;p4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1-22 | 설치 경로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1" name="Google Shape;441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2" name="Google Shape;4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759" y="1914346"/>
            <a:ext cx="46291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48" name="Google Shape;448;p4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깃과 함께 설치할 것을 선택하는 창이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체크되어 있는 항목을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449" name="Google Shape;4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08" name="Google Shape;108;p5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1-1 | 만들 웹 사이트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39" y="1892067"/>
            <a:ext cx="51720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455" name="Google Shape;455;p50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456" name="Google Shape;456;p5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1-23 | 함께 설치할 프로그램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7" name="Google Shape;457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8" name="Google Shape;458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1124"/>
            <a:ext cx="4781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시작 메뉴에 깃 폴더를 생성하는 항목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시작 메뉴에 깃 폴더를 만들고 싶지 않다면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Don’t create a Start Menu folder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에 체크한 다음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누르면 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책에서는 체크하지 않은 상태로 진행</a:t>
            </a:r>
            <a:endParaRPr/>
          </a:p>
        </p:txBody>
      </p:sp>
      <p:pic>
        <p:nvPicPr>
          <p:cNvPr id="465" name="Google Shape;46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660" y="1997629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471" name="Google Shape;471;p52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472" name="Google Shape;472;p52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1-24 | 시작 메뉴에 만들 깃 폴더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3" name="Google Shape;473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4" name="Google Shape;47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20630"/>
            <a:ext cx="4781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80" name="Google Shape;480;p53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다음으로 깃에서 사용할 기본 문서 편집기(에디터)를 선택하는 창이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책에서는 Vim을 사용할 예정이므로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Use Vim (the ubiquitous text editor) as Git's default editor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선택하고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481" name="Google Shape;48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271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487" name="Google Shape;487;p54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488" name="Google Shape;488;p54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1-25 | 기본 에디터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Google Shape;489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0" name="Google Shape;49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01134"/>
            <a:ext cx="49625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496" name="Google Shape;496;p5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initial branch의 이름을 정하는 항목이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선택된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Let Git decide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497" name="Google Shape;4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605" y="196407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03" name="Google Shape;503;p56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504" name="Google Shape;504;p56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1-26 | initial branch 이름 결정하기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5" name="Google Shape;505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6" name="Google Shape;50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888924"/>
            <a:ext cx="47910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512" name="Google Shape;512;p57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환경 변수 설정에 대한 선택 항목이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여기에서도 기본으로 선택된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Git from the command line and also from 3rd-party software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513" name="Google Shape;51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19" name="Google Shape;519;p58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520" name="Google Shape;520;p5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1-27 | 환경 변수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1" name="Google Shape;521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2" name="Google Shape;52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1124"/>
            <a:ext cx="47625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528" name="Google Shape;528;p5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SSH 클라이언트 프로그램을 선택하는 항목이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여기에서는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Use bundled OpenSSH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선택하고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529" name="Google Shape;52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72462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변경 내역을 확인하기 어렵다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대개 파일을 단순히 저장하면 이전에 저장된 내용에서 현재 내용으로 덮어씀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즉, 저장된 파일은 항상 최신 상태만 갖게 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이런 방식으로는 현재 저장된 내용이 이전에 비해 무엇이 어떻게 달라졌는지 알기 어려움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다시 말해, 변경 내역을 추적하기가 어려움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매번 다른 이름으로 따로 파일을 저장하여 관리하는 방법도 있지만, 이는 프로그램 개발 과정에서만큼은 권장할 만한 방법이 아님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매번 파일을 다른 이름으로 새롭게 저장하여 변경 내역을 관리하는 것은 저장 공간을 낭비하는 일일 뿐 아니라 쉽게 실수할 수도 있기 때문임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35" name="Google Shape;535;p60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536" name="Google Shape;536;p6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1-28 | SSH 클라이언트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7" name="Google Shape;537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8" name="Google Shape;53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513"/>
            <a:ext cx="47910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544" name="Google Shape;544;p61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이번에는 SSL/TLS 라이브러리를 선택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마찬가지로 기본으로 선택된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Use the OpenSSL library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545" name="Google Shape;54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49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51" name="Google Shape;551;p62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552" name="Google Shape;552;p62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1-29 | SSL/TLS 라이브러리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3" name="Google Shape;553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4" name="Google Shape;55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28" y="1905957"/>
            <a:ext cx="47910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560" name="Google Shape;560;p63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개행(줄 바꿈)에 관련한 설정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선택된 첫 번째 항목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Checkout Windows-style, commit Unix-style line endings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561" name="Google Shape;56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67" name="Google Shape;567;p64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568" name="Google Shape;568;p64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1-30 | 개행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9" name="Google Shape;569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0" name="Google Shape;570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14091"/>
            <a:ext cx="47720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576" name="Google Shape;576;p6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다음은 터미널을 선택하는 항목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선택된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Use MinTTY (the default terminal of MSYS2)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577" name="Google Shape;57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83" name="Google Shape;583;p66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584" name="Google Shape;584;p66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1-31 | 터미널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5" name="Google Shape;585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6" name="Google Shape;586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39" y="1922735"/>
            <a:ext cx="47720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592" name="Google Shape;592;p67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git pull 명령에 대한 기본 동작을 설정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선택된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Default (fast-forward or merge)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593" name="Google Shape;59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72462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599" name="Google Shape;599;p68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600" name="Google Shape;600;p6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1-32 | git pull 명령에 대한 동작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1" name="Google Shape;60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2" name="Google Shape;602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888924"/>
            <a:ext cx="4800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08" name="Google Shape;608;p6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인증과 관련한 설정 화면이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Git Credential Manager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609" name="Google Shape;60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22" name="Google Shape;122;p7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23" name="Google Shape;123;p7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1-2 | 단순 저장 방식의 문제점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4" name="Google Shape;12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2070246"/>
            <a:ext cx="52482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615" name="Google Shape;615;p70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616" name="Google Shape;616;p70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1-33 | 깃 인증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7" name="Google Shape;617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8" name="Google Shape;618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28" y="1888924"/>
            <a:ext cx="47910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24" name="Google Shape;624;p71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이 항목은 기타 옵션을 선택하는 항목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기본으로 선택된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Enable file system caching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그대로 두고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625" name="Google Shape;62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963" y="1998765"/>
            <a:ext cx="2095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631" name="Google Shape;631;p72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632" name="Google Shape;632;p72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1-34 | 기타 옵션 설정하기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3" name="Google Shape;633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4" name="Google Shape;63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05702"/>
            <a:ext cx="47720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40" name="Google Shape;640;p73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이 항목은 아직 완전하지 않은 실험적 기능에 대한 설정으로, 체크하지 않아도 무방함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책에서는 체크하지 않고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Install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눌러 설치를 진행</a:t>
            </a:r>
            <a:endParaRPr/>
          </a:p>
        </p:txBody>
      </p:sp>
      <p:pic>
        <p:nvPicPr>
          <p:cNvPr id="641" name="Google Shape;64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0352" y="1990376"/>
            <a:ext cx="2095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647" name="Google Shape;647;p74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648" name="Google Shape;648;p74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1-35 | 실험적 기능 활성화 여부 체크하기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9" name="Google Shape;649;p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0" name="Google Shape;650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05702"/>
            <a:ext cx="47815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56" name="Google Shape;656;p7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설치가 끝나면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657" name="Google Shape;65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49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75"/>
          <p:cNvGrpSpPr/>
          <p:nvPr/>
        </p:nvGrpSpPr>
        <p:grpSpPr>
          <a:xfrm>
            <a:off x="597117" y="2360212"/>
            <a:ext cx="7776946" cy="278743"/>
            <a:chOff x="597117" y="3035043"/>
            <a:chExt cx="7776946" cy="278743"/>
          </a:xfrm>
        </p:grpSpPr>
        <p:sp>
          <p:nvSpPr>
            <p:cNvPr id="659" name="Google Shape;659;p75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1-36 | 깃 설치 완료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0" name="Google Shape;660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1" name="Google Shape;661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117" y="2686134"/>
            <a:ext cx="47625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67" name="Google Shape;667;p76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잘 설치됐는지 확인해 보자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바탕화면 등 편한 공간에 폴더를 만들고 그 안에서 마우스 오른쪽 버튼을 클릭하면 Git Bash Here 항목이 생겼을 것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Git Bash Here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클릭</a:t>
            </a:r>
            <a:endParaRPr/>
          </a:p>
        </p:txBody>
      </p:sp>
      <p:pic>
        <p:nvPicPr>
          <p:cNvPr id="668" name="Google Shape;66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49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674" name="Google Shape;674;p77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675" name="Google Shape;675;p77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1-37 | Git Bash Here 항목 확인하기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6" name="Google Shape;676;p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7" name="Google Shape;677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22735"/>
            <a:ext cx="70770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83" name="Google Shape;683;p78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다음과 같이 명령어를 입력할 수 있는 공간, 즉 깃 배시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(git bash)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가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여기에 깃 명령어를 직접 입력할 수 있음</a:t>
            </a:r>
            <a:endParaRPr/>
          </a:p>
        </p:txBody>
      </p:sp>
      <p:pic>
        <p:nvPicPr>
          <p:cNvPr id="684" name="Google Shape;684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660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78"/>
          <p:cNvGrpSpPr/>
          <p:nvPr/>
        </p:nvGrpSpPr>
        <p:grpSpPr>
          <a:xfrm>
            <a:off x="597117" y="2670605"/>
            <a:ext cx="7776946" cy="278743"/>
            <a:chOff x="597117" y="3035043"/>
            <a:chExt cx="7776946" cy="278743"/>
          </a:xfrm>
        </p:grpSpPr>
        <p:sp>
          <p:nvSpPr>
            <p:cNvPr id="686" name="Google Shape;686;p7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1-38 | 깃 배시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7" name="Google Shape;687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8" name="Google Shape;688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117" y="2996527"/>
            <a:ext cx="51149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694" name="Google Shape;694;p7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참고로 다음 그림에서 박스 친 부분이 현재 내가 명령어를 입력하고 있는 작업 공간, 다시 말해 현재 작업 공간을 의미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여기서는 C 드라이브의 test 폴더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내가 지금 어디에서 명령어를 사용하고 있는지는 매우 중요하므로 이 ‘현재 작업 공간’에 각별히 유의해야 함</a:t>
            </a:r>
            <a:endParaRPr/>
          </a:p>
        </p:txBody>
      </p:sp>
      <p:grpSp>
        <p:nvGrpSpPr>
          <p:cNvPr id="695" name="Google Shape;695;p79"/>
          <p:cNvGrpSpPr/>
          <p:nvPr/>
        </p:nvGrpSpPr>
        <p:grpSpPr>
          <a:xfrm>
            <a:off x="597117" y="3526283"/>
            <a:ext cx="7776946" cy="278743"/>
            <a:chOff x="597117" y="3035043"/>
            <a:chExt cx="7776946" cy="278743"/>
          </a:xfrm>
        </p:grpSpPr>
        <p:sp>
          <p:nvSpPr>
            <p:cNvPr id="696" name="Google Shape;696;p79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1-39 | 현재 작업 공간 확인하기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7" name="Google Shape;697;p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8" name="Google Shape;698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28" y="3801616"/>
            <a:ext cx="3619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grpSp>
        <p:nvGrpSpPr>
          <p:cNvPr id="131" name="Google Shape;131;p8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132" name="Google Shape;132;p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1-3 | 다른 이름으로 파일을 저장하는 방식의 문제점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4" name="Google Shape;1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2026902"/>
            <a:ext cx="64674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704" name="Google Shape;704;p80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git 명령어를 입력해 잘 설치됐는지 확인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다음 그림처럼 git과 관련한 명령어 목록이 잘 뜨는 걸 확인했다면 현재 깃이 잘 설치된 것</a:t>
            </a:r>
            <a:endParaRPr/>
          </a:p>
        </p:txBody>
      </p:sp>
      <p:pic>
        <p:nvPicPr>
          <p:cNvPr id="705" name="Google Shape;705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grpSp>
        <p:nvGrpSpPr>
          <p:cNvPr id="711" name="Google Shape;711;p81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712" name="Google Shape;712;p81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1-40 | 깃 설치 확인하기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3" name="Google Shape;713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4" name="Google Shape;714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5877"/>
            <a:ext cx="4369166" cy="4546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720" name="Google Shape;720;p82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설정하기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깃을 잘 설치했다면 이제 본인 컴퓨터에 사용자 이름과 이메일을 등록하는 간단한 초기 설정을 해보자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앞으로 깃을 이용해 만드는 모든 버전에는 ‘만든 사람’, ‘지은이’와 같은 개념으로 지금부터 설정할 이름과 이메일이 함께 명시될 것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다음과 같이 명령을 입력해 보자(이름은 가급적 영어를 사용할 것을 권장)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049" y="3457837"/>
            <a:ext cx="71056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728" name="Google Shape;728;p83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설정하기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설정한 이름과 이메일은 다음과 같은 명령으로 확인할 수 있음</a:t>
            </a:r>
            <a:endParaRPr/>
          </a:p>
        </p:txBody>
      </p:sp>
      <p:pic>
        <p:nvPicPr>
          <p:cNvPr id="729" name="Google Shape;72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216" y="196407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216" y="2231318"/>
            <a:ext cx="70961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736" name="Google Shape;736;p84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설정하기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이처럼 git config 명령으로 깃과 관련한 내용을 설정하거나 설정한 값을 확인할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다음 명령은 이름과 이메일뿐 아니라 다른 설정 값도 보여주는 명령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자세히 살펴보면 우리가 초기 설치 과정에서 선택한 항목들도 설정된 값으로 출력되는 걸 확인할 수 있음(지금 시점에서 설정 값의 의미 하나하나를 모두 알 필요는 없음)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Google Shape;737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994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5994" y="3230225"/>
            <a:ext cx="70580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깃 설치하고 설정하기</a:t>
            </a:r>
            <a:endParaRPr/>
          </a:p>
        </p:txBody>
      </p:sp>
      <p:sp>
        <p:nvSpPr>
          <p:cNvPr id="744" name="Google Shape;744;p8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 설정하기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9368" y="1949435"/>
            <a:ext cx="7086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751" name="Google Shape;751;p86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소스트리 홈페이지에 접속한 후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Download for Windows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선택</a:t>
            </a:r>
            <a:endParaRPr/>
          </a:p>
        </p:txBody>
      </p:sp>
      <p:pic>
        <p:nvPicPr>
          <p:cNvPr id="752" name="Google Shape;752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438" y="2258869"/>
            <a:ext cx="27622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759" name="Google Shape;759;p87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760" name="Google Shape;760;p87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1-41 | 소스트리 홈페이지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1" name="Google Shape;761;p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2" name="Google Shape;762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39234"/>
            <a:ext cx="61626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768" name="Google Shape;768;p88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각종 라이선스와 개인 정보 정책에 동의하는지 묻는 화면이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정책을 읽어보고 동의에 체크한 후,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Download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클릭하여 설치 파일을 내려받음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8924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775" name="Google Shape;775;p89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776" name="Google Shape;776;p89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1-42 | 소스트리의 라이선스 및 개인 정보 정책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7" name="Google Shape;777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8" name="Google Shape;778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39" y="1905957"/>
            <a:ext cx="30956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깃이 없는 세상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504258" y="1537849"/>
            <a:ext cx="8105496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버전을 되돌리기 어렵다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파일을 단순히 덮어쓰거나 다른 이름으로 저장하는 방식으로는 과거 특정 시점으로 파일을 되돌리기도 쉽지 않음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가령 우리가 개발할 웹 사이트에서 다음과 같이 옆 메뉴의 디자인을 변경했다고 하자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0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784" name="Google Shape;784;p90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책은 소스트리 3.4.8 버전으로 실습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설치할 소스트리의 버전은 설치 파일의 이름을 보면 확인할 수 있음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깃과 마찬가지로 소스트리 또한 지속적으로 개발되고 있는 소프트웨어인 만큼 여러분이 내려받을 소스트리는 이보다 더 높은 버전일 것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최신 소스 트리를 설치해도 괜찮지만, 이 책과 동일한 버전의 소스트리를 설치하고 싶다면 다음 링크에서 3.4.8 버전을 내려받기 바람</a:t>
            </a:r>
            <a:endParaRPr/>
          </a:p>
        </p:txBody>
      </p:sp>
      <p:pic>
        <p:nvPicPr>
          <p:cNvPr id="785" name="Google Shape;785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187" y="3831411"/>
            <a:ext cx="38004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1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791" name="Google Shape;791;p91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내려받은 설치 파일을 실행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이 책에서는 빗버킷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(Bitbucket)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다루지 않기 때문에 빗버킷 계정을 등록하지 않고 설치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건너뛰기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누름</a:t>
            </a:r>
            <a:endParaRPr/>
          </a:p>
        </p:txBody>
      </p:sp>
      <p:pic>
        <p:nvPicPr>
          <p:cNvPr id="792" name="Google Shape;792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438" y="1972462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92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798" name="Google Shape;798;p92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799" name="Google Shape;799;p92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1-43 | 빗버킷 계정 등록 또는 건너뛰기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0" name="Google Shape;800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1" name="Google Shape;801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24050"/>
            <a:ext cx="4848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3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07" name="Google Shape;807;p93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이제 버전 관리 도구를 선택하는 항목이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Mercurial도 버전 관리 시스템인데, 이 책에서는 다루지 않으므로 선택하지 않겠음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Mercurial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체크를 해제하고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눌러 넘어감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49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4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814" name="Google Shape;814;p94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815" name="Google Shape;815;p94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1-44 | Mercurial 설치 여부 선택하기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6" name="Google Shape;816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7" name="Google Shape;817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728" y="1922735"/>
            <a:ext cx="48291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5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23" name="Google Shape;823;p95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다음으로 소스트리 사용자 이름과 이메일을 입력하는 공간이 나옴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앞서 설정한 이름과 이메일을 입력한 뒤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누름</a:t>
            </a:r>
            <a:endParaRPr/>
          </a:p>
        </p:txBody>
      </p:sp>
      <p:pic>
        <p:nvPicPr>
          <p:cNvPr id="824" name="Google Shape;824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660" y="1980851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6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grpSp>
        <p:nvGrpSpPr>
          <p:cNvPr id="830" name="Google Shape;830;p96"/>
          <p:cNvGrpSpPr/>
          <p:nvPr/>
        </p:nvGrpSpPr>
        <p:grpSpPr>
          <a:xfrm>
            <a:off x="597117" y="1613591"/>
            <a:ext cx="7776946" cy="278743"/>
            <a:chOff x="597117" y="3035043"/>
            <a:chExt cx="7776946" cy="278743"/>
          </a:xfrm>
        </p:grpSpPr>
        <p:sp>
          <p:nvSpPr>
            <p:cNvPr id="831" name="Google Shape;831;p96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1-45 | 사용자 정보 입력하기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2" name="Google Shape;832;p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3" name="Google Shape;833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117" y="1905702"/>
            <a:ext cx="48291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7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39" name="Google Shape;839;p97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‘SSH 키를 불러오시겠습니까?’라는 창에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를 눌러 설치를 완료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b="0" i="0" lang="ko-KR" sz="1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(Secure SHell)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는 SSH 키를 이용해 안전하게 원격 컴퓨터와 연결하는 통신 방법</a:t>
            </a:r>
            <a:endParaRPr/>
          </a:p>
        </p:txBody>
      </p:sp>
      <p:pic>
        <p:nvPicPr>
          <p:cNvPr id="840" name="Google Shape;840;p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827" y="1964073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Google Shape;841;p97"/>
          <p:cNvGrpSpPr/>
          <p:nvPr/>
        </p:nvGrpSpPr>
        <p:grpSpPr>
          <a:xfrm>
            <a:off x="597117" y="2678994"/>
            <a:ext cx="7776946" cy="278743"/>
            <a:chOff x="597117" y="3035043"/>
            <a:chExt cx="7776946" cy="278743"/>
          </a:xfrm>
        </p:grpSpPr>
        <p:sp>
          <p:nvSpPr>
            <p:cNvPr id="842" name="Google Shape;842;p97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1-46 | SSH 키 등록 여부를 묻는 창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3" name="Google Shape;843;p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4" name="Google Shape;844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958" y="2962716"/>
            <a:ext cx="39528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8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50" name="Google Shape;850;p98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 설치가 완료된 모습</a:t>
            </a:r>
            <a:endParaRPr/>
          </a:p>
        </p:txBody>
      </p:sp>
      <p:pic>
        <p:nvPicPr>
          <p:cNvPr id="851" name="Google Shape;851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605" y="1972462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2" name="Google Shape;852;p98"/>
          <p:cNvGrpSpPr/>
          <p:nvPr/>
        </p:nvGrpSpPr>
        <p:grpSpPr>
          <a:xfrm>
            <a:off x="597117" y="2318267"/>
            <a:ext cx="7776946" cy="278743"/>
            <a:chOff x="597117" y="3035043"/>
            <a:chExt cx="7776946" cy="278743"/>
          </a:xfrm>
        </p:grpSpPr>
        <p:sp>
          <p:nvSpPr>
            <p:cNvPr id="853" name="Google Shape;853;p98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1-47 | 소스트리 설치 완료 화면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4" name="Google Shape;854;p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5" name="Google Shape;855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203" y="2593600"/>
            <a:ext cx="63817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9"/>
          <p:cNvSpPr txBox="1"/>
          <p:nvPr/>
        </p:nvSpPr>
        <p:spPr>
          <a:xfrm>
            <a:off x="504258" y="375829"/>
            <a:ext cx="8107710" cy="80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 소스트리 설치하기</a:t>
            </a:r>
            <a:endParaRPr/>
          </a:p>
        </p:txBody>
      </p:sp>
      <p:sp>
        <p:nvSpPr>
          <p:cNvPr id="861" name="Google Shape;861;p99"/>
          <p:cNvSpPr txBox="1"/>
          <p:nvPr/>
        </p:nvSpPr>
        <p:spPr>
          <a:xfrm>
            <a:off x="504258" y="1537849"/>
            <a:ext cx="8195125" cy="4964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54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04B4B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소스트리 설치하기</a:t>
            </a:r>
            <a:endParaRPr b="0" i="0" sz="18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    잘 설치됐는지 확인해 보자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버전들이 만들어지고 관리되는 공간인 저장소(로컬 저장소)를 컴퓨터 내에 만들어 보자</a:t>
            </a:r>
            <a:endParaRPr b="0" i="0" sz="1600" u="none" cap="none" strike="noStrike">
              <a:solidFill>
                <a:srgbClr val="504B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125" lvl="1" marL="57308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04B4B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상단의 </a:t>
            </a:r>
            <a:r>
              <a:rPr b="1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ko-KR" sz="16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rPr>
              <a:t>을 클릭</a:t>
            </a:r>
            <a:endParaRPr/>
          </a:p>
        </p:txBody>
      </p:sp>
      <p:pic>
        <p:nvPicPr>
          <p:cNvPr id="862" name="Google Shape;862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049" y="1981374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3" name="Google Shape;863;p99"/>
          <p:cNvGrpSpPr/>
          <p:nvPr/>
        </p:nvGrpSpPr>
        <p:grpSpPr>
          <a:xfrm>
            <a:off x="597117" y="3022943"/>
            <a:ext cx="7776946" cy="278743"/>
            <a:chOff x="597117" y="3035043"/>
            <a:chExt cx="7776946" cy="278743"/>
          </a:xfrm>
        </p:grpSpPr>
        <p:sp>
          <p:nvSpPr>
            <p:cNvPr id="864" name="Google Shape;864;p99"/>
            <p:cNvSpPr txBox="1"/>
            <p:nvPr/>
          </p:nvSpPr>
          <p:spPr>
            <a:xfrm>
              <a:off x="769939" y="3035043"/>
              <a:ext cx="7604124" cy="278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5425" lvl="0" marL="225425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504B4B"/>
                  </a:solidFill>
                  <a:latin typeface="Arial"/>
                  <a:ea typeface="Arial"/>
                  <a:cs typeface="Arial"/>
                  <a:sym typeface="Arial"/>
                </a:rPr>
                <a:t>그림 1-48 | ‘Local’ 클릭하기</a:t>
              </a:r>
              <a:endParaRPr b="1" i="0" sz="1200" u="none" cap="none" strike="noStrike">
                <a:solidFill>
                  <a:srgbClr val="504B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5" name="Google Shape;865;p9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117" y="3082222"/>
              <a:ext cx="200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6" name="Google Shape;866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950" y="3311478"/>
            <a:ext cx="6400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2022-07-24T23:33:52Z</dcterms:created>
  <dc:creator>gilbut</dc:creator>
</cp:coreProperties>
</file>