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420" r:id="rId2"/>
    <p:sldId id="579" r:id="rId3"/>
    <p:sldId id="416" r:id="rId4"/>
    <p:sldId id="417" r:id="rId5"/>
    <p:sldId id="412" r:id="rId6"/>
    <p:sldId id="580" r:id="rId7"/>
    <p:sldId id="632" r:id="rId8"/>
    <p:sldId id="633" r:id="rId9"/>
    <p:sldId id="634" r:id="rId10"/>
    <p:sldId id="636" r:id="rId11"/>
    <p:sldId id="637" r:id="rId12"/>
    <p:sldId id="638" r:id="rId13"/>
    <p:sldId id="639" r:id="rId14"/>
    <p:sldId id="640" r:id="rId15"/>
    <p:sldId id="641" r:id="rId16"/>
    <p:sldId id="642" r:id="rId17"/>
    <p:sldId id="643" r:id="rId18"/>
    <p:sldId id="645" r:id="rId19"/>
    <p:sldId id="646" r:id="rId20"/>
    <p:sldId id="588" r:id="rId21"/>
    <p:sldId id="508" r:id="rId22"/>
    <p:sldId id="590" r:id="rId23"/>
    <p:sldId id="591" r:id="rId24"/>
    <p:sldId id="647" r:id="rId25"/>
    <p:sldId id="593" r:id="rId26"/>
    <p:sldId id="594" r:id="rId27"/>
    <p:sldId id="595" r:id="rId28"/>
    <p:sldId id="649" r:id="rId29"/>
    <p:sldId id="651" r:id="rId30"/>
    <p:sldId id="650" r:id="rId31"/>
    <p:sldId id="652" r:id="rId32"/>
    <p:sldId id="653" r:id="rId33"/>
    <p:sldId id="654" r:id="rId34"/>
    <p:sldId id="655" r:id="rId35"/>
    <p:sldId id="656" r:id="rId36"/>
    <p:sldId id="658" r:id="rId37"/>
    <p:sldId id="659" r:id="rId38"/>
    <p:sldId id="662" r:id="rId39"/>
    <p:sldId id="660" r:id="rId40"/>
    <p:sldId id="664" r:id="rId41"/>
    <p:sldId id="665" r:id="rId42"/>
    <p:sldId id="666" r:id="rId43"/>
    <p:sldId id="667" r:id="rId44"/>
    <p:sldId id="668" r:id="rId45"/>
    <p:sldId id="671" r:id="rId46"/>
    <p:sldId id="672" r:id="rId47"/>
    <p:sldId id="673" r:id="rId48"/>
    <p:sldId id="674" r:id="rId49"/>
    <p:sldId id="675" r:id="rId50"/>
    <p:sldId id="676" r:id="rId51"/>
    <p:sldId id="677" r:id="rId52"/>
    <p:sldId id="678" r:id="rId53"/>
    <p:sldId id="679" r:id="rId54"/>
    <p:sldId id="680" r:id="rId55"/>
    <p:sldId id="682" r:id="rId56"/>
    <p:sldId id="683" r:id="rId57"/>
    <p:sldId id="684" r:id="rId58"/>
    <p:sldId id="687" r:id="rId59"/>
    <p:sldId id="685" r:id="rId60"/>
    <p:sldId id="689" r:id="rId61"/>
    <p:sldId id="695" r:id="rId62"/>
    <p:sldId id="691" r:id="rId63"/>
    <p:sldId id="693" r:id="rId64"/>
    <p:sldId id="696" r:id="rId65"/>
    <p:sldId id="697" r:id="rId66"/>
    <p:sldId id="698" r:id="rId67"/>
    <p:sldId id="700" r:id="rId68"/>
    <p:sldId id="701" r:id="rId69"/>
    <p:sldId id="703" r:id="rId70"/>
    <p:sldId id="706" r:id="rId71"/>
    <p:sldId id="704" r:id="rId72"/>
    <p:sldId id="707" r:id="rId73"/>
    <p:sldId id="708" r:id="rId74"/>
    <p:sldId id="709" r:id="rId75"/>
    <p:sldId id="710" r:id="rId76"/>
    <p:sldId id="711" r:id="rId77"/>
    <p:sldId id="712" r:id="rId78"/>
    <p:sldId id="418" r:id="rId79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82"/>
    </p:embeddedFont>
    <p:embeddedFont>
      <p:font typeface="Consolas" panose="020B0609020204030204" pitchFamily="49" charset="0"/>
      <p:regular r:id="rId83"/>
      <p:bold r:id="rId84"/>
      <p:italic r:id="rId85"/>
      <p:boldItalic r:id="rId86"/>
    </p:embeddedFont>
    <p:embeddedFont>
      <p:font typeface="HY견고딕" panose="02030600000101010101" pitchFamily="18" charset="-127"/>
      <p:regular r:id="rId87"/>
    </p:embeddedFont>
    <p:embeddedFont>
      <p:font typeface="맑은 고딕" panose="020B0503020000020004" pitchFamily="50" charset="-127"/>
      <p:regular r:id="rId88"/>
      <p:bold r:id="rId89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E00"/>
    <a:srgbClr val="02AF7E"/>
    <a:srgbClr val="96CFAC"/>
    <a:srgbClr val="FBCE4D"/>
    <a:srgbClr val="F49F42"/>
    <a:srgbClr val="F6AD3A"/>
    <a:srgbClr val="FDEBD7"/>
    <a:srgbClr val="2F6D81"/>
    <a:srgbClr val="39869F"/>
    <a:srgbClr val="00A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3" autoAdjust="0"/>
    <p:restoredTop sz="99156" autoAdjust="0"/>
  </p:normalViewPr>
  <p:slideViewPr>
    <p:cSldViewPr>
      <p:cViewPr varScale="1">
        <p:scale>
          <a:sx n="108" d="100"/>
          <a:sy n="108" d="100"/>
        </p:scale>
        <p:origin x="1962" y="102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3.fntdata"/><Relationship Id="rId89" Type="http://schemas.openxmlformats.org/officeDocument/2006/relationships/font" Target="fonts/font8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font" Target="fonts/font4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2.fntdata"/><Relationship Id="rId88" Type="http://schemas.openxmlformats.org/officeDocument/2006/relationships/font" Target="fonts/font7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6.fntdata"/><Relationship Id="rId61" Type="http://schemas.openxmlformats.org/officeDocument/2006/relationships/slide" Target="slides/slide60.xml"/><Relationship Id="rId82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2023-01-03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2023-01-03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60EBC2-DB0F-482A-9469-82B0E42119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8387" y="866775"/>
            <a:ext cx="44672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5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403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chemeClr val="accent4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709175" y="171480"/>
            <a:ext cx="5849061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47861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7030A0"/>
              </a:buClr>
              <a:buSzPct val="100000"/>
              <a:buFont typeface="+mj-lt"/>
              <a:buAutoNum type="arabicPeriod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25269" y="202725"/>
            <a:ext cx="1742594" cy="4434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lnSpcReduction="10000"/>
          </a:bodyPr>
          <a:lstStyle/>
          <a:p>
            <a:r>
              <a:rPr lang="ko-KR" altLang="en-US" sz="2400" dirty="0">
                <a:solidFill>
                  <a:srgbClr val="7030A0"/>
                </a:solidFill>
                <a:latin typeface="+mn-lt"/>
                <a:ea typeface="Noto Sans CJK KR Bold" pitchFamily="34" charset="-127"/>
              </a:rPr>
              <a:t>실전 예제</a:t>
            </a:r>
          </a:p>
        </p:txBody>
      </p:sp>
    </p:spTree>
    <p:extLst>
      <p:ext uri="{BB962C8B-B14F-4D97-AF65-F5344CB8AC3E}">
        <p14:creationId xmlns:p14="http://schemas.microsoft.com/office/powerpoint/2010/main" val="3505957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ABE0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ABE0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6A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96CFAC"/>
          </a:solidFill>
          <a:ln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2023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7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BCE4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bg1"/>
          </a:solidFill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우재남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75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96CFAC"/>
          </a:solidFill>
          <a:ln>
            <a:noFill/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6" y="4770834"/>
            <a:ext cx="23241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53073" y1="58564" x2="53073" y2="58564"/>
                        <a14:foregroundMark x1="55587" y1="88398" x2="55587" y2="88398"/>
                        <a14:foregroundMark x1="57821" y1="34807" x2="57821" y2="34807"/>
                        <a14:foregroundMark x1="65642" y1="49171" x2="65642" y2="49171"/>
                        <a14:foregroundMark x1="84916" y1="60221" x2="84916" y2="60221"/>
                        <a14:foregroundMark x1="70950" y1="43646" x2="70950" y2="43646"/>
                        <a14:foregroundMark x1="22067" y1="60773" x2="22067" y2="60773"/>
                        <a14:foregroundMark x1="12570" y1="47790" x2="12570" y2="47790"/>
                        <a14:foregroundMark x1="20670" y1="30663" x2="20670" y2="30663"/>
                        <a14:foregroundMark x1="34078" y1="19337" x2="34078" y2="19337"/>
                        <a14:foregroundMark x1="48045" y1="8564" x2="48045" y2="9392"/>
                        <a14:foregroundMark x1="66480" y1="12155" x2="66480" y2="12155"/>
                        <a14:foregroundMark x1="81844" y1="24033" x2="81844" y2="24033"/>
                        <a14:foregroundMark x1="86872" y1="41436" x2="86872" y2="41436"/>
                        <a14:foregroundMark x1="55307" y1="48619" x2="55307" y2="48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39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0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96CF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667203" y="586172"/>
            <a:ext cx="1112851" cy="35706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96CFAC"/>
              </a:solidFill>
            </a:endParaRPr>
          </a:p>
        </p:txBody>
      </p:sp>
      <p:sp>
        <p:nvSpPr>
          <p:cNvPr id="9" name="TextBox 9"/>
          <p:cNvSpPr txBox="1"/>
          <p:nvPr userDrawn="1"/>
        </p:nvSpPr>
        <p:spPr>
          <a:xfrm>
            <a:off x="683568" y="573063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AF7E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Preview</a:t>
            </a:r>
            <a:endParaRPr kumimoji="0" lang="ko-KR" altLang="en-US" sz="1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AF7E"/>
              </a:solidFill>
              <a:effectLst/>
              <a:latin typeface="HY견고딕" pitchFamily="18" charset="-127"/>
              <a:ea typeface="HY견고딕" pitchFamily="18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331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27315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78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2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2611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946345" y="188640"/>
            <a:ext cx="6433967" cy="392283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78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9087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>
              <a:buClr>
                <a:srgbClr val="00B0F0"/>
              </a:buClr>
              <a:buSzPct val="100000"/>
              <a:buFont typeface="+mj-lt"/>
              <a:buAutoNum type="arabicPeriod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171500" y="154732"/>
            <a:ext cx="8943424" cy="462996"/>
            <a:chOff x="156126" y="157693"/>
            <a:chExt cx="8943424" cy="462996"/>
          </a:xfrm>
        </p:grpSpPr>
        <p:grpSp>
          <p:nvGrpSpPr>
            <p:cNvPr id="7" name="그룹 6"/>
            <p:cNvGrpSpPr/>
            <p:nvPr userDrawn="1"/>
          </p:nvGrpSpPr>
          <p:grpSpPr>
            <a:xfrm>
              <a:off x="156126" y="157693"/>
              <a:ext cx="743466" cy="462996"/>
              <a:chOff x="19048" y="116632"/>
              <a:chExt cx="899594" cy="509295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" name="모서리가 둥근 직사각형 1"/>
              <p:cNvSpPr/>
              <p:nvPr userDrawn="1"/>
            </p:nvSpPr>
            <p:spPr>
              <a:xfrm>
                <a:off x="19050" y="116632"/>
                <a:ext cx="899592" cy="504056"/>
              </a:xfrm>
              <a:prstGeom prst="roundRect">
                <a:avLst>
                  <a:gd name="adj" fmla="val 161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/>
              <p:cNvSpPr/>
              <p:nvPr userDrawn="1"/>
            </p:nvSpPr>
            <p:spPr>
              <a:xfrm>
                <a:off x="19048" y="337895"/>
                <a:ext cx="899592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u="dash" baseline="0" dirty="0">
                  <a:solidFill>
                    <a:srgbClr val="FFFF00"/>
                  </a:solidFill>
                </a:endParaRPr>
              </a:p>
            </p:txBody>
          </p:sp>
        </p:grpSp>
        <p:cxnSp>
          <p:nvCxnSpPr>
            <p:cNvPr id="10" name="직선 연결선 9"/>
            <p:cNvCxnSpPr/>
            <p:nvPr userDrawn="1"/>
          </p:nvCxnSpPr>
          <p:spPr>
            <a:xfrm>
              <a:off x="855142" y="607988"/>
              <a:ext cx="8244408" cy="0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 userDrawn="1"/>
        </p:nvSpPr>
        <p:spPr>
          <a:xfrm>
            <a:off x="219770" y="175940"/>
            <a:ext cx="624548" cy="4351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none" baseline="0" dirty="0">
                <a:solidFill>
                  <a:schemeClr val="bg1"/>
                </a:solidFill>
              </a:rPr>
              <a:t>LAB</a:t>
            </a:r>
            <a:endParaRPr lang="ko-KR" altLang="en-US" sz="2000" b="1" u="none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0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2023-01-03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3" r:id="rId2"/>
    <p:sldLayoutId id="2147484229" r:id="rId3"/>
    <p:sldLayoutId id="2147484231" r:id="rId4"/>
    <p:sldLayoutId id="2147484232" r:id="rId5"/>
    <p:sldLayoutId id="2147484237" r:id="rId6"/>
    <p:sldLayoutId id="2147484230" r:id="rId7"/>
    <p:sldLayoutId id="2147484234" r:id="rId8"/>
    <p:sldLayoutId id="2147484239" r:id="rId9"/>
    <p:sldLayoutId id="2147484238" r:id="rId10"/>
    <p:sldLayoutId id="2147484241" r:id="rId11"/>
    <p:sldLayoutId id="2147484235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6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조건의 판단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3.1 </a:t>
            </a:r>
            <a:r>
              <a:rPr lang="ko-KR" altLang="en-US" sz="2000" b="1" dirty="0"/>
              <a:t>비교 연산자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또는 조건 연산자</a:t>
            </a:r>
            <a:r>
              <a:rPr lang="en-US" altLang="ko-KR" sz="2000" b="1" dirty="0"/>
              <a:t>)</a:t>
            </a:r>
          </a:p>
          <a:p>
            <a:pPr lvl="1"/>
            <a:r>
              <a:rPr lang="ko-KR" altLang="en-US" dirty="0"/>
              <a:t>어떤 것이 큰지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작은지</a:t>
            </a:r>
            <a:r>
              <a:rPr lang="en-US" altLang="ko-KR" dirty="0"/>
              <a:t>, </a:t>
            </a:r>
            <a:r>
              <a:rPr lang="ko-KR" altLang="en-US" dirty="0"/>
              <a:t>같은지를 비교하는 것으로 그 결과는 참이나 거짓이 됨</a:t>
            </a:r>
            <a:endParaRPr lang="en-US" altLang="ko-KR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C70A45-893A-4DB9-8322-BFA9FE874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6" y="2375286"/>
            <a:ext cx="7427168" cy="37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7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조건의 판단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err="1"/>
              <a:t>파이썬에서는</a:t>
            </a:r>
            <a:r>
              <a:rPr lang="ko-KR" altLang="en-US" dirty="0"/>
              <a:t> 같음을 의미할 때 </a:t>
            </a:r>
            <a:r>
              <a:rPr lang="en-US" altLang="ko-KR" dirty="0"/>
              <a:t>== </a:t>
            </a:r>
            <a:r>
              <a:rPr lang="ko-KR" altLang="en-US" dirty="0"/>
              <a:t>연산자를 사용하고</a:t>
            </a:r>
            <a:r>
              <a:rPr lang="en-US" altLang="ko-KR" dirty="0"/>
              <a:t>, </a:t>
            </a:r>
            <a:r>
              <a:rPr lang="ko-KR" altLang="en-US" dirty="0"/>
              <a:t>할당의 의미를 표현할 때는 </a:t>
            </a:r>
            <a:r>
              <a:rPr lang="en-US" altLang="ko-KR" dirty="0"/>
              <a:t>= </a:t>
            </a:r>
            <a:r>
              <a:rPr lang="ko-KR" altLang="en-US" dirty="0"/>
              <a:t>연산자를 사용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만약 다음과 같은 코드가 있다면 결과는 </a:t>
            </a:r>
            <a:r>
              <a:rPr lang="en-US" altLang="ko-KR" sz="1600" dirty="0"/>
              <a:t>True</a:t>
            </a:r>
            <a:r>
              <a:rPr lang="ko-KR" altLang="en-US" sz="1600" dirty="0"/>
              <a:t>일까</a:t>
            </a:r>
            <a:r>
              <a:rPr lang="en-US" altLang="ko-KR" sz="1600" dirty="0"/>
              <a:t>, </a:t>
            </a:r>
            <a:r>
              <a:rPr lang="ko-KR" altLang="en-US" sz="1600" dirty="0"/>
              <a:t>아니면 </a:t>
            </a:r>
            <a:r>
              <a:rPr lang="en-US" altLang="ko-KR" sz="1600" dirty="0"/>
              <a:t>False</a:t>
            </a:r>
            <a:r>
              <a:rPr lang="ko-KR" altLang="en-US" sz="1600" dirty="0"/>
              <a:t>일까</a:t>
            </a:r>
            <a:r>
              <a:rPr lang="en-US" altLang="ko-KR" sz="1600" dirty="0"/>
              <a:t>?</a:t>
            </a:r>
          </a:p>
          <a:p>
            <a:pPr lvl="1"/>
            <a:endParaRPr lang="en-US" altLang="ko-KR" sz="1600" dirty="0"/>
          </a:p>
          <a:p>
            <a:pPr lvl="1" indent="0">
              <a:buNone/>
            </a:pPr>
            <a:r>
              <a:rPr lang="ko-KR" altLang="en-US" sz="1600" dirty="0"/>
              <a:t>    ☞ 두 값이 정확하게 일치하므로 결과는 </a:t>
            </a:r>
            <a:r>
              <a:rPr lang="en-US" altLang="ko-KR" sz="1600" dirty="0"/>
              <a:t>True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F52738-6839-41E7-9EEF-7C71FCA2B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0" b="17651"/>
          <a:stretch/>
        </p:blipFill>
        <p:spPr>
          <a:xfrm>
            <a:off x="899592" y="2492896"/>
            <a:ext cx="6934200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9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조건의 판단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6093296"/>
          </a:xfrm>
        </p:spPr>
        <p:txBody>
          <a:bodyPr/>
          <a:lstStyle/>
          <a:p>
            <a:pPr lvl="1"/>
            <a:r>
              <a:rPr lang="en-US" altLang="ko-KR" dirty="0"/>
              <a:t>is</a:t>
            </a:r>
            <a:r>
              <a:rPr lang="ko-KR" altLang="en-US" dirty="0"/>
              <a:t>는</a:t>
            </a:r>
            <a:r>
              <a:rPr lang="en-US" altLang="ko-KR" dirty="0"/>
              <a:t> == </a:t>
            </a:r>
            <a:r>
              <a:rPr lang="ko-KR" altLang="en-US" dirty="0"/>
              <a:t>연산자처럼 두 변수가 같음을 비교하지만</a:t>
            </a:r>
            <a:r>
              <a:rPr lang="en-US" altLang="ko-KR" dirty="0"/>
              <a:t>, == </a:t>
            </a:r>
            <a:r>
              <a:rPr lang="ko-KR" altLang="en-US" dirty="0"/>
              <a:t>연산자와 다르게 메모리의 주소를 비교함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0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25A4B5-EDFA-4A42-B100-56BCE29E4737}"/>
              </a:ext>
            </a:extLst>
          </p:cNvPr>
          <p:cNvSpPr/>
          <p:nvPr/>
        </p:nvSpPr>
        <p:spPr>
          <a:xfrm>
            <a:off x="827584" y="1772816"/>
            <a:ext cx="7344816" cy="33843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100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b = 100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is b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== b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300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b = 300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== b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is b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59797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조건의 판단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3.2 True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False</a:t>
            </a:r>
            <a:r>
              <a:rPr lang="ko-KR" altLang="en-US" sz="2000" b="1" dirty="0"/>
              <a:t>의 치환</a:t>
            </a:r>
            <a:endParaRPr lang="en-US" altLang="ko-KR" sz="2000" b="1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위 코드를 실행하면 </a:t>
            </a:r>
            <a:r>
              <a:rPr lang="en-US" altLang="ko-KR" sz="1600" dirty="0"/>
              <a:t>True</a:t>
            </a:r>
            <a:r>
              <a:rPr lang="ko-KR" altLang="en-US" sz="1600" dirty="0"/>
              <a:t>가 출력됨 </a:t>
            </a:r>
            <a:br>
              <a:rPr lang="en-US" altLang="ko-KR" sz="1600" dirty="0"/>
            </a:br>
            <a:r>
              <a:rPr lang="en-US" altLang="ko-KR" sz="1600" dirty="0"/>
              <a:t>☞ </a:t>
            </a:r>
            <a:r>
              <a:rPr lang="ko-KR" altLang="en-US" sz="1600" dirty="0"/>
              <a:t>컴퓨터는 기본적으로 이진수만 처리할 수 있으므로 </a:t>
            </a:r>
            <a:r>
              <a:rPr lang="en-US" altLang="ko-KR" sz="1600" dirty="0"/>
              <a:t>True</a:t>
            </a:r>
            <a:r>
              <a:rPr lang="ko-KR" altLang="en-US" sz="1600" dirty="0"/>
              <a:t>는 </a:t>
            </a:r>
            <a:r>
              <a:rPr lang="en-US" altLang="ko-KR" sz="1600" dirty="0"/>
              <a:t>1</a:t>
            </a:r>
            <a:r>
              <a:rPr lang="ko-KR" altLang="en-US" sz="1600" dirty="0"/>
              <a:t>로</a:t>
            </a:r>
            <a:r>
              <a:rPr lang="en-US" altLang="ko-KR" sz="1600" dirty="0"/>
              <a:t>, False</a:t>
            </a:r>
            <a:r>
              <a:rPr lang="ko-KR" altLang="en-US" sz="1600" dirty="0"/>
              <a:t>는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처리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위 코드를 실행하면 </a:t>
            </a:r>
            <a:r>
              <a:rPr lang="en-US" altLang="ko-KR" sz="1600" dirty="0"/>
              <a:t>True</a:t>
            </a:r>
            <a:r>
              <a:rPr lang="ko-KR" altLang="en-US" sz="1600" dirty="0"/>
              <a:t>가 출력</a:t>
            </a:r>
            <a:r>
              <a:rPr lang="en-US" altLang="ko-KR" sz="1600" dirty="0"/>
              <a:t> </a:t>
            </a:r>
          </a:p>
          <a:p>
            <a:pPr lvl="1"/>
            <a:r>
              <a:rPr lang="ko-KR" altLang="en-US" sz="1600" dirty="0"/>
              <a:t>하나하나 치환해보면 먼저</a:t>
            </a:r>
            <a:r>
              <a:rPr lang="en-US" altLang="ko-KR" sz="1600" dirty="0"/>
              <a:t>, 3 &gt; 5</a:t>
            </a:r>
            <a:r>
              <a:rPr lang="ko-KR" altLang="en-US" sz="1600" dirty="0"/>
              <a:t>는 </a:t>
            </a:r>
            <a:r>
              <a:rPr lang="en-US" altLang="ko-KR" sz="1600" dirty="0"/>
              <a:t>False</a:t>
            </a:r>
            <a:r>
              <a:rPr lang="ko-KR" altLang="en-US" sz="1600" dirty="0"/>
              <a:t>이고</a:t>
            </a:r>
            <a:r>
              <a:rPr lang="en-US" altLang="ko-KR" sz="1600" dirty="0"/>
              <a:t> </a:t>
            </a:r>
            <a:r>
              <a:rPr lang="ko-KR" altLang="en-US" sz="1600" dirty="0"/>
              <a:t>결국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치환됨</a:t>
            </a:r>
            <a:r>
              <a:rPr lang="en-US" altLang="ko-KR" sz="1600" dirty="0"/>
              <a:t>. </a:t>
            </a:r>
            <a:r>
              <a:rPr lang="ko-KR" altLang="en-US" sz="1600" dirty="0"/>
              <a:t>이것을 다시 치환하면 </a:t>
            </a:r>
            <a:r>
              <a:rPr lang="en-US" altLang="ko-KR" sz="1600" dirty="0"/>
              <a:t>(0) </a:t>
            </a:r>
            <a:r>
              <a:rPr lang="ko-KR" altLang="en-US" sz="1600" dirty="0"/>
              <a:t>＜ </a:t>
            </a:r>
            <a:r>
              <a:rPr lang="en-US" altLang="ko-KR" sz="1600" dirty="0"/>
              <a:t>10</a:t>
            </a:r>
            <a:r>
              <a:rPr lang="ko-KR" altLang="en-US" sz="1600" dirty="0"/>
              <a:t>이 되고</a:t>
            </a:r>
            <a:r>
              <a:rPr lang="en-US" altLang="ko-KR" sz="1600" dirty="0"/>
              <a:t>, </a:t>
            </a:r>
            <a:r>
              <a:rPr lang="ko-KR" altLang="en-US" sz="1600" dirty="0"/>
              <a:t>이 값은 당연히 참이므로 </a:t>
            </a:r>
            <a:r>
              <a:rPr lang="en-US" altLang="ko-KR" sz="1600" dirty="0"/>
              <a:t>True</a:t>
            </a:r>
            <a:r>
              <a:rPr lang="ko-KR" altLang="en-US" sz="1600" dirty="0"/>
              <a:t>가 반환되는 것임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5534A3-9558-4E34-BFB7-4DAE061439A2}"/>
              </a:ext>
            </a:extLst>
          </p:cNvPr>
          <p:cNvSpPr/>
          <p:nvPr/>
        </p:nvSpPr>
        <p:spPr>
          <a:xfrm>
            <a:off x="745123" y="1340768"/>
            <a:ext cx="7344816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if 1: print("True")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... else: print("False")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F0EF5B-7843-4562-BF68-44DB19CFC62F}"/>
              </a:ext>
            </a:extLst>
          </p:cNvPr>
          <p:cNvSpPr/>
          <p:nvPr/>
        </p:nvSpPr>
        <p:spPr>
          <a:xfrm>
            <a:off x="745123" y="3212976"/>
            <a:ext cx="7344816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(3 &gt; 5) &lt; 10</a:t>
            </a:r>
            <a:endParaRPr lang="en-US" altLang="ko-KR" sz="16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32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조건의 판단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3.3 </a:t>
            </a:r>
            <a:r>
              <a:rPr lang="ko-KR" altLang="en-US" sz="2000" b="1" dirty="0"/>
              <a:t>논리 연산자</a:t>
            </a:r>
            <a:endParaRPr lang="en-US" altLang="ko-KR" sz="2000" b="1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and</a:t>
            </a:r>
            <a:r>
              <a:rPr lang="ko-KR" altLang="en-US" sz="1600" dirty="0"/>
              <a:t>는 둘 다 참이어야 </a:t>
            </a:r>
            <a:r>
              <a:rPr lang="en-US" altLang="ko-KR" sz="1600" dirty="0"/>
              <a:t>True</a:t>
            </a:r>
          </a:p>
          <a:p>
            <a:pPr lvl="1"/>
            <a:r>
              <a:rPr lang="en-US" altLang="ko-KR" sz="1600" dirty="0"/>
              <a:t>or</a:t>
            </a:r>
            <a:r>
              <a:rPr lang="ko-KR" altLang="en-US" sz="1600" dirty="0"/>
              <a:t>는 둘 중 하나만 </a:t>
            </a:r>
            <a:r>
              <a:rPr lang="ko-KR" altLang="en-US" sz="1600" dirty="0" err="1"/>
              <a:t>참이어도</a:t>
            </a:r>
            <a:r>
              <a:rPr lang="ko-KR" altLang="en-US" sz="1600" dirty="0"/>
              <a:t> </a:t>
            </a:r>
            <a:r>
              <a:rPr lang="en-US" altLang="ko-KR" sz="1600" dirty="0"/>
              <a:t>True</a:t>
            </a:r>
          </a:p>
          <a:p>
            <a:pPr lvl="1"/>
            <a:r>
              <a:rPr lang="en-US" altLang="ko-KR" sz="1600" dirty="0"/>
              <a:t>not</a:t>
            </a:r>
            <a:r>
              <a:rPr lang="ko-KR" altLang="en-US" sz="1600" dirty="0"/>
              <a:t>은 참이면 </a:t>
            </a:r>
            <a:r>
              <a:rPr lang="en-US" altLang="ko-KR" sz="1600" dirty="0"/>
              <a:t>False</a:t>
            </a:r>
            <a:r>
              <a:rPr lang="ko-KR" altLang="en-US" sz="1600" dirty="0"/>
              <a:t>이고 거짓이면 </a:t>
            </a:r>
            <a:r>
              <a:rPr lang="en-US" altLang="ko-KR" sz="1600" dirty="0"/>
              <a:t>True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E0B8CA-1649-4FEE-9AFC-A18874E27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48" y="1484784"/>
            <a:ext cx="715930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2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조건의 판단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>
                <a:highlight>
                  <a:srgbClr val="C0C0C0"/>
                </a:highlight>
              </a:rPr>
              <a:t>a == 8 and b == 4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, a == 8</a:t>
            </a:r>
            <a:r>
              <a:rPr lang="ko-KR" altLang="en-US" sz="1600" dirty="0"/>
              <a:t>은 참</a:t>
            </a:r>
            <a:r>
              <a:rPr lang="en-US" altLang="ko-KR" sz="1600" dirty="0"/>
              <a:t>, b == 4</a:t>
            </a:r>
            <a:r>
              <a:rPr lang="ko-KR" altLang="en-US" sz="1600" dirty="0"/>
              <a:t>는 거짓이므로 </a:t>
            </a:r>
            <a:r>
              <a:rPr lang="en-US" altLang="ko-KR" sz="1600" dirty="0"/>
              <a:t>True and False</a:t>
            </a:r>
            <a:r>
              <a:rPr lang="ko-KR" altLang="en-US" sz="1600" dirty="0"/>
              <a:t>로 치환되고</a:t>
            </a:r>
            <a:r>
              <a:rPr lang="en-US" altLang="ko-KR" sz="1600" dirty="0"/>
              <a:t>, </a:t>
            </a:r>
            <a:r>
              <a:rPr lang="ko-KR" altLang="en-US" sz="1600" dirty="0"/>
              <a:t>둘 중 하나라도 거짓이 있을 경우 </a:t>
            </a:r>
            <a:r>
              <a:rPr lang="en-US" altLang="ko-KR" sz="1600" dirty="0"/>
              <a:t>and </a:t>
            </a:r>
            <a:r>
              <a:rPr lang="ko-KR" altLang="en-US" sz="1600" dirty="0"/>
              <a:t>구문은 </a:t>
            </a:r>
            <a:r>
              <a:rPr lang="en-US" altLang="ko-KR" sz="1600" dirty="0"/>
              <a:t>False</a:t>
            </a:r>
            <a:r>
              <a:rPr lang="ko-KR" altLang="en-US" sz="1600" dirty="0"/>
              <a:t>를 반환하므로 </a:t>
            </a:r>
            <a:r>
              <a:rPr lang="en-US" altLang="ko-KR" sz="1600" dirty="0"/>
              <a:t>False</a:t>
            </a:r>
            <a:r>
              <a:rPr lang="ko-KR" altLang="en-US" sz="1600" dirty="0"/>
              <a:t>가 출력됨</a:t>
            </a:r>
            <a:endParaRPr lang="en-US" altLang="ko-KR" sz="1600" dirty="0"/>
          </a:p>
          <a:p>
            <a:pPr lvl="1"/>
            <a:r>
              <a:rPr lang="en-US" altLang="ko-KR" sz="1600" dirty="0">
                <a:highlight>
                  <a:srgbClr val="C0C0C0"/>
                </a:highlight>
              </a:rPr>
              <a:t>a &gt; 7 or b &gt; 7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, a </a:t>
            </a:r>
            <a:r>
              <a:rPr lang="ko-KR" altLang="en-US" sz="1600" dirty="0"/>
              <a:t>＞ </a:t>
            </a:r>
            <a:r>
              <a:rPr lang="en-US" altLang="ko-KR" sz="1600" dirty="0"/>
              <a:t>7</a:t>
            </a:r>
            <a:r>
              <a:rPr lang="ko-KR" altLang="en-US" sz="1600" dirty="0"/>
              <a:t>은 참</a:t>
            </a:r>
            <a:r>
              <a:rPr lang="en-US" altLang="ko-KR" sz="1600" dirty="0"/>
              <a:t>, b </a:t>
            </a:r>
            <a:r>
              <a:rPr lang="ko-KR" altLang="en-US" sz="1600" dirty="0"/>
              <a:t>＞ </a:t>
            </a:r>
            <a:r>
              <a:rPr lang="en-US" altLang="ko-KR" sz="1600" dirty="0"/>
              <a:t>7</a:t>
            </a:r>
            <a:r>
              <a:rPr lang="ko-KR" altLang="en-US" sz="1600" dirty="0"/>
              <a:t>은 거짓이므로 </a:t>
            </a:r>
            <a:r>
              <a:rPr lang="en-US" altLang="ko-KR" sz="1600" dirty="0"/>
              <a:t>True or False</a:t>
            </a:r>
            <a:r>
              <a:rPr lang="ko-KR" altLang="en-US" sz="1600" dirty="0"/>
              <a:t>로 치환되고</a:t>
            </a:r>
            <a:r>
              <a:rPr lang="en-US" altLang="ko-KR" sz="1600" dirty="0"/>
              <a:t>, </a:t>
            </a:r>
            <a:r>
              <a:rPr lang="ko-KR" altLang="en-US" sz="1600" dirty="0"/>
              <a:t>둘 중 하나라도 참이 있으므로 </a:t>
            </a:r>
            <a:r>
              <a:rPr lang="en-US" altLang="ko-KR" sz="1600" dirty="0"/>
              <a:t>True</a:t>
            </a:r>
            <a:r>
              <a:rPr lang="ko-KR" altLang="en-US" sz="1600" dirty="0"/>
              <a:t>가 출력됨</a:t>
            </a:r>
            <a:endParaRPr lang="en-US" altLang="ko-KR" sz="1600" dirty="0"/>
          </a:p>
          <a:p>
            <a:pPr lvl="1"/>
            <a:r>
              <a:rPr lang="en-US" altLang="ko-KR" sz="1600" dirty="0">
                <a:highlight>
                  <a:srgbClr val="C0C0C0"/>
                </a:highlight>
              </a:rPr>
              <a:t>not (a &gt; 7)</a:t>
            </a:r>
            <a:r>
              <a:rPr lang="ko-KR" altLang="en-US" sz="1600" dirty="0"/>
              <a:t>의 경우</a:t>
            </a:r>
            <a:r>
              <a:rPr lang="en-US" altLang="ko-KR" sz="1600" dirty="0"/>
              <a:t>, not True</a:t>
            </a:r>
            <a:r>
              <a:rPr lang="ko-KR" altLang="en-US" sz="1600" dirty="0"/>
              <a:t>로 치환되고</a:t>
            </a:r>
            <a:r>
              <a:rPr lang="en-US" altLang="ko-KR" sz="1600" dirty="0"/>
              <a:t>, True</a:t>
            </a:r>
            <a:r>
              <a:rPr lang="ko-KR" altLang="en-US" sz="1600" dirty="0"/>
              <a:t>는 </a:t>
            </a:r>
            <a:r>
              <a:rPr lang="en-US" altLang="ko-KR" sz="1600" dirty="0"/>
              <a:t>not</a:t>
            </a:r>
            <a:r>
              <a:rPr lang="ko-KR" altLang="en-US" sz="1600" dirty="0"/>
              <a:t>에 의해 </a:t>
            </a:r>
            <a:r>
              <a:rPr lang="en-US" altLang="ko-KR" sz="1600" dirty="0"/>
              <a:t>False</a:t>
            </a:r>
            <a:r>
              <a:rPr lang="ko-KR" altLang="en-US" sz="1600" dirty="0"/>
              <a:t>가 출력됨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287F45-1596-4D05-927E-9C9AAB7AE2D9}"/>
              </a:ext>
            </a:extLst>
          </p:cNvPr>
          <p:cNvSpPr/>
          <p:nvPr/>
        </p:nvSpPr>
        <p:spPr>
          <a:xfrm>
            <a:off x="755576" y="1052736"/>
            <a:ext cx="7344816" cy="2448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 8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b = 5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== 8 and b == 4 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a &gt; 7 or b &gt; 7 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not (a &gt; 7) 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4030619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if-</a:t>
            </a:r>
            <a:r>
              <a:rPr lang="en-US" altLang="ko-KR" dirty="0" err="1"/>
              <a:t>elif</a:t>
            </a:r>
            <a:r>
              <a:rPr lang="en-US" altLang="ko-KR" dirty="0"/>
              <a:t>-else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중첩 </a:t>
            </a:r>
            <a:r>
              <a:rPr lang="en-US" altLang="ko-KR" dirty="0"/>
              <a:t>if</a:t>
            </a:r>
            <a:r>
              <a:rPr lang="ko-KR" altLang="en-US" dirty="0"/>
              <a:t>문을 간단히 표현하면 </a:t>
            </a:r>
            <a:r>
              <a:rPr lang="en-US" altLang="ko-KR" dirty="0"/>
              <a:t>if-</a:t>
            </a:r>
            <a:r>
              <a:rPr lang="en-US" altLang="ko-KR" dirty="0" err="1"/>
              <a:t>elif</a:t>
            </a:r>
            <a:r>
              <a:rPr lang="en-US" altLang="ko-KR" dirty="0"/>
              <a:t>-else</a:t>
            </a:r>
            <a:r>
              <a:rPr lang="ko-KR" altLang="en-US" dirty="0"/>
              <a:t>문임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[</a:t>
            </a:r>
            <a:r>
              <a:rPr lang="ko-KR" altLang="en-US" sz="1600" dirty="0"/>
              <a:t>표 </a:t>
            </a:r>
            <a:r>
              <a:rPr lang="en-US" altLang="ko-KR" sz="1600" dirty="0"/>
              <a:t>4-3]</a:t>
            </a:r>
            <a:r>
              <a:rPr lang="ko-KR" altLang="en-US" sz="1600" dirty="0"/>
              <a:t>과 같은 점수판이 있다고 가정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BABC7F-47E7-4BD0-9466-6CD7B0C84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6872"/>
            <a:ext cx="37719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22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if-</a:t>
            </a:r>
            <a:r>
              <a:rPr lang="en-US" altLang="ko-KR" dirty="0" err="1"/>
              <a:t>elif</a:t>
            </a:r>
            <a:r>
              <a:rPr lang="en-US" altLang="ko-KR" dirty="0"/>
              <a:t>-else</a:t>
            </a:r>
            <a:r>
              <a:rPr lang="ko-KR" altLang="en-US" dirty="0"/>
              <a:t>문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FFC9A6A-7601-479E-80BA-BFF9597B8898}"/>
              </a:ext>
            </a:extLst>
          </p:cNvPr>
          <p:cNvGrpSpPr/>
          <p:nvPr/>
        </p:nvGrpSpPr>
        <p:grpSpPr>
          <a:xfrm>
            <a:off x="586782" y="725749"/>
            <a:ext cx="7695331" cy="4191937"/>
            <a:chOff x="683568" y="749231"/>
            <a:chExt cx="7695331" cy="419193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3C57F26-6ED3-43F3-A0D4-22AD99BBFED6}"/>
                </a:ext>
              </a:extLst>
            </p:cNvPr>
            <p:cNvSpPr/>
            <p:nvPr/>
          </p:nvSpPr>
          <p:spPr>
            <a:xfrm>
              <a:off x="774854" y="1245306"/>
              <a:ext cx="7604045" cy="3695862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1 score = int(input("Enter your score: "))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2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3 if score &gt;= 90: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4    grade = 'A’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5 if score &gt;= 80: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6    grade = 'B’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7 if score &gt;= 70: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8    grade = 'C’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9 if score &gt;= 60: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10    grade = 'D'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11 if score &lt; 60: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12    grade = 'F'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14 print(grade)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3E0837-5CE1-4696-99EF-F04E8940874F}"/>
                </a:ext>
              </a:extLst>
            </p:cNvPr>
            <p:cNvSpPr txBox="1"/>
            <p:nvPr/>
          </p:nvSpPr>
          <p:spPr>
            <a:xfrm>
              <a:off x="683568" y="749231"/>
              <a:ext cx="1440160" cy="45823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코드 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4-2]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5BB7271-D368-4DC4-A15B-B47918F414AE}"/>
              </a:ext>
            </a:extLst>
          </p:cNvPr>
          <p:cNvGrpSpPr/>
          <p:nvPr/>
        </p:nvGrpSpPr>
        <p:grpSpPr>
          <a:xfrm>
            <a:off x="585994" y="5073443"/>
            <a:ext cx="7730422" cy="1487244"/>
            <a:chOff x="787950" y="4448613"/>
            <a:chExt cx="7730422" cy="14872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390D54-FB0C-4E7A-9CB2-A4790E9FF01D}"/>
                </a:ext>
              </a:extLst>
            </p:cNvPr>
            <p:cNvSpPr txBox="1"/>
            <p:nvPr/>
          </p:nvSpPr>
          <p:spPr>
            <a:xfrm>
              <a:off x="787950" y="4448613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D77E8A8-45B6-4798-A583-BD2FA21BF679}"/>
                </a:ext>
              </a:extLst>
            </p:cNvPr>
            <p:cNvSpPr/>
            <p:nvPr/>
          </p:nvSpPr>
          <p:spPr>
            <a:xfrm>
              <a:off x="914327" y="5011346"/>
              <a:ext cx="7604045" cy="924511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Enter your score: 98          </a:t>
              </a:r>
              <a:r>
                <a:rPr lang="en-US" altLang="ko-KR" sz="1600" dirty="0">
                  <a:solidFill>
                    <a:srgbClr val="00B050"/>
                  </a:solidFill>
                </a:rPr>
                <a:t>← </a:t>
              </a:r>
              <a:r>
                <a:rPr lang="ko-KR" altLang="en-US" sz="1600" dirty="0">
                  <a:solidFill>
                    <a:srgbClr val="00B050"/>
                  </a:solidFill>
                </a:rPr>
                <a:t>사용자 점수 입력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D                             </a:t>
              </a:r>
              <a:r>
                <a:rPr lang="en-US" altLang="ko-KR" sz="1600" dirty="0">
                  <a:solidFill>
                    <a:srgbClr val="00B050"/>
                  </a:solidFill>
                </a:rPr>
                <a:t>← </a:t>
              </a:r>
              <a:r>
                <a:rPr lang="ko-KR" altLang="en-US" sz="1600" dirty="0">
                  <a:solidFill>
                    <a:srgbClr val="00B050"/>
                  </a:solidFill>
                </a:rPr>
                <a:t>잘못된 값 출력</a:t>
              </a:r>
              <a:endParaRPr lang="ko-KR" altLang="en-US" sz="1600" dirty="0">
                <a:solidFill>
                  <a:srgbClr val="00B050"/>
                </a:solidFill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785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if-</a:t>
            </a:r>
            <a:r>
              <a:rPr lang="en-US" altLang="ko-KR" dirty="0" err="1"/>
              <a:t>elif</a:t>
            </a:r>
            <a:r>
              <a:rPr lang="en-US" altLang="ko-KR" dirty="0"/>
              <a:t>-else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361459"/>
          </a:xfrm>
        </p:spPr>
        <p:txBody>
          <a:bodyPr/>
          <a:lstStyle/>
          <a:p>
            <a:pPr lvl="1"/>
            <a:r>
              <a:rPr lang="ko-KR" altLang="en-US" sz="1600" dirty="0"/>
              <a:t>실제 코드로 만들어 실행하면 모든 값이 ‘</a:t>
            </a:r>
            <a:r>
              <a:rPr lang="en-US" altLang="ko-KR" sz="1600" dirty="0"/>
              <a:t>D’</a:t>
            </a:r>
            <a:r>
              <a:rPr lang="ko-KR" altLang="en-US" sz="1600" dirty="0"/>
              <a:t>나 ‘</a:t>
            </a:r>
            <a:r>
              <a:rPr lang="en-US" altLang="ko-KR" sz="1600" dirty="0"/>
              <a:t>F’</a:t>
            </a:r>
            <a:r>
              <a:rPr lang="ko-KR" altLang="en-US" sz="1600" dirty="0"/>
              <a:t>로 나옴</a:t>
            </a:r>
            <a:r>
              <a:rPr lang="en-US" altLang="ko-KR" sz="1600" dirty="0"/>
              <a:t>. ☞</a:t>
            </a:r>
            <a:r>
              <a:rPr lang="ko-KR" altLang="en-US" sz="1600" dirty="0"/>
              <a:t> 코드가 한 </a:t>
            </a:r>
            <a:r>
              <a:rPr lang="ko-KR" altLang="en-US" sz="1600" dirty="0" err="1"/>
              <a:t>줄씩</a:t>
            </a:r>
            <a:r>
              <a:rPr lang="ko-KR" altLang="en-US" sz="1600" dirty="0"/>
              <a:t> 차례대로 실행되기 때문</a:t>
            </a:r>
            <a:r>
              <a:rPr lang="en-US" altLang="ko-KR" sz="1600" dirty="0"/>
              <a:t>. </a:t>
            </a:r>
          </a:p>
          <a:p>
            <a:pPr lvl="1" indent="0">
              <a:buNone/>
            </a:pPr>
            <a:r>
              <a:rPr lang="en-US" altLang="ko-KR" sz="1600" dirty="0"/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6AE119-CA56-46B3-B8B8-5B1D00C62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44824"/>
            <a:ext cx="50292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9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if-</a:t>
            </a:r>
            <a:r>
              <a:rPr lang="en-US" altLang="ko-KR" dirty="0" err="1"/>
              <a:t>elif</a:t>
            </a:r>
            <a:r>
              <a:rPr lang="en-US" altLang="ko-KR" dirty="0"/>
              <a:t>-else</a:t>
            </a:r>
            <a:r>
              <a:rPr lang="ko-KR" altLang="en-US" dirty="0"/>
              <a:t>문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FFC9A6A-7601-479E-80BA-BFF9597B8898}"/>
              </a:ext>
            </a:extLst>
          </p:cNvPr>
          <p:cNvGrpSpPr/>
          <p:nvPr/>
        </p:nvGrpSpPr>
        <p:grpSpPr>
          <a:xfrm>
            <a:off x="586782" y="725749"/>
            <a:ext cx="7695331" cy="3135299"/>
            <a:chOff x="683568" y="749231"/>
            <a:chExt cx="7695331" cy="31352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3C57F26-6ED3-43F3-A0D4-22AD99BBFED6}"/>
                </a:ext>
              </a:extLst>
            </p:cNvPr>
            <p:cNvSpPr/>
            <p:nvPr/>
          </p:nvSpPr>
          <p:spPr>
            <a:xfrm>
              <a:off x="774854" y="1245306"/>
              <a:ext cx="7604045" cy="2639224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1 score = int(input("Enter your score: "))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 if score &gt;= 90: grade = 'A’       </a:t>
              </a:r>
              <a:r>
                <a:rPr lang="en-US" altLang="ko-KR" sz="1600" dirty="0">
                  <a:solidFill>
                    <a:srgbClr val="00B050"/>
                  </a:solidFill>
                </a:rPr>
                <a:t># 90 </a:t>
              </a:r>
              <a:r>
                <a:rPr lang="ko-KR" altLang="en-US" sz="1600" dirty="0">
                  <a:solidFill>
                    <a:srgbClr val="00B050"/>
                  </a:solidFill>
                </a:rPr>
                <a:t>이상일 경우 </a:t>
              </a:r>
              <a:r>
                <a:rPr lang="en-US" altLang="ko-KR" sz="1600" dirty="0">
                  <a:solidFill>
                    <a:srgbClr val="00B050"/>
                  </a:solidFill>
                </a:rPr>
                <a:t>A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elif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score &gt;= 80: grade = 'B’     </a:t>
              </a:r>
              <a:r>
                <a:rPr lang="en-US" altLang="ko-KR" sz="1600" dirty="0">
                  <a:solidFill>
                    <a:srgbClr val="00B050"/>
                  </a:solidFill>
                </a:rPr>
                <a:t># 80 </a:t>
              </a:r>
              <a:r>
                <a:rPr lang="ko-KR" altLang="en-US" sz="1600" dirty="0">
                  <a:solidFill>
                    <a:srgbClr val="00B050"/>
                  </a:solidFill>
                </a:rPr>
                <a:t>이상일 경우 </a:t>
              </a:r>
              <a:r>
                <a:rPr lang="en-US" altLang="ko-KR" sz="1600" dirty="0">
                  <a:solidFill>
                    <a:srgbClr val="00B050"/>
                  </a:solidFill>
                </a:rPr>
                <a:t>B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5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elif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score &gt;= 70: grade = 'C’     </a:t>
              </a:r>
              <a:r>
                <a:rPr lang="en-US" altLang="ko-KR" sz="1600" dirty="0">
                  <a:solidFill>
                    <a:srgbClr val="00B050"/>
                  </a:solidFill>
                </a:rPr>
                <a:t># 70 </a:t>
              </a:r>
              <a:r>
                <a:rPr lang="ko-KR" altLang="en-US" sz="1600" dirty="0">
                  <a:solidFill>
                    <a:srgbClr val="00B050"/>
                  </a:solidFill>
                </a:rPr>
                <a:t>이상일 경우 </a:t>
              </a:r>
              <a:r>
                <a:rPr lang="en-US" altLang="ko-KR" sz="1600" dirty="0">
                  <a:solidFill>
                    <a:srgbClr val="00B050"/>
                  </a:solidFill>
                </a:rPr>
                <a:t>C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6 </a:t>
              </a:r>
              <a:r>
                <a:rPr lang="en-US" altLang="ko-KR" sz="16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elif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score &gt;= 60: grade = 'D’     </a:t>
              </a:r>
              <a:r>
                <a:rPr lang="en-US" altLang="ko-KR" sz="1600" dirty="0">
                  <a:solidFill>
                    <a:srgbClr val="00B050"/>
                  </a:solidFill>
                </a:rPr>
                <a:t># 60 </a:t>
              </a:r>
              <a:r>
                <a:rPr lang="ko-KR" altLang="en-US" sz="1600" dirty="0">
                  <a:solidFill>
                    <a:srgbClr val="00B050"/>
                  </a:solidFill>
                </a:rPr>
                <a:t>이상일 경우 </a:t>
              </a:r>
              <a:r>
                <a:rPr lang="en-US" altLang="ko-KR" sz="1600" dirty="0">
                  <a:solidFill>
                    <a:srgbClr val="00B050"/>
                  </a:solidFill>
                </a:rPr>
                <a:t>D 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7 else: grade = 'F’                 </a:t>
              </a:r>
              <a:r>
                <a:rPr lang="en-US" altLang="ko-KR" sz="1600" dirty="0">
                  <a:solidFill>
                    <a:srgbClr val="00B050"/>
                  </a:solidFill>
                </a:rPr>
                <a:t># </a:t>
              </a:r>
              <a:r>
                <a:rPr lang="ko-KR" altLang="en-US" sz="1600" dirty="0">
                  <a:solidFill>
                    <a:srgbClr val="00B050"/>
                  </a:solidFill>
                </a:rPr>
                <a:t>모든 조건에 만족하지 못할 경우 </a:t>
              </a:r>
              <a:r>
                <a:rPr lang="en-US" altLang="ko-KR" sz="1600" dirty="0">
                  <a:solidFill>
                    <a:srgbClr val="00B050"/>
                  </a:solidFill>
                </a:rPr>
                <a:t>F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</a:p>
            <a:p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9 print(grade)</a:t>
              </a:r>
              <a:endParaRPr lang="ko-KR" altLang="en-US" sz="1600" dirty="0">
                <a:solidFill>
                  <a:schemeClr val="tx1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3E0837-5CE1-4696-99EF-F04E8940874F}"/>
                </a:ext>
              </a:extLst>
            </p:cNvPr>
            <p:cNvSpPr txBox="1"/>
            <p:nvPr/>
          </p:nvSpPr>
          <p:spPr>
            <a:xfrm>
              <a:off x="683568" y="749231"/>
              <a:ext cx="1440160" cy="45823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코드 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4-3]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5BB7271-D368-4DC4-A15B-B47918F414AE}"/>
              </a:ext>
            </a:extLst>
          </p:cNvPr>
          <p:cNvGrpSpPr/>
          <p:nvPr/>
        </p:nvGrpSpPr>
        <p:grpSpPr>
          <a:xfrm>
            <a:off x="585994" y="4101996"/>
            <a:ext cx="7730422" cy="1487244"/>
            <a:chOff x="787950" y="4448613"/>
            <a:chExt cx="7730422" cy="14872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390D54-FB0C-4E7A-9CB2-A4790E9FF01D}"/>
                </a:ext>
              </a:extLst>
            </p:cNvPr>
            <p:cNvSpPr txBox="1"/>
            <p:nvPr/>
          </p:nvSpPr>
          <p:spPr>
            <a:xfrm>
              <a:off x="787950" y="4448613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D77E8A8-45B6-4798-A583-BD2FA21BF679}"/>
                </a:ext>
              </a:extLst>
            </p:cNvPr>
            <p:cNvSpPr/>
            <p:nvPr/>
          </p:nvSpPr>
          <p:spPr>
            <a:xfrm>
              <a:off x="914327" y="5011346"/>
              <a:ext cx="7604045" cy="924511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Enter your score: 98          </a:t>
              </a:r>
              <a:r>
                <a:rPr lang="en-US" altLang="ko-KR" sz="1600" dirty="0">
                  <a:solidFill>
                    <a:srgbClr val="00B050"/>
                  </a:solidFill>
                </a:rPr>
                <a:t>← </a:t>
              </a:r>
              <a:r>
                <a:rPr lang="ko-KR" altLang="en-US" sz="1600" dirty="0">
                  <a:solidFill>
                    <a:srgbClr val="00B050"/>
                  </a:solidFill>
                </a:rPr>
                <a:t>사용자 점수 입력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A                             </a:t>
              </a:r>
              <a:r>
                <a:rPr lang="en-US" altLang="ko-KR" sz="1600" dirty="0">
                  <a:solidFill>
                    <a:srgbClr val="00B050"/>
                  </a:solidFill>
                </a:rPr>
                <a:t>← </a:t>
              </a:r>
              <a:r>
                <a:rPr lang="ko-KR" altLang="en-US" sz="1600" dirty="0">
                  <a:solidFill>
                    <a:srgbClr val="00B050"/>
                  </a:solidFill>
                </a:rPr>
                <a:t>올바른 값 출력</a:t>
              </a:r>
              <a:endParaRPr lang="ko-KR" altLang="en-US" sz="1600" dirty="0">
                <a:solidFill>
                  <a:srgbClr val="00B050"/>
                </a:solidFill>
                <a:ea typeface="함초롬돋움" pitchFamily="50" charset="-127"/>
                <a:cs typeface="함초롬돋움" pitchFamily="50" charset="-127"/>
              </a:endParaRPr>
            </a:p>
          </p:txBody>
        </p:sp>
      </p:grp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E4B4340-6A5C-4B9B-96E1-5F563F8C6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764704"/>
            <a:ext cx="8363272" cy="5976664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>
              <a:highlight>
                <a:srgbClr val="C0C0C0"/>
              </a:highlight>
            </a:endParaRPr>
          </a:p>
          <a:p>
            <a:pPr lvl="1"/>
            <a:endParaRPr lang="en-US" altLang="ko-KR" sz="1600" dirty="0">
              <a:highlight>
                <a:srgbClr val="C0C0C0"/>
              </a:highlight>
            </a:endParaRPr>
          </a:p>
          <a:p>
            <a:pPr lvl="1"/>
            <a:endParaRPr lang="en-US" altLang="ko-KR" sz="1600" dirty="0">
              <a:highlight>
                <a:srgbClr val="C0C0C0"/>
              </a:highlight>
            </a:endParaRPr>
          </a:p>
          <a:p>
            <a:pPr lvl="1"/>
            <a:endParaRPr lang="en-US" altLang="ko-KR" sz="1600" dirty="0">
              <a:highlight>
                <a:srgbClr val="C0C0C0"/>
              </a:highlight>
            </a:endParaRPr>
          </a:p>
          <a:p>
            <a:pPr lvl="1"/>
            <a:endParaRPr lang="en-US" altLang="ko-KR" sz="16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100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5007840" y="836712"/>
            <a:ext cx="3802644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04</a:t>
            </a:r>
            <a:endParaRPr lang="en-US" altLang="ko-KR" sz="4000" b="1" baseline="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조건문과 </a:t>
            </a:r>
            <a:r>
              <a:rPr kumimoji="1" lang="ko-KR" altLang="en-US" sz="4000" b="1" kern="1200" spc="-150" dirty="0" err="1">
                <a:latin typeface="+mj-ea"/>
                <a:ea typeface="+mj-ea"/>
              </a:rPr>
              <a:t>반복문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074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02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Lab: </a:t>
            </a:r>
            <a:r>
              <a:rPr lang="ko-KR" altLang="en-US" sz="4000" b="1" dirty="0">
                <a:latin typeface="+mn-ea"/>
                <a:ea typeface="+mn-ea"/>
              </a:rPr>
              <a:t>어떤 종류의 학생인지 맞히기</a:t>
            </a:r>
          </a:p>
        </p:txBody>
      </p:sp>
    </p:spTree>
    <p:extLst>
      <p:ext uri="{BB962C8B-B14F-4D97-AF65-F5344CB8AC3E}">
        <p14:creationId xmlns:p14="http://schemas.microsoft.com/office/powerpoint/2010/main" val="3577383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실습 내용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사용자가 태어난 연도를 입력하면 어떤 종류의 학생인지 맞히는 프로그램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프로그램은 매년 연도가 바뀔 때마다 변경해야 하는데</a:t>
            </a:r>
            <a:r>
              <a:rPr lang="en-US" altLang="ko-KR" sz="1800" dirty="0"/>
              <a:t>, </a:t>
            </a:r>
            <a:r>
              <a:rPr lang="ko-KR" altLang="en-US" sz="1800" dirty="0"/>
              <a:t>여기서는 </a:t>
            </a:r>
            <a:r>
              <a:rPr lang="en-US" altLang="ko-KR" sz="1800" dirty="0"/>
              <a:t>2020</a:t>
            </a:r>
            <a:r>
              <a:rPr lang="ko-KR" altLang="en-US" sz="1800" dirty="0"/>
              <a:t>년을 기준으로 프로그램을 작성함</a:t>
            </a:r>
            <a:r>
              <a:rPr lang="en-US" altLang="ko-KR" sz="18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이 프로그램을 작성하는 규칙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어떤 종류의 학생인지 맞히기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A0012-39AE-4CDB-A397-E45ED557FCF7}"/>
              </a:ext>
            </a:extLst>
          </p:cNvPr>
          <p:cNvSpPr txBox="1"/>
          <p:nvPr/>
        </p:nvSpPr>
        <p:spPr>
          <a:xfrm>
            <a:off x="611560" y="3789040"/>
            <a:ext cx="5688632" cy="2471503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나이는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(2020 - 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태어난 연도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+ 1)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로 계산 </a:t>
            </a:r>
            <a:endParaRPr lang="en-US" altLang="ko-KR" sz="1600" dirty="0">
              <a:solidFill>
                <a:schemeClr val="tx2"/>
              </a:solidFill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26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세 이하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세 이상이면 ‘대학생’ </a:t>
            </a:r>
            <a:endParaRPr lang="en-US" altLang="ko-KR" sz="1600" dirty="0">
              <a:solidFill>
                <a:schemeClr val="tx2"/>
              </a:solidFill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20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세 미만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17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세 이상이면 ‘고등학생’ ⦁</a:t>
            </a:r>
            <a:endParaRPr lang="en-US" altLang="ko-KR" sz="1600" dirty="0">
              <a:solidFill>
                <a:schemeClr val="tx2"/>
              </a:solidFill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17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세 미만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14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세 이상이면 ‘중학생’ ⦁</a:t>
            </a:r>
            <a:endParaRPr lang="en-US" altLang="ko-KR" sz="1600" dirty="0">
              <a:solidFill>
                <a:schemeClr val="tx2"/>
              </a:solidFill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14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세 미만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세 이상이면 ‘초등학생’ </a:t>
            </a:r>
            <a:endParaRPr lang="en-US" altLang="ko-KR" sz="1600" dirty="0">
              <a:solidFill>
                <a:schemeClr val="tx2"/>
              </a:solidFill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그 외의 경우는 ‘학생이 아닙니다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.’ 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757202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어떤 종류의 학생인지 맞히기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B30B0-2895-4334-BA0C-6138168EA447}"/>
              </a:ext>
            </a:extLst>
          </p:cNvPr>
          <p:cNvSpPr txBox="1"/>
          <p:nvPr/>
        </p:nvSpPr>
        <p:spPr>
          <a:xfrm>
            <a:off x="703952" y="1556792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4B580F-CAA1-4036-AAC6-96AA22B86CD9}"/>
              </a:ext>
            </a:extLst>
          </p:cNvPr>
          <p:cNvSpPr/>
          <p:nvPr/>
        </p:nvSpPr>
        <p:spPr>
          <a:xfrm>
            <a:off x="836003" y="2095703"/>
            <a:ext cx="7604045" cy="1621330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당신이 태어난 연도를 입력하세요</a:t>
            </a:r>
            <a:r>
              <a:rPr lang="en-US" altLang="ko-KR" sz="1600" dirty="0">
                <a:solidFill>
                  <a:schemeClr val="tx1"/>
                </a:solidFill>
              </a:rPr>
              <a:t>.        </a:t>
            </a:r>
            <a:r>
              <a:rPr lang="en-US" altLang="ko-KR" sz="1600" dirty="0">
                <a:solidFill>
                  <a:srgbClr val="02AF7E"/>
                </a:solidFill>
              </a:rPr>
              <a:t>← </a:t>
            </a:r>
            <a:r>
              <a:rPr lang="ko-KR" altLang="en-US" sz="1600" dirty="0">
                <a:solidFill>
                  <a:srgbClr val="02AF7E"/>
                </a:solidFill>
              </a:rPr>
              <a:t>입력 대기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1982                                             </a:t>
            </a:r>
            <a:r>
              <a:rPr lang="en-US" altLang="ko-KR" sz="1600" dirty="0">
                <a:solidFill>
                  <a:srgbClr val="02AF7E"/>
                </a:solidFill>
              </a:rPr>
              <a:t>← </a:t>
            </a:r>
            <a:r>
              <a:rPr lang="ko-KR" altLang="en-US" sz="1600" dirty="0">
                <a:solidFill>
                  <a:srgbClr val="02AF7E"/>
                </a:solidFill>
              </a:rPr>
              <a:t>자신이 태어난 연도 입력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학생이 아닙니다</a:t>
            </a:r>
            <a:r>
              <a:rPr lang="en-US" altLang="ko-KR" sz="1600" dirty="0">
                <a:solidFill>
                  <a:schemeClr val="tx1"/>
                </a:solidFill>
              </a:rPr>
              <a:t>.                             </a:t>
            </a:r>
            <a:r>
              <a:rPr lang="en-US" altLang="ko-KR" sz="1600" dirty="0">
                <a:solidFill>
                  <a:srgbClr val="02AF7E"/>
                </a:solidFill>
              </a:rPr>
              <a:t>← </a:t>
            </a:r>
            <a:r>
              <a:rPr lang="ko-KR" altLang="en-US" sz="1600" dirty="0">
                <a:solidFill>
                  <a:srgbClr val="02AF7E"/>
                </a:solidFill>
              </a:rPr>
              <a:t>어떤 종류의 학생인지 출력</a:t>
            </a:r>
            <a:endParaRPr lang="ko-KR" altLang="en-US" sz="1600" dirty="0">
              <a:solidFill>
                <a:srgbClr val="02AF7E"/>
              </a:solidFill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BCA629F-9042-4651-8174-24C348C5DFE8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kumimoji="0" lang="en-US" altLang="ko-KR" sz="2000" b="1" dirty="0"/>
              <a:t>2. </a:t>
            </a:r>
            <a:r>
              <a:rPr kumimoji="0" lang="ko-KR" altLang="en-US" sz="2000" b="1" dirty="0"/>
              <a:t>실행 결과</a:t>
            </a:r>
            <a:endParaRPr kumimoji="0"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037367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AFDA680-9621-4A5B-B979-BFAD1C3360E1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kumimoji="0" lang="en-US" altLang="ko-KR" sz="2000" b="1" dirty="0"/>
              <a:t>3. </a:t>
            </a:r>
            <a:r>
              <a:rPr kumimoji="0" lang="ko-KR" altLang="en-US" sz="2000" b="1" dirty="0"/>
              <a:t>문제해결</a:t>
            </a:r>
            <a:endParaRPr kumimoji="0" lang="en-US" altLang="ko-KR" sz="20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어떤 종류의 학생인지 맞히기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7606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B30B0-2895-4334-BA0C-6138168EA447}"/>
              </a:ext>
            </a:extLst>
          </p:cNvPr>
          <p:cNvSpPr txBox="1"/>
          <p:nvPr/>
        </p:nvSpPr>
        <p:spPr>
          <a:xfrm>
            <a:off x="471303" y="1461672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코드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4-4]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4B580F-CAA1-4036-AAC6-96AA22B86CD9}"/>
              </a:ext>
            </a:extLst>
          </p:cNvPr>
          <p:cNvSpPr/>
          <p:nvPr/>
        </p:nvSpPr>
        <p:spPr>
          <a:xfrm>
            <a:off x="603354" y="2000582"/>
            <a:ext cx="7604045" cy="3804682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1 print("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당신이 태어난 연도를 입력하세요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.")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2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birth_year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input()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3 age = 2020 - 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birth_year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 + 1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4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5 if age &lt;= 26 and age &gt;= 20: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6    print("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대학생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7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age &lt; 20 and age &gt;= 17: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8    print("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고등학생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9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age &lt; 17 and age &gt;= 14: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10    print("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중학생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11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age &lt; 14 and age &gt;= 8: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12    print("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초등학생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13 else: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14    print("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학생이 아닙니다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.")</a:t>
            </a:r>
            <a:endParaRPr lang="ko-KR" altLang="en-US" sz="1600" dirty="0">
              <a:solidFill>
                <a:srgbClr val="00B050"/>
              </a:solidFill>
              <a:latin typeface="Consolas" panose="020B0609020204030204" pitchFamily="49" charset="0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4609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화씨 온도 변환기</a:t>
            </a:r>
            <a:r>
              <a:rPr lang="en-US" altLang="ko-KR" dirty="0"/>
              <a:t> </a:t>
            </a:r>
            <a:r>
              <a:rPr lang="ko-KR" altLang="en-US" dirty="0"/>
              <a:t>프로그램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2468CE-52E8-4A0A-AD08-31F93AACD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908720"/>
            <a:ext cx="7992888" cy="55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73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03</a:t>
            </a:r>
          </a:p>
          <a:p>
            <a:pPr algn="ctr"/>
            <a:r>
              <a:rPr lang="ko-KR" altLang="en-US" sz="4000" b="1" dirty="0" err="1">
                <a:latin typeface="+mn-ea"/>
                <a:ea typeface="+mn-ea"/>
              </a:rPr>
              <a:t>반복문</a:t>
            </a:r>
            <a:endParaRPr lang="ko-KR" altLang="en-US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3842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반복문의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361459"/>
          </a:xfrm>
        </p:spPr>
        <p:txBody>
          <a:bodyPr/>
          <a:lstStyle/>
          <a:p>
            <a:pPr lvl="1"/>
            <a:r>
              <a:rPr lang="ko-KR" altLang="en-US" b="1" dirty="0" err="1"/>
              <a:t>반복문</a:t>
            </a:r>
            <a:r>
              <a:rPr lang="en-US" altLang="ko-KR" b="1" dirty="0"/>
              <a:t>(loop):</a:t>
            </a:r>
            <a:r>
              <a:rPr lang="ko-KR" altLang="en-US" b="1" dirty="0"/>
              <a:t> </a:t>
            </a:r>
            <a:r>
              <a:rPr lang="ko-KR" altLang="en-US" dirty="0"/>
              <a:t>문장을 반복하도록 만드는 것으로</a:t>
            </a:r>
            <a:r>
              <a:rPr lang="en-US" altLang="ko-KR" dirty="0"/>
              <a:t>, </a:t>
            </a:r>
            <a:r>
              <a:rPr lang="ko-KR" altLang="en-US" dirty="0"/>
              <a:t>정해진 동작을 반복적으로 수행할 때 사용하는 명령어</a:t>
            </a:r>
            <a:endParaRPr lang="en-US" altLang="ko-KR" dirty="0"/>
          </a:p>
          <a:p>
            <a:pPr lvl="1"/>
            <a:r>
              <a:rPr lang="ko-KR" altLang="en-US" b="1" dirty="0"/>
              <a:t>반복문의 구성</a:t>
            </a:r>
            <a:r>
              <a:rPr lang="en-US" altLang="ko-KR" b="1" dirty="0"/>
              <a:t>: </a:t>
            </a:r>
            <a:r>
              <a:rPr lang="ko-KR" altLang="en-US" dirty="0"/>
              <a:t>반복 시작 조건</a:t>
            </a:r>
            <a:r>
              <a:rPr lang="en-US" altLang="ko-KR" dirty="0"/>
              <a:t>, </a:t>
            </a:r>
            <a:r>
              <a:rPr lang="ko-KR" altLang="en-US" dirty="0"/>
              <a:t>종료 조건</a:t>
            </a:r>
            <a:r>
              <a:rPr lang="en-US" altLang="ko-KR" dirty="0"/>
              <a:t>, </a:t>
            </a:r>
            <a:r>
              <a:rPr lang="ko-KR" altLang="en-US" dirty="0"/>
              <a:t>수행 명령으로 구성되어 있으며</a:t>
            </a:r>
            <a:r>
              <a:rPr lang="en-US" altLang="ko-KR" dirty="0"/>
              <a:t>, </a:t>
            </a:r>
            <a:r>
              <a:rPr lang="ko-KR" altLang="en-US" dirty="0"/>
              <a:t>들여쓰기와 블록</a:t>
            </a:r>
            <a:r>
              <a:rPr lang="en-US" altLang="ko-KR" dirty="0"/>
              <a:t>(block)</a:t>
            </a:r>
            <a:r>
              <a:rPr lang="ko-KR" altLang="en-US" dirty="0"/>
              <a:t>으로 구분</a:t>
            </a:r>
            <a:endParaRPr lang="en-US" altLang="ko-KR" dirty="0"/>
          </a:p>
          <a:p>
            <a:pPr lvl="1"/>
            <a:r>
              <a:rPr lang="ko-KR" altLang="en-US" dirty="0"/>
              <a:t>조건문에 </a:t>
            </a:r>
            <a:r>
              <a:rPr lang="en-US" altLang="ko-KR" dirty="0"/>
              <a:t>if</a:t>
            </a:r>
            <a:r>
              <a:rPr lang="ko-KR" altLang="en-US" dirty="0"/>
              <a:t>라는 키워드가 있듯이</a:t>
            </a:r>
            <a:r>
              <a:rPr lang="en-US" altLang="ko-KR" dirty="0"/>
              <a:t>, </a:t>
            </a:r>
            <a:r>
              <a:rPr lang="ko-KR" altLang="en-US" dirty="0"/>
              <a:t>반복문은 </a:t>
            </a:r>
            <a:r>
              <a:rPr lang="en-US" altLang="ko-KR" dirty="0"/>
              <a:t>for</a:t>
            </a:r>
            <a:r>
              <a:rPr lang="ko-KR" altLang="en-US" dirty="0"/>
              <a:t>와 </a:t>
            </a:r>
            <a:r>
              <a:rPr lang="en-US" altLang="ko-KR" dirty="0"/>
              <a:t>while</a:t>
            </a:r>
            <a:r>
              <a:rPr lang="ko-KR" altLang="en-US" dirty="0"/>
              <a:t>이라는 명령 키워드를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7684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for</a:t>
            </a:r>
            <a:r>
              <a:rPr lang="ko-KR" altLang="en-US" dirty="0"/>
              <a:t>문 예시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</a:t>
            </a:r>
            <a:r>
              <a:rPr lang="ko-KR" altLang="en-US" dirty="0"/>
              <a:t>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979698C-1F50-4F92-9F6F-FB5D3D58BAC9}"/>
              </a:ext>
            </a:extLst>
          </p:cNvPr>
          <p:cNvGrpSpPr/>
          <p:nvPr/>
        </p:nvGrpSpPr>
        <p:grpSpPr>
          <a:xfrm>
            <a:off x="639953" y="1412776"/>
            <a:ext cx="7730422" cy="4287427"/>
            <a:chOff x="586782" y="797757"/>
            <a:chExt cx="7730422" cy="428742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81CA4AE-DA76-4134-B900-B4310D501403}"/>
                </a:ext>
              </a:extLst>
            </p:cNvPr>
            <p:cNvGrpSpPr/>
            <p:nvPr/>
          </p:nvGrpSpPr>
          <p:grpSpPr>
            <a:xfrm>
              <a:off x="586782" y="797757"/>
              <a:ext cx="7695331" cy="1479115"/>
              <a:chOff x="683568" y="749231"/>
              <a:chExt cx="7695331" cy="147911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03AED75-49F8-4BD6-B381-284C095D52C4}"/>
                  </a:ext>
                </a:extLst>
              </p:cNvPr>
              <p:cNvSpPr/>
              <p:nvPr/>
            </p:nvSpPr>
            <p:spPr>
              <a:xfrm>
                <a:off x="774854" y="1245306"/>
                <a:ext cx="7604045" cy="983040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for looper in [1, 2, 3, 4, 5]: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print("hello")</a:t>
                </a:r>
                <a:endPara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27BEFF-2DE5-42A3-BDC9-52F10ABC6977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4-5]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967E90-F69C-47C1-BB5C-271822053882}"/>
                </a:ext>
              </a:extLst>
            </p:cNvPr>
            <p:cNvSpPr txBox="1"/>
            <p:nvPr/>
          </p:nvSpPr>
          <p:spPr>
            <a:xfrm>
              <a:off x="586782" y="2502142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23A5B48-E2BB-4DB5-876D-6FFF7A11CB97}"/>
                </a:ext>
              </a:extLst>
            </p:cNvPr>
            <p:cNvSpPr/>
            <p:nvPr/>
          </p:nvSpPr>
          <p:spPr>
            <a:xfrm>
              <a:off x="713159" y="3064875"/>
              <a:ext cx="7604045" cy="2020309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nn-NO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hello</a:t>
              </a:r>
            </a:p>
            <a:p>
              <a:pPr>
                <a:lnSpc>
                  <a:spcPct val="150000"/>
                </a:lnSpc>
              </a:pPr>
              <a:r>
                <a:rPr lang="nn-NO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hello</a:t>
              </a:r>
            </a:p>
            <a:p>
              <a:pPr>
                <a:lnSpc>
                  <a:spcPct val="150000"/>
                </a:lnSpc>
              </a:pPr>
              <a:r>
                <a:rPr lang="nn-NO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hello</a:t>
              </a:r>
            </a:p>
            <a:p>
              <a:pPr>
                <a:lnSpc>
                  <a:spcPct val="150000"/>
                </a:lnSpc>
              </a:pPr>
              <a:r>
                <a:rPr lang="nn-NO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hello</a:t>
              </a:r>
            </a:p>
            <a:p>
              <a:pPr>
                <a:lnSpc>
                  <a:spcPct val="150000"/>
                </a:lnSpc>
              </a:pPr>
              <a:r>
                <a:rPr lang="nn-NO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hello</a:t>
              </a:r>
              <a:endParaRPr lang="ko-KR" altLang="en-US" sz="1600" dirty="0">
                <a:solidFill>
                  <a:srgbClr val="00B050"/>
                </a:solidFill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5066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ko-KR" altLang="en-US" dirty="0"/>
              <a:t>변수 자체를 출력할 수도 있음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</a:t>
            </a:r>
            <a:r>
              <a:rPr lang="ko-KR" altLang="en-US" dirty="0"/>
              <a:t>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979698C-1F50-4F92-9F6F-FB5D3D58BAC9}"/>
              </a:ext>
            </a:extLst>
          </p:cNvPr>
          <p:cNvGrpSpPr/>
          <p:nvPr/>
        </p:nvGrpSpPr>
        <p:grpSpPr>
          <a:xfrm>
            <a:off x="639953" y="1373821"/>
            <a:ext cx="7730422" cy="4287427"/>
            <a:chOff x="586782" y="797757"/>
            <a:chExt cx="7730422" cy="428742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81CA4AE-DA76-4134-B900-B4310D501403}"/>
                </a:ext>
              </a:extLst>
            </p:cNvPr>
            <p:cNvGrpSpPr/>
            <p:nvPr/>
          </p:nvGrpSpPr>
          <p:grpSpPr>
            <a:xfrm>
              <a:off x="586782" y="797757"/>
              <a:ext cx="7695331" cy="1479115"/>
              <a:chOff x="683568" y="749231"/>
              <a:chExt cx="7695331" cy="147911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03AED75-49F8-4BD6-B381-284C095D52C4}"/>
                  </a:ext>
                </a:extLst>
              </p:cNvPr>
              <p:cNvSpPr/>
              <p:nvPr/>
            </p:nvSpPr>
            <p:spPr>
              <a:xfrm>
                <a:off x="774854" y="1245306"/>
                <a:ext cx="7604045" cy="983040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for looper in [1, 2, 3, 4, 5]: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print(looper)</a:t>
                </a:r>
                <a:endPara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27BEFF-2DE5-42A3-BDC9-52F10ABC6977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4-6]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967E90-F69C-47C1-BB5C-271822053882}"/>
                </a:ext>
              </a:extLst>
            </p:cNvPr>
            <p:cNvSpPr txBox="1"/>
            <p:nvPr/>
          </p:nvSpPr>
          <p:spPr>
            <a:xfrm>
              <a:off x="586782" y="2502142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23A5B48-E2BB-4DB5-876D-6FFF7A11CB97}"/>
                </a:ext>
              </a:extLst>
            </p:cNvPr>
            <p:cNvSpPr/>
            <p:nvPr/>
          </p:nvSpPr>
          <p:spPr>
            <a:xfrm>
              <a:off x="713159" y="3064875"/>
              <a:ext cx="7604045" cy="2020309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663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en-US" altLang="ko-KR" dirty="0"/>
              <a:t>range</a:t>
            </a:r>
            <a:r>
              <a:rPr lang="ko-KR" altLang="en-US" dirty="0"/>
              <a:t> 키워드를 사용한 코드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</a:t>
            </a:r>
            <a:r>
              <a:rPr lang="ko-KR" altLang="en-US" dirty="0"/>
              <a:t>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979698C-1F50-4F92-9F6F-FB5D3D58BAC9}"/>
              </a:ext>
            </a:extLst>
          </p:cNvPr>
          <p:cNvGrpSpPr/>
          <p:nvPr/>
        </p:nvGrpSpPr>
        <p:grpSpPr>
          <a:xfrm>
            <a:off x="639953" y="1268760"/>
            <a:ext cx="7730422" cy="3927387"/>
            <a:chOff x="586782" y="797757"/>
            <a:chExt cx="7730422" cy="392738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81CA4AE-DA76-4134-B900-B4310D501403}"/>
                </a:ext>
              </a:extLst>
            </p:cNvPr>
            <p:cNvGrpSpPr/>
            <p:nvPr/>
          </p:nvGrpSpPr>
          <p:grpSpPr>
            <a:xfrm>
              <a:off x="586782" y="797757"/>
              <a:ext cx="7695331" cy="1479115"/>
              <a:chOff x="683568" y="749231"/>
              <a:chExt cx="7695331" cy="147911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03AED75-49F8-4BD6-B381-284C095D52C4}"/>
                  </a:ext>
                </a:extLst>
              </p:cNvPr>
              <p:cNvSpPr/>
              <p:nvPr/>
            </p:nvSpPr>
            <p:spPr>
              <a:xfrm>
                <a:off x="774854" y="1245306"/>
                <a:ext cx="7604045" cy="983040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for looper in range(100):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print("hello")</a:t>
                </a:r>
                <a:endPara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27BEFF-2DE5-42A3-BDC9-52F10ABC6977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4-7]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967E90-F69C-47C1-BB5C-271822053882}"/>
                </a:ext>
              </a:extLst>
            </p:cNvPr>
            <p:cNvSpPr txBox="1"/>
            <p:nvPr/>
          </p:nvSpPr>
          <p:spPr>
            <a:xfrm>
              <a:off x="586782" y="2502142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23A5B48-E2BB-4DB5-876D-6FFF7A11CB97}"/>
                </a:ext>
              </a:extLst>
            </p:cNvPr>
            <p:cNvSpPr/>
            <p:nvPr/>
          </p:nvSpPr>
          <p:spPr>
            <a:xfrm>
              <a:off x="713159" y="3064875"/>
              <a:ext cx="7604045" cy="1660269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hello </a:t>
              </a:r>
              <a:r>
                <a:rPr lang="en-US" altLang="ko-KR" sz="1600" dirty="0">
                  <a:solidFill>
                    <a:schemeClr val="tx2"/>
                  </a:solidFill>
                  <a:ea typeface="함초롬돋움" pitchFamily="50" charset="-127"/>
                  <a:cs typeface="함초롬돋움" pitchFamily="50" charset="-127"/>
                </a:rPr>
                <a:t>                         </a:t>
              </a:r>
              <a:r>
                <a:rPr lang="en-US" altLang="ko-KR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rPr>
                <a:t>← 100</a:t>
              </a:r>
              <a:r>
                <a: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rPr>
                <a:t>번 반복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2"/>
                  </a:solidFill>
                  <a:ea typeface="함초롬돋움" pitchFamily="50" charset="-127"/>
                  <a:cs typeface="함초롬돋움" pitchFamily="50" charset="-127"/>
                </a:rPr>
                <a:t>⋮                               </a:t>
              </a:r>
              <a:r>
                <a: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rPr>
                <a:t>← 생략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solidFill>
                    <a:schemeClr val="tx2"/>
                  </a:solidFill>
                  <a:ea typeface="함초롬돋움" pitchFamily="50" charset="-127"/>
                  <a:cs typeface="함초롬돋움" pitchFamily="50" charset="-127"/>
                </a:rPr>
                <a:t>⋮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hello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36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55576" y="1851322"/>
            <a:ext cx="7615014" cy="4385989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조건문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Lab: </a:t>
            </a:r>
            <a:r>
              <a:rPr lang="ko-KR" altLang="en-US" dirty="0"/>
              <a:t>어떤 종류의 학생인지 맞히기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Lab: </a:t>
            </a:r>
            <a:r>
              <a:rPr lang="ko-KR" altLang="en-US" dirty="0"/>
              <a:t>구구단 계산기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조건문과 </a:t>
            </a:r>
            <a:r>
              <a:rPr lang="ko-KR" altLang="en-US" dirty="0" err="1"/>
              <a:t>반복문</a:t>
            </a:r>
            <a:r>
              <a:rPr lang="ko-KR" altLang="en-US" dirty="0"/>
              <a:t> 실습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Lab: </a:t>
            </a:r>
            <a:r>
              <a:rPr lang="ko-KR" altLang="en-US" dirty="0"/>
              <a:t>숫자 찾기 게임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Lab: </a:t>
            </a:r>
            <a:r>
              <a:rPr lang="ko-KR" altLang="en-US" dirty="0"/>
              <a:t>연속적인 구구단 계산기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Lab: </a:t>
            </a:r>
            <a:r>
              <a:rPr lang="ko-KR" altLang="en-US" dirty="0"/>
              <a:t>평균 구하기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코드의 오류를 처리하는 방법</a:t>
            </a:r>
          </a:p>
        </p:txBody>
      </p:sp>
    </p:spTree>
    <p:extLst>
      <p:ext uri="{BB962C8B-B14F-4D97-AF65-F5344CB8AC3E}">
        <p14:creationId xmlns:p14="http://schemas.microsoft.com/office/powerpoint/2010/main" val="1803454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</a:t>
            </a:r>
            <a:r>
              <a:rPr lang="ko-KR" altLang="en-US" dirty="0"/>
              <a:t>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1EDB75-249C-49E2-A89F-0E57AD76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52" y="980728"/>
            <a:ext cx="8137495" cy="336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98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ko-KR" altLang="en-US" dirty="0"/>
              <a:t>문자열도 리스트와 같은 연속적인 데이터이므로 각 문자를 변수 </a:t>
            </a:r>
            <a:r>
              <a:rPr lang="en-US" altLang="ko-KR" dirty="0" err="1"/>
              <a:t>i</a:t>
            </a:r>
            <a:r>
              <a:rPr lang="ko-KR" altLang="en-US" dirty="0"/>
              <a:t>에 할당하여 화면에 출력할 수 있음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</a:t>
            </a:r>
            <a:r>
              <a:rPr lang="ko-KR" altLang="en-US" dirty="0"/>
              <a:t>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979698C-1F50-4F92-9F6F-FB5D3D58BAC9}"/>
              </a:ext>
            </a:extLst>
          </p:cNvPr>
          <p:cNvGrpSpPr/>
          <p:nvPr/>
        </p:nvGrpSpPr>
        <p:grpSpPr>
          <a:xfrm>
            <a:off x="639953" y="1733861"/>
            <a:ext cx="7730422" cy="4375869"/>
            <a:chOff x="586782" y="797757"/>
            <a:chExt cx="7730422" cy="437586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81CA4AE-DA76-4134-B900-B4310D501403}"/>
                </a:ext>
              </a:extLst>
            </p:cNvPr>
            <p:cNvGrpSpPr/>
            <p:nvPr/>
          </p:nvGrpSpPr>
          <p:grpSpPr>
            <a:xfrm>
              <a:off x="586782" y="797757"/>
              <a:ext cx="7695331" cy="1479115"/>
              <a:chOff x="683568" y="749231"/>
              <a:chExt cx="7695331" cy="147911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03AED75-49F8-4BD6-B381-284C095D52C4}"/>
                  </a:ext>
                </a:extLst>
              </p:cNvPr>
              <p:cNvSpPr/>
              <p:nvPr/>
            </p:nvSpPr>
            <p:spPr>
              <a:xfrm>
                <a:off x="774854" y="1245306"/>
                <a:ext cx="7604045" cy="983040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nn-NO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for i in ‘abcdefg’:</a:t>
                </a:r>
              </a:p>
              <a:p>
                <a:r>
                  <a:rPr lang="nn-NO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print(i)</a:t>
                </a:r>
                <a:endPara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27BEFF-2DE5-42A3-BDC9-52F10ABC6977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4-8]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967E90-F69C-47C1-BB5C-271822053882}"/>
                </a:ext>
              </a:extLst>
            </p:cNvPr>
            <p:cNvSpPr txBox="1"/>
            <p:nvPr/>
          </p:nvSpPr>
          <p:spPr>
            <a:xfrm>
              <a:off x="586782" y="2502142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23A5B48-E2BB-4DB5-876D-6FFF7A11CB97}"/>
                </a:ext>
              </a:extLst>
            </p:cNvPr>
            <p:cNvSpPr/>
            <p:nvPr/>
          </p:nvSpPr>
          <p:spPr>
            <a:xfrm>
              <a:off x="713159" y="3064875"/>
              <a:ext cx="7604045" cy="2108751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a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b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c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d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e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f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g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667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ko-KR" altLang="en-US" dirty="0"/>
              <a:t>숫자를 화면에 출력하듯 문자열로 이루어진 리스트 값들도 사용할 수 있음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</a:t>
            </a:r>
            <a:r>
              <a:rPr lang="ko-KR" altLang="en-US" dirty="0"/>
              <a:t>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979698C-1F50-4F92-9F6F-FB5D3D58BAC9}"/>
              </a:ext>
            </a:extLst>
          </p:cNvPr>
          <p:cNvGrpSpPr/>
          <p:nvPr/>
        </p:nvGrpSpPr>
        <p:grpSpPr>
          <a:xfrm>
            <a:off x="639953" y="1630591"/>
            <a:ext cx="7730422" cy="3454593"/>
            <a:chOff x="586782" y="797757"/>
            <a:chExt cx="7730422" cy="345459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81CA4AE-DA76-4134-B900-B4310D501403}"/>
                </a:ext>
              </a:extLst>
            </p:cNvPr>
            <p:cNvGrpSpPr/>
            <p:nvPr/>
          </p:nvGrpSpPr>
          <p:grpSpPr>
            <a:xfrm>
              <a:off x="586782" y="797757"/>
              <a:ext cx="7695331" cy="1479115"/>
              <a:chOff x="683568" y="749231"/>
              <a:chExt cx="7695331" cy="147911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03AED75-49F8-4BD6-B381-284C095D52C4}"/>
                  </a:ext>
                </a:extLst>
              </p:cNvPr>
              <p:cNvSpPr/>
              <p:nvPr/>
            </p:nvSpPr>
            <p:spPr>
              <a:xfrm>
                <a:off x="774854" y="1245306"/>
                <a:ext cx="7604045" cy="983040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t-IT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for i in [‘americano’, ‘latte’, ‘frappuccino’]:</a:t>
                </a:r>
              </a:p>
              <a:p>
                <a:r>
                  <a:rPr lang="it-IT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print(i)</a:t>
                </a:r>
                <a:endPara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27BEFF-2DE5-42A3-BDC9-52F10ABC6977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4-9]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967E90-F69C-47C1-BB5C-271822053882}"/>
                </a:ext>
              </a:extLst>
            </p:cNvPr>
            <p:cNvSpPr txBox="1"/>
            <p:nvPr/>
          </p:nvSpPr>
          <p:spPr>
            <a:xfrm>
              <a:off x="586782" y="2502142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23A5B48-E2BB-4DB5-876D-6FFF7A11CB97}"/>
                </a:ext>
              </a:extLst>
            </p:cNvPr>
            <p:cNvSpPr/>
            <p:nvPr/>
          </p:nvSpPr>
          <p:spPr>
            <a:xfrm>
              <a:off x="713159" y="3064876"/>
              <a:ext cx="7604045" cy="1187474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americano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latte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frappuccino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017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9 </a:t>
            </a:r>
            <a:r>
              <a:rPr lang="ko-KR" altLang="en-US" dirty="0"/>
              <a:t>까지 </a:t>
            </a:r>
            <a:r>
              <a:rPr lang="en-US" altLang="ko-KR" dirty="0"/>
              <a:t>2</a:t>
            </a:r>
            <a:r>
              <a:rPr lang="ko-KR" altLang="en-US" dirty="0"/>
              <a:t>씩 증가시키는 </a:t>
            </a:r>
            <a:r>
              <a:rPr lang="en-US" altLang="ko-KR" dirty="0"/>
              <a:t>for</a:t>
            </a:r>
            <a:r>
              <a:rPr lang="ko-KR" altLang="en-US" dirty="0"/>
              <a:t>문 확인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</a:t>
            </a:r>
            <a:r>
              <a:rPr lang="ko-KR" altLang="en-US" dirty="0"/>
              <a:t>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979698C-1F50-4F92-9F6F-FB5D3D58BAC9}"/>
              </a:ext>
            </a:extLst>
          </p:cNvPr>
          <p:cNvGrpSpPr/>
          <p:nvPr/>
        </p:nvGrpSpPr>
        <p:grpSpPr>
          <a:xfrm>
            <a:off x="639953" y="1630591"/>
            <a:ext cx="7730422" cy="4030657"/>
            <a:chOff x="586782" y="797757"/>
            <a:chExt cx="7730422" cy="403065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81CA4AE-DA76-4134-B900-B4310D501403}"/>
                </a:ext>
              </a:extLst>
            </p:cNvPr>
            <p:cNvGrpSpPr/>
            <p:nvPr/>
          </p:nvGrpSpPr>
          <p:grpSpPr>
            <a:xfrm>
              <a:off x="586782" y="797757"/>
              <a:ext cx="7695331" cy="1479115"/>
              <a:chOff x="683568" y="749231"/>
              <a:chExt cx="7695331" cy="147911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03AED75-49F8-4BD6-B381-284C095D52C4}"/>
                  </a:ext>
                </a:extLst>
              </p:cNvPr>
              <p:cNvSpPr/>
              <p:nvPr/>
            </p:nvSpPr>
            <p:spPr>
              <a:xfrm>
                <a:off x="774854" y="1245306"/>
                <a:ext cx="7604045" cy="983040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for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in range(1, 10, 2):  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# 1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부터 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9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까지 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2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씩 증가시키면서 </a:t>
                </a:r>
                <a:r>
                  <a:rPr lang="ko-KR" altLang="en-US" sz="1600" dirty="0" err="1">
                    <a:solidFill>
                      <a:srgbClr val="02AF7E"/>
                    </a:solidFill>
                  </a:rPr>
                  <a:t>반복문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 수행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  <a:endPara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27BEFF-2DE5-42A3-BDC9-52F10ABC6977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4-10]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967E90-F69C-47C1-BB5C-271822053882}"/>
                </a:ext>
              </a:extLst>
            </p:cNvPr>
            <p:cNvSpPr txBox="1"/>
            <p:nvPr/>
          </p:nvSpPr>
          <p:spPr>
            <a:xfrm>
              <a:off x="586782" y="2502142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23A5B48-E2BB-4DB5-876D-6FFF7A11CB97}"/>
                </a:ext>
              </a:extLst>
            </p:cNvPr>
            <p:cNvSpPr/>
            <p:nvPr/>
          </p:nvSpPr>
          <p:spPr>
            <a:xfrm>
              <a:off x="713159" y="3064876"/>
              <a:ext cx="7604045" cy="176353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1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3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5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7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9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36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en-US" altLang="ko-KR" dirty="0"/>
              <a:t>10</a:t>
            </a:r>
            <a:r>
              <a:rPr lang="ko-KR" altLang="en-US" dirty="0"/>
              <a:t>부터 </a:t>
            </a:r>
            <a:r>
              <a:rPr lang="en-US" altLang="ko-KR" dirty="0"/>
              <a:t>2</a:t>
            </a:r>
            <a:r>
              <a:rPr lang="ko-KR" altLang="en-US" dirty="0"/>
              <a:t>까지 </a:t>
            </a:r>
            <a:r>
              <a:rPr lang="en-US" altLang="ko-KR" dirty="0"/>
              <a:t>1</a:t>
            </a:r>
            <a:r>
              <a:rPr lang="ko-KR" altLang="en-US" dirty="0"/>
              <a:t>씩 감소시키는 </a:t>
            </a:r>
            <a:r>
              <a:rPr lang="ko-KR" altLang="en-US" dirty="0" err="1"/>
              <a:t>반복문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</a:t>
            </a:r>
            <a:r>
              <a:rPr lang="ko-KR" altLang="en-US" dirty="0"/>
              <a:t>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979698C-1F50-4F92-9F6F-FB5D3D58BAC9}"/>
              </a:ext>
            </a:extLst>
          </p:cNvPr>
          <p:cNvGrpSpPr/>
          <p:nvPr/>
        </p:nvGrpSpPr>
        <p:grpSpPr>
          <a:xfrm>
            <a:off x="639953" y="1630591"/>
            <a:ext cx="7730422" cy="4822745"/>
            <a:chOff x="586782" y="797757"/>
            <a:chExt cx="7730422" cy="482274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81CA4AE-DA76-4134-B900-B4310D501403}"/>
                </a:ext>
              </a:extLst>
            </p:cNvPr>
            <p:cNvGrpSpPr/>
            <p:nvPr/>
          </p:nvGrpSpPr>
          <p:grpSpPr>
            <a:xfrm>
              <a:off x="586782" y="797757"/>
              <a:ext cx="7695331" cy="1479115"/>
              <a:chOff x="683568" y="749231"/>
              <a:chExt cx="7695331" cy="147911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03AED75-49F8-4BD6-B381-284C095D52C4}"/>
                  </a:ext>
                </a:extLst>
              </p:cNvPr>
              <p:cNvSpPr/>
              <p:nvPr/>
            </p:nvSpPr>
            <p:spPr>
              <a:xfrm>
                <a:off x="774854" y="1245306"/>
                <a:ext cx="7604045" cy="983040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for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in range(10, 1, -1) 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# 10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부터 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2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까지 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1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씩 감소시키면서 </a:t>
                </a:r>
                <a:r>
                  <a:rPr lang="ko-KR" altLang="en-US" sz="1600" dirty="0" err="1">
                    <a:solidFill>
                      <a:srgbClr val="02AF7E"/>
                    </a:solidFill>
                  </a:rPr>
                  <a:t>반복문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 수행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  <a:endPara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27BEFF-2DE5-42A3-BDC9-52F10ABC6977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4-11]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967E90-F69C-47C1-BB5C-271822053882}"/>
                </a:ext>
              </a:extLst>
            </p:cNvPr>
            <p:cNvSpPr txBox="1"/>
            <p:nvPr/>
          </p:nvSpPr>
          <p:spPr>
            <a:xfrm>
              <a:off x="586782" y="2502142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23A5B48-E2BB-4DB5-876D-6FFF7A11CB97}"/>
                </a:ext>
              </a:extLst>
            </p:cNvPr>
            <p:cNvSpPr/>
            <p:nvPr/>
          </p:nvSpPr>
          <p:spPr>
            <a:xfrm>
              <a:off x="713159" y="3064876"/>
              <a:ext cx="7604045" cy="2555626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10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9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8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7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6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5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4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3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2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8756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ko-KR" altLang="en-US" dirty="0"/>
              <a:t>어떤 조건이 만족하는 동안 명령 블록을 수행하고</a:t>
            </a:r>
            <a:r>
              <a:rPr lang="en-US" altLang="ko-KR" dirty="0"/>
              <a:t>, </a:t>
            </a:r>
            <a:r>
              <a:rPr lang="ko-KR" altLang="en-US" dirty="0"/>
              <a:t>해당 조건이 거짓일 경우 더이상 반복 명령문을 수행하지 않는 구문</a:t>
            </a:r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while</a:t>
            </a:r>
            <a:r>
              <a:rPr lang="ko-KR" altLang="en-US" dirty="0"/>
              <a:t>문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979698C-1F50-4F92-9F6F-FB5D3D58BAC9}"/>
              </a:ext>
            </a:extLst>
          </p:cNvPr>
          <p:cNvGrpSpPr/>
          <p:nvPr/>
        </p:nvGrpSpPr>
        <p:grpSpPr>
          <a:xfrm>
            <a:off x="639953" y="1700808"/>
            <a:ext cx="7730422" cy="4990568"/>
            <a:chOff x="586782" y="797757"/>
            <a:chExt cx="7730422" cy="499056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81CA4AE-DA76-4134-B900-B4310D501403}"/>
                </a:ext>
              </a:extLst>
            </p:cNvPr>
            <p:cNvGrpSpPr/>
            <p:nvPr/>
          </p:nvGrpSpPr>
          <p:grpSpPr>
            <a:xfrm>
              <a:off x="586782" y="797757"/>
              <a:ext cx="7695331" cy="1944215"/>
              <a:chOff x="683568" y="749231"/>
              <a:chExt cx="7695331" cy="1944215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03AED75-49F8-4BD6-B381-284C095D52C4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604045" cy="1448141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1           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# </a:t>
                </a:r>
                <a:r>
                  <a:rPr lang="en-US" altLang="ko-KR" sz="1600" dirty="0" err="1">
                    <a:solidFill>
                      <a:srgbClr val="02AF7E"/>
                    </a:solidFill>
                  </a:rPr>
                  <a:t>i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 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변수에 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1 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할당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while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&lt; 10:   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# </a:t>
                </a:r>
                <a:r>
                  <a:rPr lang="en-US" altLang="ko-KR" sz="1600" dirty="0" err="1">
                    <a:solidFill>
                      <a:srgbClr val="02AF7E"/>
                    </a:solidFill>
                  </a:rPr>
                  <a:t>i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가 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10 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미만인지 판단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   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   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# 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조건을 만족할 때 </a:t>
                </a:r>
                <a:r>
                  <a:rPr lang="en-US" altLang="ko-KR" sz="1600" dirty="0" err="1">
                    <a:solidFill>
                      <a:srgbClr val="02AF7E"/>
                    </a:solidFill>
                  </a:rPr>
                  <a:t>i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 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출력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   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+= 1      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# </a:t>
                </a:r>
                <a:r>
                  <a:rPr lang="en-US" altLang="ko-KR" sz="1600" dirty="0" err="1">
                    <a:solidFill>
                      <a:srgbClr val="02AF7E"/>
                    </a:solidFill>
                  </a:rPr>
                  <a:t>i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에 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1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을 더하는 것을 반복하다가 </a:t>
                </a:r>
                <a:r>
                  <a:rPr lang="en-US" altLang="ko-KR" sz="1600" dirty="0" err="1">
                    <a:solidFill>
                      <a:srgbClr val="02AF7E"/>
                    </a:solidFill>
                  </a:rPr>
                  <a:t>i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가 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10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이 되면 반복 종료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27BEFF-2DE5-42A3-BDC9-52F10ABC6977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4-12]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967E90-F69C-47C1-BB5C-271822053882}"/>
                </a:ext>
              </a:extLst>
            </p:cNvPr>
            <p:cNvSpPr txBox="1"/>
            <p:nvPr/>
          </p:nvSpPr>
          <p:spPr>
            <a:xfrm>
              <a:off x="586782" y="2813981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23A5B48-E2BB-4DB5-876D-6FFF7A11CB97}"/>
                </a:ext>
              </a:extLst>
            </p:cNvPr>
            <p:cNvSpPr/>
            <p:nvPr/>
          </p:nvSpPr>
          <p:spPr>
            <a:xfrm>
              <a:off x="713159" y="3340053"/>
              <a:ext cx="7604045" cy="2448272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1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2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3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4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5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6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7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8</a:t>
              </a:r>
            </a:p>
            <a:p>
              <a:r>
                <a:rPr lang="pt-BR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9</a:t>
              </a:r>
              <a:endParaRPr lang="en-US" altLang="ko-KR" sz="1600" dirty="0">
                <a:solidFill>
                  <a:schemeClr val="tx2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408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while</a:t>
            </a:r>
            <a:r>
              <a:rPr lang="ko-KR" altLang="en-US" dirty="0"/>
              <a:t>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B59AEE-62EF-4B6A-9677-C9ADC763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836712"/>
            <a:ext cx="7992888" cy="492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23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4.1 break</a:t>
            </a:r>
            <a:r>
              <a:rPr lang="ko-KR" altLang="en-US" sz="2000" b="1" dirty="0"/>
              <a:t>문</a:t>
            </a:r>
            <a:endParaRPr lang="en-US" altLang="ko-KR" sz="2000" b="1" dirty="0"/>
          </a:p>
          <a:p>
            <a:pPr lvl="1"/>
            <a:r>
              <a:rPr lang="ko-KR" altLang="en-US" dirty="0"/>
              <a:t>반복문에 </a:t>
            </a:r>
            <a:r>
              <a:rPr lang="en-US" altLang="ko-KR" dirty="0"/>
              <a:t>break</a:t>
            </a:r>
            <a:r>
              <a:rPr lang="ko-KR" altLang="en-US" dirty="0"/>
              <a:t>문에 있으면 반복문을 강제로 종료 시킬 수 있음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반복문의 제어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5D6DA0E-8B7D-41F1-A28B-5F19DD3AF706}"/>
              </a:ext>
            </a:extLst>
          </p:cNvPr>
          <p:cNvGrpSpPr/>
          <p:nvPr/>
        </p:nvGrpSpPr>
        <p:grpSpPr>
          <a:xfrm>
            <a:off x="639953" y="1844824"/>
            <a:ext cx="7730422" cy="4342496"/>
            <a:chOff x="586782" y="797757"/>
            <a:chExt cx="7730422" cy="434249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E0C4A9D-A118-411D-97E2-03481EAB7F75}"/>
                </a:ext>
              </a:extLst>
            </p:cNvPr>
            <p:cNvGrpSpPr/>
            <p:nvPr/>
          </p:nvGrpSpPr>
          <p:grpSpPr>
            <a:xfrm>
              <a:off x="586782" y="797757"/>
              <a:ext cx="7695331" cy="1914827"/>
              <a:chOff x="683568" y="749231"/>
              <a:chExt cx="7695331" cy="191482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1CDB483-AC7B-4CD5-8566-04CF492C8632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604045" cy="1418753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for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in range(10):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if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== 5: break         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# </a:t>
                </a:r>
                <a:r>
                  <a:rPr lang="en-US" altLang="ko-KR" sz="1600" dirty="0" err="1">
                    <a:solidFill>
                      <a:srgbClr val="02AF7E"/>
                    </a:solidFill>
                  </a:rPr>
                  <a:t>i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가 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5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가 되면 반복 종료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   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print(“End of Program”)      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# 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반복 종료 후 ‘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End of Program’ 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출력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C8627C-B65D-4640-9B03-F78ED5C17E17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4-13]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BC8BEF-CBB8-43B7-8E2A-43B62ADE5DCF}"/>
                </a:ext>
              </a:extLst>
            </p:cNvPr>
            <p:cNvSpPr txBox="1"/>
            <p:nvPr/>
          </p:nvSpPr>
          <p:spPr>
            <a:xfrm>
              <a:off x="586782" y="2813981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B7E408A-62C7-4AFD-9B20-F70345D60F12}"/>
                </a:ext>
              </a:extLst>
            </p:cNvPr>
            <p:cNvSpPr/>
            <p:nvPr/>
          </p:nvSpPr>
          <p:spPr>
            <a:xfrm>
              <a:off x="713159" y="3376715"/>
              <a:ext cx="7604045" cy="176353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0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1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2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3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4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End of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9647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4.2 continue</a:t>
            </a:r>
            <a:r>
              <a:rPr lang="ko-KR" altLang="en-US" sz="2000" b="1" dirty="0"/>
              <a:t>문</a:t>
            </a:r>
            <a:endParaRPr lang="en-US" altLang="ko-KR" sz="2000" b="1" dirty="0"/>
          </a:p>
          <a:p>
            <a:pPr lvl="1"/>
            <a:r>
              <a:rPr lang="en-US" altLang="ko-KR" dirty="0"/>
              <a:t>break</a:t>
            </a:r>
            <a:r>
              <a:rPr lang="ko-KR" altLang="en-US" dirty="0"/>
              <a:t>문과 달리 특정 조건에서 남은 명령을 건너뛰고 다음 반복문을 수행</a:t>
            </a:r>
            <a:r>
              <a:rPr lang="en-US" altLang="ko-KR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반복문의 제어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5D6DA0E-8B7D-41F1-A28B-5F19DD3AF706}"/>
              </a:ext>
            </a:extLst>
          </p:cNvPr>
          <p:cNvGrpSpPr/>
          <p:nvPr/>
        </p:nvGrpSpPr>
        <p:grpSpPr>
          <a:xfrm>
            <a:off x="639953" y="1822808"/>
            <a:ext cx="7730422" cy="4918560"/>
            <a:chOff x="586782" y="797757"/>
            <a:chExt cx="7730422" cy="491856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E0C4A9D-A118-411D-97E2-03481EAB7F75}"/>
                </a:ext>
              </a:extLst>
            </p:cNvPr>
            <p:cNvGrpSpPr/>
            <p:nvPr/>
          </p:nvGrpSpPr>
          <p:grpSpPr>
            <a:xfrm>
              <a:off x="586782" y="797757"/>
              <a:ext cx="7695331" cy="1678201"/>
              <a:chOff x="683568" y="749231"/>
              <a:chExt cx="7695331" cy="167820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1CDB483-AC7B-4CD5-8566-04CF492C8632}"/>
                  </a:ext>
                </a:extLst>
              </p:cNvPr>
              <p:cNvSpPr/>
              <p:nvPr/>
            </p:nvSpPr>
            <p:spPr>
              <a:xfrm>
                <a:off x="774854" y="1245306"/>
                <a:ext cx="7604045" cy="1182126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for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in range(10):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if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== 5: continue      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# </a:t>
                </a:r>
                <a:r>
                  <a:rPr lang="en-US" altLang="ko-KR" sz="1600" dirty="0" err="1">
                    <a:solidFill>
                      <a:srgbClr val="02AF7E"/>
                    </a:solidFill>
                  </a:rPr>
                  <a:t>i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가 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5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가 되면 </a:t>
                </a:r>
                <a:r>
                  <a:rPr lang="en-US" altLang="ko-KR" sz="1600" dirty="0" err="1">
                    <a:solidFill>
                      <a:srgbClr val="02AF7E"/>
                    </a:solidFill>
                  </a:rPr>
                  <a:t>i</a:t>
                </a:r>
                <a:r>
                  <a:rPr lang="ko-KR" altLang="en-US" sz="1600" dirty="0" err="1">
                    <a:solidFill>
                      <a:srgbClr val="02AF7E"/>
                    </a:solidFill>
                  </a:rPr>
                  <a:t>를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 출력하지 않음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   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print(“End of Program”)      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# 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반복 종료 후 ‘</a:t>
                </a:r>
                <a:r>
                  <a:rPr lang="en-US" altLang="ko-KR" sz="1600" dirty="0">
                    <a:solidFill>
                      <a:srgbClr val="02AF7E"/>
                    </a:solidFill>
                  </a:rPr>
                  <a:t>End of Program’ </a:t>
                </a:r>
                <a:r>
                  <a:rPr lang="ko-KR" altLang="en-US" sz="1600" dirty="0">
                    <a:solidFill>
                      <a:srgbClr val="02AF7E"/>
                    </a:solidFill>
                  </a:rPr>
                  <a:t>출력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C8627C-B65D-4640-9B03-F78ED5C17E17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4-14]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BC8BEF-CBB8-43B7-8E2A-43B62ADE5DCF}"/>
                </a:ext>
              </a:extLst>
            </p:cNvPr>
            <p:cNvSpPr txBox="1"/>
            <p:nvPr/>
          </p:nvSpPr>
          <p:spPr>
            <a:xfrm>
              <a:off x="586782" y="2547965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B7E408A-62C7-4AFD-9B20-F70345D60F12}"/>
                </a:ext>
              </a:extLst>
            </p:cNvPr>
            <p:cNvSpPr/>
            <p:nvPr/>
          </p:nvSpPr>
          <p:spPr>
            <a:xfrm>
              <a:off x="713159" y="3110699"/>
              <a:ext cx="7604045" cy="260561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0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1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2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3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4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6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7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8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9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End of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0846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4.3 else</a:t>
            </a:r>
            <a:r>
              <a:rPr lang="ko-KR" altLang="en-US" sz="2000" b="1" dirty="0"/>
              <a:t>문</a:t>
            </a:r>
            <a:endParaRPr lang="en-US" altLang="ko-KR" sz="2000" b="1" dirty="0"/>
          </a:p>
          <a:p>
            <a:pPr lvl="1"/>
            <a:r>
              <a:rPr lang="en-US" altLang="ko-KR" dirty="0"/>
              <a:t>else</a:t>
            </a:r>
            <a:r>
              <a:rPr lang="ko-KR" altLang="en-US" dirty="0"/>
              <a:t>문은 어떤 조건이 완전히 끝났을 때 한번 더 실행해주는 역할을 함</a:t>
            </a:r>
            <a:r>
              <a:rPr lang="en-US" altLang="ko-KR" dirty="0"/>
              <a:t>.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반복문의 제어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5D6DA0E-8B7D-41F1-A28B-5F19DD3AF706}"/>
              </a:ext>
            </a:extLst>
          </p:cNvPr>
          <p:cNvGrpSpPr/>
          <p:nvPr/>
        </p:nvGrpSpPr>
        <p:grpSpPr>
          <a:xfrm>
            <a:off x="639953" y="1720956"/>
            <a:ext cx="7730422" cy="5069706"/>
            <a:chOff x="586782" y="797757"/>
            <a:chExt cx="7730422" cy="506970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E0C4A9D-A118-411D-97E2-03481EAB7F75}"/>
                </a:ext>
              </a:extLst>
            </p:cNvPr>
            <p:cNvGrpSpPr/>
            <p:nvPr/>
          </p:nvGrpSpPr>
          <p:grpSpPr>
            <a:xfrm>
              <a:off x="586782" y="797757"/>
              <a:ext cx="7695331" cy="1914827"/>
              <a:chOff x="683568" y="749231"/>
              <a:chExt cx="7695331" cy="191482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1CDB483-AC7B-4CD5-8566-04CF492C8632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604045" cy="1418753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for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in range(10):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   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else: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    print(“End of Program”)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C8627C-B65D-4640-9B03-F78ED5C17E17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4-15]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BC8BEF-CBB8-43B7-8E2A-43B62ADE5DCF}"/>
                </a:ext>
              </a:extLst>
            </p:cNvPr>
            <p:cNvSpPr txBox="1"/>
            <p:nvPr/>
          </p:nvSpPr>
          <p:spPr>
            <a:xfrm>
              <a:off x="586782" y="2813981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B7E408A-62C7-4AFD-9B20-F70345D60F12}"/>
                </a:ext>
              </a:extLst>
            </p:cNvPr>
            <p:cNvSpPr/>
            <p:nvPr/>
          </p:nvSpPr>
          <p:spPr>
            <a:xfrm>
              <a:off x="713159" y="3336309"/>
              <a:ext cx="7604045" cy="2531154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0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1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2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3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4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6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7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8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9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End of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515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조건문의 개념과 </a:t>
            </a:r>
            <a:r>
              <a:rPr lang="en-US" altLang="ko-KR" dirty="0"/>
              <a:t>if-else</a:t>
            </a:r>
            <a:r>
              <a:rPr lang="ko-KR" altLang="en-US" dirty="0"/>
              <a:t>문</a:t>
            </a:r>
            <a:r>
              <a:rPr lang="en-US" altLang="ko-KR" dirty="0"/>
              <a:t>, if-</a:t>
            </a:r>
            <a:r>
              <a:rPr lang="en-US" altLang="ko-KR" dirty="0" err="1"/>
              <a:t>elif</a:t>
            </a:r>
            <a:r>
              <a:rPr lang="en-US" altLang="ko-KR" dirty="0"/>
              <a:t>-else</a:t>
            </a:r>
            <a:r>
              <a:rPr lang="ko-KR" altLang="en-US" dirty="0"/>
              <a:t>문에 대해 알아본다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반복문의 개념과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r>
              <a:rPr lang="en-US" altLang="ko-KR" dirty="0"/>
              <a:t>, while</a:t>
            </a:r>
            <a:r>
              <a:rPr lang="ko-KR" altLang="en-US" dirty="0"/>
              <a:t>문에 대해 학습하고</a:t>
            </a:r>
            <a:r>
              <a:rPr lang="en-US" altLang="ko-KR" dirty="0"/>
              <a:t>, </a:t>
            </a:r>
            <a:r>
              <a:rPr lang="ko-KR" altLang="en-US" dirty="0"/>
              <a:t>반복문의 제어에 대해 이해한다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문자열 역순 출력 및 십진수를 이진수로 변환하는 실습을 진행한다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코드의 오류를 처리하는 방법에 대해 학습한다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618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반복문의 제어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4AD41A-AFE8-4132-9D57-8E7A453CE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827674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38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04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Lab: </a:t>
            </a:r>
            <a:r>
              <a:rPr lang="ko-KR" altLang="en-US" sz="4000" b="1" dirty="0">
                <a:latin typeface="+mn-ea"/>
                <a:ea typeface="+mn-ea"/>
              </a:rPr>
              <a:t>구구단 계산기</a:t>
            </a:r>
          </a:p>
        </p:txBody>
      </p:sp>
    </p:spTree>
    <p:extLst>
      <p:ext uri="{BB962C8B-B14F-4D97-AF65-F5344CB8AC3E}">
        <p14:creationId xmlns:p14="http://schemas.microsoft.com/office/powerpoint/2010/main" val="1710469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실습 내용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반복문을 이용하여 구구단 계산기 만들기</a:t>
            </a:r>
            <a:r>
              <a:rPr lang="en-US" altLang="ko-KR" sz="1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구구단 계산기 프로그램은 사용자가 계산하고 싶은 구구단의 단수를 입력하면 프로그램이 구구단을 출력하는 매우 간단한 프로그램임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이 프로그램을 작성하는 규칙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구구단 계산기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A0012-39AE-4CDB-A397-E45ED557FCF7}"/>
              </a:ext>
            </a:extLst>
          </p:cNvPr>
          <p:cNvSpPr txBox="1"/>
          <p:nvPr/>
        </p:nvSpPr>
        <p:spPr>
          <a:xfrm>
            <a:off x="611560" y="3789041"/>
            <a:ext cx="8075240" cy="1584176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프로그램이 시작되면 ‘구구단 몇 단을 계산할까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?’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가 출력된다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사용자는 계산하고 싶은 구구단 단수를 입력한다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프로그램은 ‘구구단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n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단을 계산한다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.’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라는 메시지와 함께 구구단의 결과를 출력한다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2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9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A6BDD8C-D813-48E4-9E6B-F25340333C5E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363272" cy="560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kumimoji="0" lang="en-US" altLang="ko-KR" sz="2000" b="1" dirty="0"/>
              <a:t>2. </a:t>
            </a:r>
            <a:r>
              <a:rPr kumimoji="0" lang="ko-KR" altLang="en-US" sz="2000" b="1" dirty="0"/>
              <a:t>실행 결과</a:t>
            </a:r>
            <a:endParaRPr kumimoji="0" lang="en-US" altLang="ko-KR" sz="2000" b="1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구구단 계산기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B30B0-2895-4334-BA0C-6138168EA447}"/>
              </a:ext>
            </a:extLst>
          </p:cNvPr>
          <p:cNvSpPr txBox="1"/>
          <p:nvPr/>
        </p:nvSpPr>
        <p:spPr>
          <a:xfrm>
            <a:off x="703952" y="1556792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4B580F-CAA1-4036-AAC6-96AA22B86CD9}"/>
              </a:ext>
            </a:extLst>
          </p:cNvPr>
          <p:cNvSpPr/>
          <p:nvPr/>
        </p:nvSpPr>
        <p:spPr>
          <a:xfrm>
            <a:off x="836003" y="2095703"/>
            <a:ext cx="7604045" cy="3061490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2"/>
                </a:solidFill>
              </a:rPr>
              <a:t>구구단 몇 단을 계산할까</a:t>
            </a:r>
            <a:r>
              <a:rPr lang="en-US" altLang="ko-KR" sz="1600" dirty="0">
                <a:solidFill>
                  <a:schemeClr val="tx2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2"/>
                </a:solidFill>
              </a:rPr>
              <a:t>구구단 </a:t>
            </a:r>
            <a:r>
              <a:rPr lang="en-US" altLang="ko-KR" sz="1600" dirty="0">
                <a:solidFill>
                  <a:schemeClr val="tx2"/>
                </a:solidFill>
              </a:rPr>
              <a:t>5</a:t>
            </a:r>
            <a:r>
              <a:rPr lang="ko-KR" altLang="en-US" sz="1600" dirty="0">
                <a:solidFill>
                  <a:schemeClr val="tx2"/>
                </a:solidFill>
              </a:rPr>
              <a:t>단을 계산한다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</a:rPr>
              <a:t>5 × 1 = 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</a:rPr>
              <a:t>5 × 2 = 10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</a:rPr>
              <a:t>⋮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</a:rPr>
              <a:t>5 × 8 = 40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2"/>
                </a:solidFill>
              </a:rPr>
              <a:t>5 × 9 = 45</a:t>
            </a:r>
            <a:endParaRPr lang="ko-KR" altLang="en-US" sz="1600" dirty="0">
              <a:solidFill>
                <a:schemeClr val="tx2"/>
              </a:solidFill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088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88C9379-5E8B-465B-BD4F-93BA847317D1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496944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kumimoji="0" lang="en-US" altLang="ko-KR" sz="2000" b="1" dirty="0"/>
              <a:t>3. </a:t>
            </a:r>
            <a:r>
              <a:rPr kumimoji="0" lang="ko-KR" altLang="en-US" sz="2000" b="1" dirty="0"/>
              <a:t>문제 해결</a:t>
            </a:r>
            <a:endParaRPr kumimoji="0" lang="en-US" altLang="ko-KR" sz="2000" b="1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2000" b="1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2000" b="1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2000" b="1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2000" b="1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20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1E0493-1765-4C71-8FF8-16C408E4CFCD}"/>
              </a:ext>
            </a:extLst>
          </p:cNvPr>
          <p:cNvSpPr txBox="1">
            <a:spLocks/>
          </p:cNvSpPr>
          <p:nvPr/>
        </p:nvSpPr>
        <p:spPr bwMode="auto">
          <a:xfrm>
            <a:off x="475928" y="10611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7606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84150" lvl="1" indent="-285750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구구단 계산기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B30B0-2895-4334-BA0C-6138168EA447}"/>
              </a:ext>
            </a:extLst>
          </p:cNvPr>
          <p:cNvSpPr txBox="1"/>
          <p:nvPr/>
        </p:nvSpPr>
        <p:spPr>
          <a:xfrm>
            <a:off x="471303" y="1521938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코드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4-16]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4B580F-CAA1-4036-AAC6-96AA22B86CD9}"/>
              </a:ext>
            </a:extLst>
          </p:cNvPr>
          <p:cNvSpPr/>
          <p:nvPr/>
        </p:nvSpPr>
        <p:spPr>
          <a:xfrm>
            <a:off x="603354" y="2060847"/>
            <a:ext cx="7604045" cy="2771159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 print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구구단 몇 단을 계산할까</a:t>
            </a:r>
            <a:r>
              <a:rPr lang="en-US" altLang="ko-KR" sz="1600" dirty="0">
                <a:solidFill>
                  <a:schemeClr val="tx1"/>
                </a:solidFill>
              </a:rPr>
              <a:t>?"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2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user_input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input()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3 print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구구단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user_input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  <a:r>
              <a:rPr lang="ko-KR" altLang="en-US" sz="1600" dirty="0">
                <a:solidFill>
                  <a:schemeClr val="tx1"/>
                </a:solidFill>
              </a:rPr>
              <a:t>단을 계산한다</a:t>
            </a:r>
            <a:r>
              <a:rPr lang="en-US" altLang="ko-KR" sz="1600" dirty="0">
                <a:solidFill>
                  <a:schemeClr val="tx1"/>
                </a:solidFill>
              </a:rPr>
              <a:t>."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4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int_input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user_input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5 for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in range(1, 10):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6     result =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int_input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7     print(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user_input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"x",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"=", result)</a:t>
            </a:r>
            <a:endParaRPr lang="ko-KR" altLang="en-US" sz="1600" dirty="0">
              <a:solidFill>
                <a:srgbClr val="00B050"/>
              </a:solidFill>
              <a:latin typeface="Consolas" panose="020B0609020204030204" pitchFamily="49" charset="0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6070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05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조건문과 </a:t>
            </a:r>
            <a:r>
              <a:rPr lang="ko-KR" altLang="en-US" sz="4000" b="1" dirty="0" err="1">
                <a:latin typeface="+mn-ea"/>
                <a:ea typeface="+mn-ea"/>
              </a:rPr>
              <a:t>반복문</a:t>
            </a:r>
            <a:r>
              <a:rPr lang="ko-KR" altLang="en-US" sz="4000" b="1" dirty="0">
                <a:latin typeface="+mn-ea"/>
                <a:ea typeface="+mn-ea"/>
              </a:rPr>
              <a:t> 실습</a:t>
            </a:r>
          </a:p>
        </p:txBody>
      </p:sp>
    </p:spTree>
    <p:extLst>
      <p:ext uri="{BB962C8B-B14F-4D97-AF65-F5344CB8AC3E}">
        <p14:creationId xmlns:p14="http://schemas.microsoft.com/office/powerpoint/2010/main" val="1544971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en-US" altLang="ko-KR" b="1" dirty="0" err="1"/>
              <a:t>reverse_sentence</a:t>
            </a:r>
            <a:r>
              <a:rPr lang="en-US" altLang="ko-KR" b="1" dirty="0"/>
              <a:t> </a:t>
            </a:r>
            <a:r>
              <a:rPr lang="ko-KR" altLang="en-US" b="1" dirty="0"/>
              <a:t>변수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ko-KR" altLang="en-US" dirty="0"/>
              <a:t>입력된 문자열을 역순으로 출력하기 위한 변수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문자열 역순 출력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B176C3-F766-4A0A-ADC6-6082DD466E30}"/>
              </a:ext>
            </a:extLst>
          </p:cNvPr>
          <p:cNvGrpSpPr/>
          <p:nvPr/>
        </p:nvGrpSpPr>
        <p:grpSpPr>
          <a:xfrm>
            <a:off x="706789" y="1476098"/>
            <a:ext cx="7730422" cy="3465070"/>
            <a:chOff x="586782" y="797757"/>
            <a:chExt cx="7730422" cy="346507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37D03E4-164C-49A0-AED1-AA1A1C9BF8E5}"/>
                </a:ext>
              </a:extLst>
            </p:cNvPr>
            <p:cNvGrpSpPr/>
            <p:nvPr/>
          </p:nvGrpSpPr>
          <p:grpSpPr>
            <a:xfrm>
              <a:off x="586782" y="797757"/>
              <a:ext cx="7695331" cy="2182255"/>
              <a:chOff x="683568" y="749231"/>
              <a:chExt cx="7695331" cy="2182255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6090BD2-B82B-47F2-8179-B0FB4E9D85A7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604045" cy="1686181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sentence = "I love you"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reverse_sentence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' '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for char in sentence: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   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reverse_sentence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= char +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reverse_sentence</a:t>
                </a:r>
                <a:endPara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5 print(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reverse_sentence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  <a:endParaRPr lang="ko-KR" altLang="en-US" sz="1600" dirty="0">
                  <a:solidFill>
                    <a:srgbClr val="02AF7E"/>
                  </a:solidFill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BFAD2-4960-4A82-B3CF-C5112DAB8266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4-17]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C6C152-0DF5-42C6-9191-CEA3C687C101}"/>
                </a:ext>
              </a:extLst>
            </p:cNvPr>
            <p:cNvSpPr txBox="1"/>
            <p:nvPr/>
          </p:nvSpPr>
          <p:spPr>
            <a:xfrm>
              <a:off x="586782" y="3196037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9E2FD1-02ED-4732-BA41-5F4AF4BDA84D}"/>
                </a:ext>
              </a:extLst>
            </p:cNvPr>
            <p:cNvSpPr/>
            <p:nvPr/>
          </p:nvSpPr>
          <p:spPr>
            <a:xfrm>
              <a:off x="713159" y="3758771"/>
              <a:ext cx="7604045" cy="504056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 err="1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uoy</a:t>
              </a: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 </a:t>
              </a:r>
              <a:r>
                <a:rPr lang="en-US" altLang="ko-KR" sz="1600" dirty="0" err="1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evol</a:t>
              </a: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 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5021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ko-KR" altLang="en-US" sz="1600" dirty="0"/>
              <a:t>이 코드의 핵심은 </a:t>
            </a:r>
            <a:r>
              <a:rPr lang="en-US" altLang="ko-KR" sz="1600" dirty="0" err="1"/>
              <a:t>reverse_sentence</a:t>
            </a:r>
            <a:r>
              <a:rPr lang="en-US" altLang="ko-KR" sz="1600" dirty="0"/>
              <a:t> </a:t>
            </a:r>
            <a:r>
              <a:rPr lang="ko-KR" altLang="en-US" sz="1600" dirty="0"/>
              <a:t>변수</a:t>
            </a:r>
            <a:endParaRPr lang="en-US" altLang="ko-KR" sz="1600" dirty="0"/>
          </a:p>
          <a:p>
            <a:pPr lvl="1"/>
            <a:r>
              <a:rPr lang="ko-KR" altLang="en-US" sz="1600" dirty="0"/>
              <a:t>기존 </a:t>
            </a:r>
            <a:r>
              <a:rPr lang="en-US" altLang="ko-KR" sz="1600" dirty="0"/>
              <a:t>sentence </a:t>
            </a:r>
            <a:r>
              <a:rPr lang="ko-KR" altLang="en-US" sz="1600" dirty="0"/>
              <a:t>변수에 있는 글자를 </a:t>
            </a:r>
            <a:r>
              <a:rPr lang="en-US" altLang="ko-KR" sz="1600" dirty="0"/>
              <a:t>char</a:t>
            </a:r>
            <a:r>
              <a:rPr lang="ko-KR" altLang="en-US" sz="1600" dirty="0"/>
              <a:t>라는 변수에 하나씩 저장한 후</a:t>
            </a:r>
            <a:r>
              <a:rPr lang="en-US" altLang="ko-KR" sz="1600" dirty="0"/>
              <a:t>, </a:t>
            </a:r>
            <a:r>
              <a:rPr lang="ko-KR" altLang="en-US" sz="1600" dirty="0"/>
              <a:t>역순으로 </a:t>
            </a:r>
            <a:r>
              <a:rPr lang="en-US" altLang="ko-KR" sz="1600" dirty="0" err="1"/>
              <a:t>reverse_sentence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붙여넣는</a:t>
            </a:r>
            <a:r>
              <a:rPr lang="ko-KR" altLang="en-US" sz="1600" dirty="0"/>
              <a:t> 구조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반복문의 순서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문자열 역순 출력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EC1ABF-1972-43DC-AC81-E16124F7C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996952"/>
            <a:ext cx="7061026" cy="338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11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424936" cy="6044958"/>
          </a:xfrm>
        </p:spPr>
        <p:txBody>
          <a:bodyPr/>
          <a:lstStyle/>
          <a:p>
            <a:pPr lvl="1"/>
            <a:r>
              <a:rPr lang="ko-KR" altLang="en-US" dirty="0"/>
              <a:t>십진수 숫자를 </a:t>
            </a:r>
            <a:r>
              <a:rPr lang="en-US" altLang="ko-KR" dirty="0"/>
              <a:t>2</a:t>
            </a:r>
            <a:r>
              <a:rPr lang="ko-KR" altLang="en-US" dirty="0"/>
              <a:t>로 계속 나눈 후 그 나머지를 역순으로 취하면 이진수가 됨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십진수를 이진수로 변환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8C5C91-9AB3-4387-B274-F2CF79629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81" y="1556792"/>
            <a:ext cx="3331629" cy="234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295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십진수를 이진수로 변환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B176C3-F766-4A0A-ADC6-6082DD466E30}"/>
              </a:ext>
            </a:extLst>
          </p:cNvPr>
          <p:cNvGrpSpPr/>
          <p:nvPr/>
        </p:nvGrpSpPr>
        <p:grpSpPr>
          <a:xfrm>
            <a:off x="706789" y="836712"/>
            <a:ext cx="7730422" cy="4032448"/>
            <a:chOff x="586782" y="797757"/>
            <a:chExt cx="7730422" cy="403244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37D03E4-164C-49A0-AED1-AA1A1C9BF8E5}"/>
                </a:ext>
              </a:extLst>
            </p:cNvPr>
            <p:cNvGrpSpPr/>
            <p:nvPr/>
          </p:nvGrpSpPr>
          <p:grpSpPr>
            <a:xfrm>
              <a:off x="586782" y="797757"/>
              <a:ext cx="7695331" cy="2690956"/>
              <a:chOff x="683568" y="749231"/>
              <a:chExt cx="7695331" cy="2690956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6090BD2-B82B-47F2-8179-B0FB4E9D85A7}"/>
                  </a:ext>
                </a:extLst>
              </p:cNvPr>
              <p:cNvSpPr/>
              <p:nvPr/>
            </p:nvSpPr>
            <p:spPr>
              <a:xfrm>
                <a:off x="774854" y="1245305"/>
                <a:ext cx="7604045" cy="2194882"/>
              </a:xfrm>
              <a:prstGeom prst="rect">
                <a:avLst/>
              </a:prstGeom>
              <a:noFill/>
              <a:ln>
                <a:solidFill>
                  <a:srgbClr val="F6AD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 decimal = 10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 result = ' '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 while (decimal &gt; 0):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     remainder = decimal % 2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5     decimal = decimal // 2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6     result = str(remainder) + result</a:t>
                </a:r>
              </a:p>
              <a:p>
                <a:r>
                  <a:rPr lang="en-US" altLang="ko-KR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함초롬돋움" pitchFamily="50" charset="-127"/>
                    <a:cs typeface="함초롬돋움" pitchFamily="50" charset="-127"/>
                  </a:rPr>
                  <a:t>7 print(result)</a:t>
                </a:r>
                <a:endParaRPr lang="ko-KR" altLang="en-US" sz="1600" dirty="0">
                  <a:solidFill>
                    <a:schemeClr val="tx1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EBFAD2-4960-4A82-B3CF-C5112DAB8266}"/>
                  </a:ext>
                </a:extLst>
              </p:cNvPr>
              <p:cNvSpPr txBox="1"/>
              <p:nvPr/>
            </p:nvSpPr>
            <p:spPr>
              <a:xfrm>
                <a:off x="683568" y="749231"/>
                <a:ext cx="1440160" cy="458234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[</a:t>
                </a:r>
                <a:r>
                  <a:rPr lang="ko-KR" altLang="en-US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코드 </a:t>
                </a:r>
                <a:r>
                  <a:rPr lang="en-US" altLang="ko-KR" sz="1600" b="1" dirty="0">
                    <a:solidFill>
                      <a:schemeClr val="accent6">
                        <a:lumMod val="75000"/>
                      </a:schemeClr>
                    </a:solidFill>
                    <a:latin typeface="+mn-ea"/>
                    <a:ea typeface="+mn-ea"/>
                  </a:rPr>
                  <a:t>4-18]</a:t>
                </a:r>
                <a:endPara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C6C152-0DF5-42C6-9191-CEA3C687C101}"/>
                </a:ext>
              </a:extLst>
            </p:cNvPr>
            <p:cNvSpPr txBox="1"/>
            <p:nvPr/>
          </p:nvSpPr>
          <p:spPr>
            <a:xfrm>
              <a:off x="586782" y="3763415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59E2FD1-02ED-4732-BA41-5F4AF4BDA84D}"/>
                </a:ext>
              </a:extLst>
            </p:cNvPr>
            <p:cNvSpPr/>
            <p:nvPr/>
          </p:nvSpPr>
          <p:spPr>
            <a:xfrm>
              <a:off x="713159" y="4326149"/>
              <a:ext cx="7604045" cy="504056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  <a:ea typeface="함초롬돋움" pitchFamily="50" charset="-127"/>
                  <a:cs typeface="함초롬돋움" pitchFamily="50" charset="-127"/>
                </a:rPr>
                <a:t>1010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844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01</a:t>
            </a:r>
          </a:p>
          <a:p>
            <a:pPr algn="ctr"/>
            <a:r>
              <a:rPr lang="ko-KR" altLang="en-US" sz="4000" b="1" dirty="0" err="1">
                <a:latin typeface="+mn-ea"/>
                <a:ea typeface="+mn-ea"/>
              </a:rPr>
              <a:t>조건문</a:t>
            </a:r>
            <a:endParaRPr lang="ko-KR" altLang="en-US" sz="4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2365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코드 </a:t>
            </a:r>
            <a:r>
              <a:rPr lang="en-US" altLang="ko-KR" dirty="0"/>
              <a:t>4-18]</a:t>
            </a:r>
            <a:r>
              <a:rPr lang="ko-KR" altLang="en-US" dirty="0"/>
              <a:t>에서 핵심 코드는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  <a:p>
            <a:pPr marL="698500" lvl="1" indent="-342900">
              <a:buFont typeface="+mj-ea"/>
              <a:buAutoNum type="circleNumDbPlain"/>
            </a:pPr>
            <a:r>
              <a:rPr lang="en-US" altLang="ko-KR" sz="1600" dirty="0"/>
              <a:t>4</a:t>
            </a:r>
            <a:r>
              <a:rPr lang="ko-KR" altLang="en-US" sz="1600" dirty="0"/>
              <a:t>행의 </a:t>
            </a:r>
            <a:r>
              <a:rPr lang="en-US" altLang="ko-KR" sz="1600" dirty="0">
                <a:highlight>
                  <a:srgbClr val="C0C0C0"/>
                </a:highlight>
              </a:rPr>
              <a:t>remainder = decimal % 2</a:t>
            </a:r>
            <a:r>
              <a:rPr lang="en-US" altLang="ko-KR" sz="1600" dirty="0"/>
              <a:t> </a:t>
            </a:r>
            <a:r>
              <a:rPr lang="ko-KR" altLang="en-US" sz="1600" dirty="0"/>
              <a:t>코드는 나머지를 구해 </a:t>
            </a:r>
            <a:r>
              <a:rPr lang="en-US" altLang="ko-KR" sz="1600" dirty="0"/>
              <a:t>remainder </a:t>
            </a:r>
            <a:r>
              <a:rPr lang="ko-KR" altLang="en-US" sz="1600" dirty="0"/>
              <a:t>변수에 저장하는 것 </a:t>
            </a:r>
            <a:endParaRPr lang="en-US" altLang="ko-KR" sz="1600" dirty="0"/>
          </a:p>
          <a:p>
            <a:pPr marL="698500" lvl="1" indent="-342900">
              <a:buFont typeface="+mj-ea"/>
              <a:buAutoNum type="circleNumDbPlain" startAt="2"/>
            </a:pPr>
            <a:r>
              <a:rPr lang="en-US" altLang="ko-KR" sz="1600" dirty="0">
                <a:highlight>
                  <a:srgbClr val="C0C0C0"/>
                </a:highlight>
              </a:rPr>
              <a:t>decimal = decimal // 2</a:t>
            </a:r>
            <a:r>
              <a:rPr lang="en-US" altLang="ko-KR" sz="1600" dirty="0"/>
              <a:t> </a:t>
            </a:r>
            <a:r>
              <a:rPr lang="ko-KR" altLang="en-US" sz="1600" dirty="0"/>
              <a:t>코드는 현재의 십진수를 </a:t>
            </a:r>
            <a:r>
              <a:rPr lang="en-US" altLang="ko-KR" sz="1600" dirty="0"/>
              <a:t>2</a:t>
            </a:r>
            <a:r>
              <a:rPr lang="ko-KR" altLang="en-US" sz="1600" dirty="0"/>
              <a:t>로 나눈 몫을 다시 </a:t>
            </a:r>
            <a:r>
              <a:rPr lang="en-US" altLang="ko-KR" sz="1600" dirty="0"/>
              <a:t>decimal </a:t>
            </a:r>
            <a:r>
              <a:rPr lang="ko-KR" altLang="en-US" sz="1600" dirty="0"/>
              <a:t>변수에 저장 </a:t>
            </a:r>
            <a:endParaRPr lang="en-US" altLang="ko-KR" sz="1600" dirty="0"/>
          </a:p>
          <a:p>
            <a:pPr marL="698500" lvl="1" indent="-342900">
              <a:buFont typeface="+mj-ea"/>
              <a:buAutoNum type="circleNumDbPlain" startAt="3"/>
            </a:pPr>
            <a:r>
              <a:rPr lang="ko-KR" altLang="en-US" sz="1600" dirty="0"/>
              <a:t>값의 역순을 </a:t>
            </a:r>
            <a:r>
              <a:rPr lang="en-US" altLang="ko-KR" sz="1600" dirty="0"/>
              <a:t>result </a:t>
            </a:r>
            <a:r>
              <a:rPr lang="ko-KR" altLang="en-US" sz="1600" dirty="0"/>
              <a:t>변수에 저장하는 코드 </a:t>
            </a:r>
            <a:r>
              <a:rPr lang="en-US" altLang="ko-KR" sz="1600" dirty="0">
                <a:highlight>
                  <a:srgbClr val="C0C0C0"/>
                </a:highlight>
              </a:rPr>
              <a:t>result = str(remainder) + result</a:t>
            </a:r>
          </a:p>
          <a:p>
            <a:pPr lvl="1" indent="0">
              <a:buNone/>
            </a:pPr>
            <a:r>
              <a:rPr lang="en-US" altLang="ko-KR" sz="1600" dirty="0"/>
              <a:t>    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십진수를 이진수로 변환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C0EAE8-F0B5-4A0E-BE04-C749CE14B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3573016"/>
            <a:ext cx="7272808" cy="177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413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06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Lab: </a:t>
            </a:r>
            <a:r>
              <a:rPr lang="ko-KR" altLang="en-US" sz="4000" b="1" dirty="0">
                <a:latin typeface="+mn-ea"/>
                <a:ea typeface="+mn-ea"/>
              </a:rPr>
              <a:t>숫자 찾기 게임</a:t>
            </a:r>
          </a:p>
        </p:txBody>
      </p:sp>
    </p:spTree>
    <p:extLst>
      <p:ext uri="{BB962C8B-B14F-4D97-AF65-F5344CB8AC3E}">
        <p14:creationId xmlns:p14="http://schemas.microsoft.com/office/powerpoint/2010/main" val="29154728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실습 내용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숫자 찾기 게임</a:t>
            </a:r>
            <a:r>
              <a:rPr lang="en-US" altLang="ko-KR" sz="1800" b="1" dirty="0"/>
              <a:t>(guess number game): </a:t>
            </a:r>
            <a:r>
              <a:rPr lang="ko-KR" altLang="en-US" sz="1800" dirty="0"/>
              <a:t>컴퓨터가 임의로 생성한 숫자를 사용자가 추측하는 숫자를 입력해 맞추는 간단한 프로그램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이 프로그램을 작성하는 규칙</a:t>
            </a: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숫자 찾기 게임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A0012-39AE-4CDB-A397-E45ED557FCF7}"/>
              </a:ext>
            </a:extLst>
          </p:cNvPr>
          <p:cNvSpPr txBox="1"/>
          <p:nvPr/>
        </p:nvSpPr>
        <p:spPr>
          <a:xfrm>
            <a:off x="611560" y="3427275"/>
            <a:ext cx="8075240" cy="2232248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먼저 컴퓨터가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1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100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까지 중 임의의 숫자를 생성한다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다음으로 사용자가 추측하는 숫자를 입력하면 컴퓨터가 생성한 임의의 숫자보다 큰지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작은지를 계속 비교해준다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정답을 맞힐 때까지 반복하다가 맞혔을 때 ‘정답입니다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 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입력한 숫자는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n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.’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를 출력한다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2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7967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A6BDD8C-D813-48E4-9E6B-F25340333C5E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363272" cy="560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kumimoji="0" lang="en-US" altLang="ko-KR" sz="2000" b="1" dirty="0"/>
              <a:t>2. </a:t>
            </a:r>
            <a:r>
              <a:rPr kumimoji="0" lang="ko-KR" altLang="en-US" sz="2000" b="1" dirty="0"/>
              <a:t>실행 결과</a:t>
            </a:r>
            <a:endParaRPr kumimoji="0" lang="en-US" altLang="ko-KR" sz="2000" b="1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184150" lvl="1" indent="-285750"/>
            <a:r>
              <a:rPr lang="ko-KR" altLang="en-US" dirty="0"/>
              <a:t>이 게임의 가장 큰 특징은 반복문에 값이 변하는 변수가 들어가 그 값을 맞힐 때까지 계속 </a:t>
            </a:r>
            <a:r>
              <a:rPr lang="en-US" altLang="ko-KR" dirty="0"/>
              <a:t>if </a:t>
            </a:r>
            <a:r>
              <a:rPr lang="ko-KR" altLang="en-US" dirty="0"/>
              <a:t>문으로 비교하는 것</a:t>
            </a:r>
            <a:endParaRPr kumimoji="0"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숫자 찾기 게임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B30B0-2895-4334-BA0C-6138168EA447}"/>
              </a:ext>
            </a:extLst>
          </p:cNvPr>
          <p:cNvSpPr txBox="1"/>
          <p:nvPr/>
        </p:nvSpPr>
        <p:spPr>
          <a:xfrm>
            <a:off x="683568" y="1412775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4B580F-CAA1-4036-AAC6-96AA22B86CD9}"/>
              </a:ext>
            </a:extLst>
          </p:cNvPr>
          <p:cNvSpPr/>
          <p:nvPr/>
        </p:nvSpPr>
        <p:spPr>
          <a:xfrm>
            <a:off x="815619" y="1951686"/>
            <a:ext cx="7604045" cy="3061490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2"/>
                </a:solidFill>
              </a:rPr>
              <a:t>숫자를 맞혀 보세요</a:t>
            </a:r>
            <a:r>
              <a:rPr lang="en-US" altLang="ko-KR" sz="1600" dirty="0">
                <a:solidFill>
                  <a:schemeClr val="tx2"/>
                </a:solidFill>
              </a:rPr>
              <a:t>. (1 ~ 100)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230</a:t>
            </a:r>
          </a:p>
          <a:p>
            <a:r>
              <a:rPr lang="ko-KR" altLang="en-US" sz="1600" dirty="0">
                <a:solidFill>
                  <a:schemeClr val="tx2"/>
                </a:solidFill>
              </a:rPr>
              <a:t>숫자가 너무 큽니다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20</a:t>
            </a:r>
          </a:p>
          <a:p>
            <a:r>
              <a:rPr lang="ko-KR" altLang="en-US" sz="1600" dirty="0">
                <a:solidFill>
                  <a:schemeClr val="tx2"/>
                </a:solidFill>
              </a:rPr>
              <a:t>숫자가 너무 큽니다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10</a:t>
            </a:r>
          </a:p>
          <a:p>
            <a:r>
              <a:rPr lang="ko-KR" altLang="en-US" sz="1600" dirty="0">
                <a:solidFill>
                  <a:schemeClr val="tx2"/>
                </a:solidFill>
              </a:rPr>
              <a:t>숫자가 너무 큽니다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1</a:t>
            </a:r>
          </a:p>
          <a:p>
            <a:r>
              <a:rPr lang="ko-KR" altLang="en-US" sz="1600" dirty="0">
                <a:solidFill>
                  <a:schemeClr val="tx2"/>
                </a:solidFill>
              </a:rPr>
              <a:t>숫자가 너무 작습니다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3</a:t>
            </a:r>
          </a:p>
          <a:p>
            <a:r>
              <a:rPr lang="ko-KR" altLang="en-US" sz="1600" dirty="0">
                <a:solidFill>
                  <a:schemeClr val="tx2"/>
                </a:solidFill>
              </a:rPr>
              <a:t>정답입니다</a:t>
            </a:r>
            <a:r>
              <a:rPr lang="en-US" altLang="ko-KR" sz="1600" dirty="0">
                <a:solidFill>
                  <a:schemeClr val="tx2"/>
                </a:solidFill>
              </a:rPr>
              <a:t>. </a:t>
            </a:r>
            <a:r>
              <a:rPr lang="ko-KR" altLang="en-US" sz="1600" dirty="0">
                <a:solidFill>
                  <a:schemeClr val="tx2"/>
                </a:solidFill>
              </a:rPr>
              <a:t>입력한 숫자는 </a:t>
            </a:r>
            <a:r>
              <a:rPr lang="en-US" altLang="ko-KR" sz="1600" dirty="0">
                <a:solidFill>
                  <a:schemeClr val="tx2"/>
                </a:solidFill>
              </a:rPr>
              <a:t>3</a:t>
            </a:r>
            <a:r>
              <a:rPr lang="ko-KR" altLang="en-US" sz="1600" dirty="0">
                <a:solidFill>
                  <a:schemeClr val="tx2"/>
                </a:solidFill>
              </a:rPr>
              <a:t>입니다</a:t>
            </a:r>
            <a:r>
              <a:rPr lang="en-US" altLang="ko-KR" sz="1600" dirty="0">
                <a:solidFill>
                  <a:schemeClr val="tx2"/>
                </a:solidFill>
              </a:rPr>
              <a:t>.</a:t>
            </a:r>
            <a:endParaRPr lang="ko-KR" altLang="en-US" sz="1600" dirty="0">
              <a:solidFill>
                <a:schemeClr val="tx2"/>
              </a:solidFill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6022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1E0493-1765-4C71-8FF8-16C408E4CFCD}"/>
              </a:ext>
            </a:extLst>
          </p:cNvPr>
          <p:cNvSpPr txBox="1">
            <a:spLocks/>
          </p:cNvSpPr>
          <p:nvPr/>
        </p:nvSpPr>
        <p:spPr bwMode="auto">
          <a:xfrm>
            <a:off x="475928" y="10611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/>
              <a:t>숫자 찾기 게임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363272" cy="576064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3. </a:t>
            </a:r>
            <a:r>
              <a:rPr lang="ko-KR" altLang="en-US" sz="2000" b="1" dirty="0"/>
              <a:t>문제 해결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B30B0-2895-4334-BA0C-6138168EA447}"/>
              </a:ext>
            </a:extLst>
          </p:cNvPr>
          <p:cNvSpPr txBox="1"/>
          <p:nvPr/>
        </p:nvSpPr>
        <p:spPr>
          <a:xfrm>
            <a:off x="471303" y="1461672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코드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4-19]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4B580F-CAA1-4036-AAC6-96AA22B86CD9}"/>
              </a:ext>
            </a:extLst>
          </p:cNvPr>
          <p:cNvSpPr/>
          <p:nvPr/>
        </p:nvSpPr>
        <p:spPr>
          <a:xfrm>
            <a:off x="457200" y="1923590"/>
            <a:ext cx="8507288" cy="4682770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01 import random          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난수 발생 함수 호출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02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guess_number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random.randint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(1, 100)    </a:t>
            </a:r>
            <a:r>
              <a:rPr lang="en-US" altLang="ko-KR" sz="1600" dirty="0">
                <a:solidFill>
                  <a:srgbClr val="00B050"/>
                </a:solidFill>
              </a:rPr>
              <a:t># 1~100 </a:t>
            </a:r>
            <a:r>
              <a:rPr lang="ko-KR" altLang="en-US" sz="1600" dirty="0">
                <a:solidFill>
                  <a:srgbClr val="00B050"/>
                </a:solidFill>
              </a:rPr>
              <a:t>사이 정수 난수 발생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03 print("</a:t>
            </a:r>
            <a:r>
              <a:rPr lang="ko-KR" altLang="en-US" sz="1600" dirty="0">
                <a:solidFill>
                  <a:schemeClr val="tx1"/>
                </a:solidFill>
              </a:rPr>
              <a:t>숫자를 맞혀 보세요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 (1 ~ 100)")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04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users_input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int(input())    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사용자 입력을 받음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05 while 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users_input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is not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guess_number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):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사용자 입력과 난수가 </a:t>
            </a:r>
            <a:r>
              <a:rPr lang="ko-KR" altLang="en-US" sz="1600" dirty="0" err="1">
                <a:solidFill>
                  <a:srgbClr val="00B050"/>
                </a:solidFill>
              </a:rPr>
              <a:t>같은지</a:t>
            </a:r>
            <a:r>
              <a:rPr lang="ko-KR" altLang="en-US" sz="1600" dirty="0">
                <a:solidFill>
                  <a:srgbClr val="00B050"/>
                </a:solidFill>
              </a:rPr>
              <a:t> 판단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06     if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users_input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guess_number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: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사용자 입력이 클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07         print("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숫자가 너무 큽니다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08     else:              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사용자 입력이 작을 경우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09         print("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숫자가 너무 작습니다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10    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users_input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int(input())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다시 사용자 입력을 받음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11 else: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12     print("</a:t>
            </a:r>
            <a:r>
              <a:rPr lang="ko-KR" altLang="en-US" sz="1600" dirty="0">
                <a:solidFill>
                  <a:schemeClr val="tx1"/>
                </a:solidFill>
              </a:rPr>
              <a:t>정답입니다</a:t>
            </a:r>
            <a:r>
              <a:rPr lang="en-US" altLang="ko-KR" sz="1600" dirty="0">
                <a:solidFill>
                  <a:schemeClr val="tx1"/>
                </a:solidFill>
              </a:rPr>
              <a:t>."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chemeClr val="tx1"/>
                </a:solidFill>
              </a:rPr>
              <a:t>"</a:t>
            </a:r>
            <a:r>
              <a:rPr lang="ko-KR" altLang="en-US" sz="1600" dirty="0">
                <a:solidFill>
                  <a:schemeClr val="tx1"/>
                </a:solidFill>
              </a:rPr>
              <a:t>입력한 숫자는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users_input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"</a:t>
            </a:r>
            <a:r>
              <a:rPr lang="ko-KR" altLang="en-US" sz="1600" dirty="0">
                <a:solidFill>
                  <a:schemeClr val="tx1"/>
                </a:solidFill>
              </a:rPr>
              <a:t>입니다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.")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종료 조건</a:t>
            </a:r>
            <a:endParaRPr lang="ko-KR" altLang="en-US" sz="1600" dirty="0">
              <a:solidFill>
                <a:srgbClr val="00B050"/>
              </a:solidFill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0188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07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Lab: </a:t>
            </a:r>
            <a:r>
              <a:rPr lang="ko-KR" altLang="en-US" sz="4000" b="1" dirty="0">
                <a:latin typeface="+mn-ea"/>
                <a:ea typeface="+mn-ea"/>
              </a:rPr>
              <a:t> 연속적인 구구단 계산기</a:t>
            </a:r>
          </a:p>
        </p:txBody>
      </p:sp>
    </p:spTree>
    <p:extLst>
      <p:ext uri="{BB962C8B-B14F-4D97-AF65-F5344CB8AC3E}">
        <p14:creationId xmlns:p14="http://schemas.microsoft.com/office/powerpoint/2010/main" val="4969138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실습 내용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연속적인 구구단</a:t>
            </a:r>
            <a:r>
              <a:rPr lang="en-US" altLang="ko-KR" sz="1800" b="1" dirty="0"/>
              <a:t>:</a:t>
            </a:r>
            <a:r>
              <a:rPr lang="ko-KR" altLang="en-US" sz="1800" b="1" dirty="0"/>
              <a:t> </a:t>
            </a:r>
            <a:r>
              <a:rPr lang="ko-KR" altLang="en-US" sz="1800" dirty="0"/>
              <a:t>사용자가 종료할 때까지 입력한 숫자에 대한 구구단 결과를 출력하는 게임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이 프로그램을 작성하는 규칙</a:t>
            </a:r>
            <a:r>
              <a:rPr lang="en-US" altLang="ko-KR" sz="1800" dirty="0"/>
              <a:t>: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연속적인 구구단 계산기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A0012-39AE-4CDB-A397-E45ED557FCF7}"/>
              </a:ext>
            </a:extLst>
          </p:cNvPr>
          <p:cNvSpPr txBox="1"/>
          <p:nvPr/>
        </p:nvSpPr>
        <p:spPr>
          <a:xfrm>
            <a:off x="611560" y="3356992"/>
            <a:ext cx="8075240" cy="2520279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프로그램이 시작되면 ‘구구단 몇 단을 계산할까요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(1~9)?’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가 출력된다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사용자는 계산하고 싶은 구구단 단수를 입력한다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프로그램은 ‘구구단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n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단을 계산합니다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.’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라는 메시지와 함께 구구단의 결과를 출력한다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기존 예제와 다르게 이번에는 프로그램이 계속 실행되다가 종료 조건에 해당하는 숫자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여기에서는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0)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를 입력하면 종료된다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2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26887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A6BDD8C-D813-48E4-9E6B-F25340333C5E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363272" cy="560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kumimoji="0" lang="en-US" altLang="ko-KR" sz="2000" b="1" dirty="0">
                <a:latin typeface="맑은 고딕 (본문)"/>
              </a:rPr>
              <a:t>2. </a:t>
            </a:r>
            <a:r>
              <a:rPr kumimoji="0" lang="ko-KR" altLang="en-US" sz="2000" b="1" dirty="0">
                <a:latin typeface="맑은 고딕 (본문)"/>
              </a:rPr>
              <a:t>실행 결과</a:t>
            </a:r>
            <a:endParaRPr kumimoji="0" lang="en-US" altLang="ko-KR" sz="2000" b="1" dirty="0">
              <a:latin typeface="맑은 고딕 (본문)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b="1" dirty="0">
              <a:latin typeface="맑은 고딕 (본문)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b="1" dirty="0">
              <a:latin typeface="맑은 고딕 (본문)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b="1" dirty="0">
              <a:latin typeface="맑은 고딕 (본문)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b="1" dirty="0">
              <a:latin typeface="맑은 고딕 (본문)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b="1" dirty="0">
              <a:latin typeface="맑은 고딕 (본문)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b="1" dirty="0">
              <a:latin typeface="맑은 고딕 (본문)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b="1" dirty="0">
              <a:latin typeface="맑은 고딕 (본문)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b="1" dirty="0">
              <a:latin typeface="맑은 고딕 (본문)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b="1" dirty="0">
              <a:latin typeface="맑은 고딕 (본문)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연속적인 구구단 계산기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B30B0-2895-4334-BA0C-6138168EA447}"/>
              </a:ext>
            </a:extLst>
          </p:cNvPr>
          <p:cNvSpPr txBox="1"/>
          <p:nvPr/>
        </p:nvSpPr>
        <p:spPr>
          <a:xfrm>
            <a:off x="703952" y="1556792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1BF80DF-7AFE-0AF6-481F-99B84251E8B7}"/>
              </a:ext>
            </a:extLst>
          </p:cNvPr>
          <p:cNvGrpSpPr/>
          <p:nvPr/>
        </p:nvGrpSpPr>
        <p:grpSpPr>
          <a:xfrm>
            <a:off x="836003" y="2095703"/>
            <a:ext cx="7604046" cy="4065315"/>
            <a:chOff x="836003" y="2095703"/>
            <a:chExt cx="7604046" cy="406531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4B580F-CAA1-4036-AAC6-96AA22B86CD9}"/>
                </a:ext>
              </a:extLst>
            </p:cNvPr>
            <p:cNvSpPr/>
            <p:nvPr/>
          </p:nvSpPr>
          <p:spPr>
            <a:xfrm>
              <a:off x="836003" y="2095703"/>
              <a:ext cx="7604045" cy="3709562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2"/>
                  </a:solidFill>
                </a:rPr>
                <a:t>구구단 몇 단을 계산할까요</a:t>
              </a:r>
              <a:r>
                <a:rPr lang="en-US" altLang="ko-KR" sz="1600" dirty="0">
                  <a:solidFill>
                    <a:schemeClr val="tx2"/>
                  </a:solidFill>
                </a:rPr>
                <a:t>(1~9)?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</a:rPr>
                <a:t>3</a:t>
              </a:r>
            </a:p>
            <a:p>
              <a:r>
                <a:rPr lang="ko-KR" altLang="en-US" sz="1600" dirty="0">
                  <a:solidFill>
                    <a:schemeClr val="tx2"/>
                  </a:solidFill>
                </a:rPr>
                <a:t>구구단 </a:t>
              </a:r>
              <a:r>
                <a:rPr lang="en-US" altLang="ko-KR" sz="1600" dirty="0">
                  <a:solidFill>
                    <a:schemeClr val="tx2"/>
                  </a:solidFill>
                </a:rPr>
                <a:t>3</a:t>
              </a:r>
              <a:r>
                <a:rPr lang="ko-KR" altLang="en-US" sz="1600" dirty="0">
                  <a:solidFill>
                    <a:schemeClr val="tx2"/>
                  </a:solidFill>
                </a:rPr>
                <a:t>단을 계산합니다</a:t>
              </a:r>
              <a:r>
                <a:rPr lang="en-US" altLang="ko-KR" sz="1600" dirty="0">
                  <a:solidFill>
                    <a:schemeClr val="tx2"/>
                  </a:solidFill>
                </a:rPr>
                <a:t>.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</a:rPr>
                <a:t>3 × 1 = 3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</a:rPr>
                <a:t>3 × 2 = 6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</a:rPr>
                <a:t>3 × 3 = 9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</a:rPr>
                <a:t>3 × 4 = 12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ea typeface="함초롬돋움" pitchFamily="50" charset="-127"/>
                  <a:cs typeface="함초롬돋움" pitchFamily="50" charset="-127"/>
                </a:rPr>
                <a:t>3 × 5 = 15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ea typeface="함초롬돋움" pitchFamily="50" charset="-127"/>
                  <a:cs typeface="함초롬돋움" pitchFamily="50" charset="-127"/>
                </a:rPr>
                <a:t>3 × 6 = 18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ea typeface="함초롬돋움" pitchFamily="50" charset="-127"/>
                  <a:cs typeface="함초롬돋움" pitchFamily="50" charset="-127"/>
                </a:rPr>
                <a:t>3 × 7 = 21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ea typeface="함초롬돋움" pitchFamily="50" charset="-127"/>
                  <a:cs typeface="함초롬돋움" pitchFamily="50" charset="-127"/>
                </a:rPr>
                <a:t>3 × 8 = 24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ea typeface="함초롬돋움" pitchFamily="50" charset="-127"/>
                  <a:cs typeface="함초롬돋움" pitchFamily="50" charset="-127"/>
                </a:rPr>
                <a:t>3 × 9 = 27</a:t>
              </a:r>
            </a:p>
            <a:p>
              <a:r>
                <a:rPr lang="ko-KR" altLang="en-US" sz="1600" dirty="0">
                  <a:solidFill>
                    <a:schemeClr val="tx2"/>
                  </a:solidFill>
                </a:rPr>
                <a:t>구구단 몇 단을 계산할까요</a:t>
              </a:r>
              <a:r>
                <a:rPr lang="en-US" altLang="ko-KR" sz="1600" dirty="0">
                  <a:solidFill>
                    <a:schemeClr val="tx2"/>
                  </a:solidFill>
                </a:rPr>
                <a:t>(1~9)?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  <a:ea typeface="함초롬돋움" pitchFamily="50" charset="-127"/>
                  <a:cs typeface="함초롬돋움" pitchFamily="50" charset="-127"/>
                </a:rPr>
                <a:t>5</a:t>
              </a:r>
              <a:endParaRPr lang="ko-KR" altLang="en-US" sz="1600" dirty="0">
                <a:solidFill>
                  <a:schemeClr val="tx2"/>
                </a:solidFill>
                <a:ea typeface="함초롬돋움" pitchFamily="50" charset="-127"/>
                <a:cs typeface="함초롬돋움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38447C3-085D-33A4-5F71-7B862FABAD99}"/>
                </a:ext>
              </a:extLst>
            </p:cNvPr>
            <p:cNvSpPr/>
            <p:nvPr/>
          </p:nvSpPr>
          <p:spPr>
            <a:xfrm>
              <a:off x="836003" y="5805265"/>
              <a:ext cx="7604046" cy="3557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12919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A6BDD8C-D813-48E4-9E6B-F25340333C5E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363272" cy="560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kumimoji="0" lang="en-US" altLang="ko-KR" sz="2000" b="1" dirty="0"/>
              <a:t>2. </a:t>
            </a:r>
            <a:r>
              <a:rPr kumimoji="0" lang="ko-KR" altLang="en-US" sz="2000" b="1" dirty="0"/>
              <a:t>실행 결과</a:t>
            </a:r>
            <a:endParaRPr kumimoji="0" lang="en-US" altLang="ko-KR" sz="2000" b="1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dirty="0"/>
          </a:p>
          <a:p>
            <a:pPr marL="0" lvl="1" indent="0">
              <a:buNone/>
            </a:pPr>
            <a:endParaRPr lang="en-US" altLang="ko-KR" sz="9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연속적인 구구단 계산기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B30B0-2895-4334-BA0C-6138168EA447}"/>
              </a:ext>
            </a:extLst>
          </p:cNvPr>
          <p:cNvSpPr txBox="1"/>
          <p:nvPr/>
        </p:nvSpPr>
        <p:spPr>
          <a:xfrm>
            <a:off x="703952" y="1556792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55370C-85F7-4A92-82C1-B714EC301316}"/>
              </a:ext>
            </a:extLst>
          </p:cNvPr>
          <p:cNvGrpSpPr/>
          <p:nvPr/>
        </p:nvGrpSpPr>
        <p:grpSpPr>
          <a:xfrm>
            <a:off x="836003" y="1971413"/>
            <a:ext cx="7604046" cy="3977868"/>
            <a:chOff x="836003" y="1971413"/>
            <a:chExt cx="7604046" cy="397786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34B580F-CAA1-4036-AAC6-96AA22B86CD9}"/>
                </a:ext>
              </a:extLst>
            </p:cNvPr>
            <p:cNvSpPr/>
            <p:nvPr/>
          </p:nvSpPr>
          <p:spPr>
            <a:xfrm>
              <a:off x="836003" y="2095703"/>
              <a:ext cx="7604045" cy="3853578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2"/>
                  </a:solidFill>
                </a:rPr>
                <a:t>구구단 </a:t>
              </a:r>
              <a:r>
                <a:rPr lang="en-US" altLang="ko-KR" sz="1600" dirty="0">
                  <a:solidFill>
                    <a:schemeClr val="tx2"/>
                  </a:solidFill>
                </a:rPr>
                <a:t>5</a:t>
              </a:r>
              <a:r>
                <a:rPr lang="ko-KR" altLang="en-US" sz="1600" dirty="0">
                  <a:solidFill>
                    <a:schemeClr val="tx2"/>
                  </a:solidFill>
                </a:rPr>
                <a:t>단을 계산합니다</a:t>
              </a:r>
              <a:r>
                <a:rPr lang="en-US" altLang="ko-KR" sz="1600" dirty="0">
                  <a:solidFill>
                    <a:schemeClr val="tx2"/>
                  </a:solidFill>
                </a:rPr>
                <a:t>.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</a:rPr>
                <a:t>5 × 1 = 5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</a:rPr>
                <a:t>5 × 2 = 10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</a:rPr>
                <a:t>5 × 3 = 15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</a:rPr>
                <a:t>5 × 4 = 20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</a:rPr>
                <a:t>5 × 5 = 25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</a:rPr>
                <a:t>5 × 6 = 30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</a:rPr>
                <a:t>5 × 7 = 35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</a:rPr>
                <a:t>5 × 8 = 40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</a:rPr>
                <a:t>5 × 9 = 45</a:t>
              </a:r>
            </a:p>
            <a:p>
              <a:r>
                <a:rPr lang="ko-KR" altLang="en-US" sz="1600" dirty="0">
                  <a:solidFill>
                    <a:schemeClr val="tx2"/>
                  </a:solidFill>
                </a:rPr>
                <a:t>구구단 몇 단을 계산할까요</a:t>
              </a:r>
              <a:r>
                <a:rPr lang="en-US" altLang="ko-KR" sz="1600" dirty="0">
                  <a:solidFill>
                    <a:schemeClr val="tx2"/>
                  </a:solidFill>
                </a:rPr>
                <a:t>(1~9)?</a:t>
              </a:r>
            </a:p>
            <a:p>
              <a:r>
                <a:rPr lang="en-US" altLang="ko-KR" sz="1600" dirty="0">
                  <a:solidFill>
                    <a:schemeClr val="tx2"/>
                  </a:solidFill>
                </a:rPr>
                <a:t>0</a:t>
              </a:r>
            </a:p>
            <a:p>
              <a:r>
                <a:rPr lang="ko-KR" altLang="en-US" sz="1600" dirty="0">
                  <a:solidFill>
                    <a:schemeClr val="tx2"/>
                  </a:solidFill>
                </a:rPr>
                <a:t>구구단 게임을 종료합니다</a:t>
              </a:r>
              <a:r>
                <a:rPr lang="en-US" altLang="ko-KR" sz="1600" dirty="0">
                  <a:solidFill>
                    <a:schemeClr val="tx2"/>
                  </a:solidFill>
                </a:rPr>
                <a:t>.</a:t>
              </a:r>
              <a:endParaRPr lang="ko-KR" altLang="en-US" sz="1600" dirty="0">
                <a:solidFill>
                  <a:schemeClr val="tx2"/>
                </a:solidFill>
                <a:ea typeface="함초롬돋움" pitchFamily="50" charset="-127"/>
                <a:cs typeface="함초롬돋움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AF6651C-66C7-541B-890A-DC064D9FE091}"/>
                </a:ext>
              </a:extLst>
            </p:cNvPr>
            <p:cNvSpPr/>
            <p:nvPr/>
          </p:nvSpPr>
          <p:spPr>
            <a:xfrm>
              <a:off x="836003" y="1971413"/>
              <a:ext cx="7604046" cy="3557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48414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88C9379-5E8B-465B-BD4F-93BA847317D1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496944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kumimoji="0" lang="en-US" altLang="ko-KR" sz="2000" b="1" dirty="0"/>
              <a:t>3. </a:t>
            </a:r>
            <a:r>
              <a:rPr kumimoji="0" lang="ko-KR" altLang="en-US" sz="2000" b="1" dirty="0"/>
              <a:t>문제 해결</a:t>
            </a:r>
            <a:endParaRPr kumimoji="0" lang="en-US" altLang="ko-KR" sz="2000" b="1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1E0493-1765-4C71-8FF8-16C408E4CFCD}"/>
              </a:ext>
            </a:extLst>
          </p:cNvPr>
          <p:cNvSpPr txBox="1">
            <a:spLocks/>
          </p:cNvSpPr>
          <p:nvPr/>
        </p:nvSpPr>
        <p:spPr bwMode="auto">
          <a:xfrm>
            <a:off x="475928" y="10611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연속적인 구구단 계산기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B30B0-2895-4334-BA0C-6138168EA447}"/>
              </a:ext>
            </a:extLst>
          </p:cNvPr>
          <p:cNvSpPr txBox="1"/>
          <p:nvPr/>
        </p:nvSpPr>
        <p:spPr>
          <a:xfrm>
            <a:off x="471303" y="1461672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코드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4-20]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4B580F-CAA1-4036-AAC6-96AA22B86CD9}"/>
              </a:ext>
            </a:extLst>
          </p:cNvPr>
          <p:cNvSpPr/>
          <p:nvPr/>
        </p:nvSpPr>
        <p:spPr>
          <a:xfrm>
            <a:off x="603354" y="2000581"/>
            <a:ext cx="7604045" cy="3948699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1 print("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구구단 몇 단을 계산할까요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(1~9)?")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2 x = 1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3 while (x is not 0):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4     x = int(input())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5     if x == 0: break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6     if not(1 &lt;= x &lt;= 9):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7        print("</a:t>
            </a:r>
            <a:r>
              <a:rPr lang="ko-KR" altLang="en-US" sz="1600" dirty="0">
                <a:solidFill>
                  <a:schemeClr val="tx1"/>
                </a:solidFill>
              </a:rPr>
              <a:t>잘못 입력했습니다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", "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부터 </a:t>
            </a:r>
            <a:r>
              <a:rPr lang="en-US" altLang="ko-KR" sz="1600" dirty="0">
                <a:solidFill>
                  <a:schemeClr val="tx1"/>
                </a:solidFill>
              </a:rPr>
              <a:t>9 </a:t>
            </a:r>
            <a:r>
              <a:rPr lang="ko-KR" altLang="en-US" sz="1600" dirty="0">
                <a:solidFill>
                  <a:schemeClr val="tx1"/>
                </a:solidFill>
              </a:rPr>
              <a:t>사이 숫자를 입력하세요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8        continue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9     else: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10        print("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구구단 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" + str(x) + "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단을 계산합니다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.")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11        for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in range(1,10):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12            print(str(x) + " x " + str(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 + " = " + str(x*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13        print("</a:t>
            </a:r>
            <a:r>
              <a:rPr lang="ko-KR" altLang="en-US" sz="1600" dirty="0">
                <a:solidFill>
                  <a:schemeClr val="tx1"/>
                </a:solidFill>
                <a:latin typeface="맑은 고딕 (본문)"/>
              </a:rPr>
              <a:t>구구단 몇 단을 계산할까요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(1~9)?")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14 print("</a:t>
            </a:r>
            <a:r>
              <a:rPr lang="ko-KR" altLang="en-US" sz="1600" dirty="0">
                <a:solidFill>
                  <a:schemeClr val="tx1"/>
                </a:solidFill>
                <a:latin typeface="맑은 고딕 (본문)"/>
              </a:rPr>
              <a:t>구구단 게임을 종료합니다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.")</a:t>
            </a:r>
            <a:endParaRPr lang="ko-KR" altLang="en-US" sz="1600" dirty="0">
              <a:solidFill>
                <a:srgbClr val="00B050"/>
              </a:solidFill>
              <a:latin typeface="Consolas" panose="020B0609020204030204" pitchFamily="49" charset="0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95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조건문의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위의 성적으로 학점을 부여하는 프로그램을 만들 때</a:t>
            </a:r>
            <a:r>
              <a:rPr lang="en-US" altLang="ko-KR" dirty="0"/>
              <a:t>, </a:t>
            </a:r>
            <a:r>
              <a:rPr lang="ko-KR" altLang="en-US" dirty="0"/>
              <a:t>먼저 학점을 정하는 기준을 만들어야 함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r>
              <a:rPr lang="ko-KR" altLang="en-US" sz="1600" dirty="0"/>
              <a:t>   ❶ 점수에 따른 학점의 기준을 정한다</a:t>
            </a:r>
            <a:r>
              <a:rPr lang="en-US" altLang="ko-KR" sz="1600" dirty="0"/>
              <a:t>. ex) 95</a:t>
            </a:r>
            <a:r>
              <a:rPr lang="ko-KR" altLang="en-US" sz="1600" dirty="0"/>
              <a:t>점 이상 ‘</a:t>
            </a:r>
            <a:r>
              <a:rPr lang="en-US" altLang="ko-KR" sz="1600" dirty="0"/>
              <a:t>A+’, 60</a:t>
            </a:r>
            <a:r>
              <a:rPr lang="ko-KR" altLang="en-US" sz="1600" dirty="0"/>
              <a:t>점 미만 ‘</a:t>
            </a:r>
            <a:r>
              <a:rPr lang="en-US" altLang="ko-KR" sz="1600" dirty="0"/>
              <a:t>F’ </a:t>
            </a:r>
          </a:p>
          <a:p>
            <a:pPr lvl="1" indent="0">
              <a:buNone/>
            </a:pPr>
            <a:r>
              <a:rPr lang="en-US" altLang="ko-KR" sz="1600" dirty="0"/>
              <a:t>   ❷ </a:t>
            </a:r>
            <a:r>
              <a:rPr lang="ko-KR" altLang="en-US" sz="1600" dirty="0"/>
              <a:t>기준을 바탕으로 첫 번째 점수를 판단한다</a:t>
            </a:r>
            <a:r>
              <a:rPr lang="en-US" altLang="ko-KR" sz="1600" dirty="0"/>
              <a:t>. ex) 38</a:t>
            </a:r>
            <a:r>
              <a:rPr lang="ko-KR" altLang="en-US" sz="1600" dirty="0"/>
              <a:t>점은 </a:t>
            </a:r>
            <a:r>
              <a:rPr lang="en-US" altLang="ko-KR" sz="1600" dirty="0"/>
              <a:t>60</a:t>
            </a:r>
            <a:r>
              <a:rPr lang="ko-KR" altLang="en-US" sz="1600" dirty="0"/>
              <a:t>점 미만이므로 ‘</a:t>
            </a:r>
            <a:r>
              <a:rPr lang="en-US" altLang="ko-KR" sz="1600" dirty="0"/>
              <a:t>F’   </a:t>
            </a:r>
          </a:p>
          <a:p>
            <a:pPr lvl="1" indent="0">
              <a:buNone/>
            </a:pPr>
            <a:r>
              <a:rPr lang="en-US" altLang="ko-KR" sz="1600" dirty="0"/>
              <a:t>   ❸ </a:t>
            </a:r>
            <a:r>
              <a:rPr lang="ko-KR" altLang="en-US" sz="1600" dirty="0"/>
              <a:t>다음 점수로 이동하면서 ❷를 반복한다</a:t>
            </a:r>
            <a:r>
              <a:rPr lang="en-US" altLang="ko-KR" sz="1600" dirty="0"/>
              <a:t>. ex) 37</a:t>
            </a:r>
            <a:r>
              <a:rPr lang="ko-KR" altLang="en-US" sz="1600" dirty="0"/>
              <a:t>점은 </a:t>
            </a:r>
            <a:r>
              <a:rPr lang="en-US" altLang="ko-KR" sz="1600" dirty="0"/>
              <a:t>60</a:t>
            </a:r>
            <a:r>
              <a:rPr lang="ko-KR" altLang="en-US" sz="1600" dirty="0"/>
              <a:t>점 미만이므로 ‘</a:t>
            </a:r>
            <a:r>
              <a:rPr lang="en-US" altLang="ko-KR" sz="1600" dirty="0"/>
              <a:t>F’ </a:t>
            </a:r>
          </a:p>
          <a:p>
            <a:pPr lvl="1" indent="0">
              <a:buNone/>
            </a:pPr>
            <a:r>
              <a:rPr lang="en-US" altLang="ko-KR" sz="1600" dirty="0"/>
              <a:t>   ❹ </a:t>
            </a:r>
            <a:r>
              <a:rPr lang="ko-KR" altLang="en-US" sz="1600" dirty="0"/>
              <a:t>더 이상 판단할 점수가 없을 때 프로그램을 종료한다</a:t>
            </a:r>
            <a:endParaRPr lang="en-US" altLang="ko-KR" sz="1600" dirty="0"/>
          </a:p>
          <a:p>
            <a:pPr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프로그램을 만들 때 고려사항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   </a:t>
            </a:r>
            <a:r>
              <a:rPr lang="en-US" altLang="ko-KR" sz="1600" dirty="0"/>
              <a:t>☞  </a:t>
            </a:r>
            <a:r>
              <a:rPr lang="ko-KR" altLang="en-US" sz="1600" dirty="0"/>
              <a:t>어떤 기준으로 결정해야 하는가</a:t>
            </a:r>
            <a:r>
              <a:rPr lang="en-US" altLang="ko-KR" sz="1600" dirty="0"/>
              <a:t>? → </a:t>
            </a:r>
            <a:r>
              <a:rPr lang="ko-KR" altLang="en-US" sz="1600" dirty="0"/>
              <a:t>조건의 설정 </a:t>
            </a:r>
            <a:endParaRPr lang="en-US" altLang="ko-KR" sz="1600" dirty="0"/>
          </a:p>
          <a:p>
            <a:pPr lvl="1" indent="0">
              <a:buNone/>
            </a:pPr>
            <a:r>
              <a:rPr lang="en-US" altLang="ko-KR" sz="1600" dirty="0"/>
              <a:t>   ☞  </a:t>
            </a:r>
            <a:r>
              <a:rPr lang="ko-KR" altLang="en-US" sz="1600" dirty="0"/>
              <a:t>언제까지 해야 하는가</a:t>
            </a:r>
            <a:r>
              <a:rPr lang="en-US" altLang="ko-KR" sz="1600" dirty="0"/>
              <a:t>? → </a:t>
            </a:r>
            <a:r>
              <a:rPr lang="ko-KR" altLang="en-US" sz="1600" dirty="0"/>
              <a:t>반복의 설정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0238C0-482C-46FE-B9CB-18E3C47F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08720"/>
            <a:ext cx="70294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496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08</a:t>
            </a:r>
          </a:p>
          <a:p>
            <a:pPr algn="ctr"/>
            <a:r>
              <a:rPr lang="en-US" altLang="ko-KR" sz="4000" b="1" dirty="0">
                <a:latin typeface="+mn-ea"/>
                <a:ea typeface="+mn-ea"/>
              </a:rPr>
              <a:t>Lab: </a:t>
            </a:r>
            <a:r>
              <a:rPr lang="ko-KR" altLang="en-US" sz="4000" b="1" dirty="0">
                <a:latin typeface="+mn-ea"/>
                <a:ea typeface="+mn-ea"/>
              </a:rPr>
              <a:t> 평균 구하기</a:t>
            </a:r>
          </a:p>
        </p:txBody>
      </p:sp>
    </p:spTree>
    <p:extLst>
      <p:ext uri="{BB962C8B-B14F-4D97-AF65-F5344CB8AC3E}">
        <p14:creationId xmlns:p14="http://schemas.microsoft.com/office/powerpoint/2010/main" val="30140462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21744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1. </a:t>
            </a:r>
            <a:r>
              <a:rPr lang="ko-KR" altLang="en-US" sz="2000" b="1" dirty="0"/>
              <a:t>실습 내용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평균 구하기 프로그램</a:t>
            </a:r>
            <a:r>
              <a:rPr lang="en-US" altLang="ko-KR" sz="1800" b="1" dirty="0"/>
              <a:t>:</a:t>
            </a:r>
            <a:r>
              <a:rPr lang="ko-KR" altLang="en-US" sz="1800" b="1" dirty="0"/>
              <a:t> </a:t>
            </a:r>
            <a:r>
              <a:rPr lang="ko-KR" altLang="en-US" sz="1800" dirty="0"/>
              <a:t>이차원 리스트에 있는 값들의 평균을 구하는 프로그램</a:t>
            </a:r>
            <a:r>
              <a:rPr lang="en-US" altLang="ko-KR" sz="1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학생들의 과목별 평균 점수가 있는 표를 활용하여 평균 구하기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이 프로그램을 작성하는 규칙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평균 구하기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DCB7CB-C463-47CD-98F4-4CF5AB510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51" y="2492896"/>
            <a:ext cx="7086600" cy="1647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1B9508-43B0-445C-82A1-211892F13A10}"/>
              </a:ext>
            </a:extLst>
          </p:cNvPr>
          <p:cNvSpPr txBox="1"/>
          <p:nvPr/>
        </p:nvSpPr>
        <p:spPr>
          <a:xfrm>
            <a:off x="464958" y="5282681"/>
            <a:ext cx="8286092" cy="1026639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이차원 리스트이므로 각 행을 호출하고 각 열에 있는 값을 더해 </a:t>
            </a:r>
            <a:r>
              <a:rPr lang="ko-KR" altLang="en-US" sz="1600" dirty="0" err="1">
                <a:solidFill>
                  <a:schemeClr val="tx2"/>
                </a:solidFill>
                <a:ea typeface="맑은 고딕" panose="020B0503020000020004" pitchFamily="50" charset="-127"/>
              </a:rPr>
              <a:t>학생별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 평균을 구한다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for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문 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개를 사용한다</a:t>
            </a:r>
            <a:r>
              <a:rPr lang="en-US" altLang="ko-KR" sz="1600" dirty="0">
                <a:solidFill>
                  <a:schemeClr val="tx2"/>
                </a:solidFill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2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6822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A6BDD8C-D813-48E4-9E6B-F25340333C5E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363272" cy="560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kumimoji="0" lang="en-US" altLang="ko-KR" sz="2000" b="1" dirty="0">
                <a:latin typeface="맑은 고딕 (본문)"/>
              </a:rPr>
              <a:t>2. </a:t>
            </a:r>
            <a:r>
              <a:rPr kumimoji="0" lang="ko-KR" altLang="en-US" sz="2000" b="1" dirty="0">
                <a:latin typeface="맑은 고딕 (본문)"/>
              </a:rPr>
              <a:t>실행 결과</a:t>
            </a:r>
            <a:endParaRPr kumimoji="0" lang="en-US" altLang="ko-KR" sz="2000" b="1" dirty="0">
              <a:latin typeface="맑은 고딕 (본문)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2000" b="1" dirty="0">
              <a:latin typeface="맑은 고딕 (본문)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2000" b="1" dirty="0">
              <a:latin typeface="맑은 고딕 (본문)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2000" b="1" dirty="0">
              <a:latin typeface="맑은 고딕 (본문)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2000" b="1" dirty="0">
              <a:latin typeface="맑은 고딕 (본문)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2000" b="1" dirty="0">
              <a:latin typeface="맑은 고딕 (본문)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2000" b="1" dirty="0">
              <a:latin typeface="맑은 고딕 (본문)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2000" b="1" dirty="0">
              <a:latin typeface="맑은 고딕 (본문)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2000" b="1" dirty="0">
              <a:latin typeface="맑은 고딕 (본문)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800" b="1" dirty="0">
              <a:latin typeface="맑은 고딕 (본문)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평균 구하기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B30B0-2895-4334-BA0C-6138168EA447}"/>
              </a:ext>
            </a:extLst>
          </p:cNvPr>
          <p:cNvSpPr txBox="1"/>
          <p:nvPr/>
        </p:nvSpPr>
        <p:spPr>
          <a:xfrm>
            <a:off x="703952" y="1556792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4B580F-CAA1-4036-AAC6-96AA22B86CD9}"/>
              </a:ext>
            </a:extLst>
          </p:cNvPr>
          <p:cNvSpPr/>
          <p:nvPr/>
        </p:nvSpPr>
        <p:spPr>
          <a:xfrm>
            <a:off x="836003" y="2095703"/>
            <a:ext cx="7604045" cy="757234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2"/>
                </a:solidFill>
              </a:rPr>
              <a:t>[47.0, 74.0, 51.0, 60.0, 90.0]</a:t>
            </a:r>
            <a:endParaRPr lang="ko-KR" altLang="en-US" sz="1600" dirty="0">
              <a:solidFill>
                <a:schemeClr val="tx2"/>
              </a:solidFill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3016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88C9379-5E8B-465B-BD4F-93BA847317D1}"/>
              </a:ext>
            </a:extLst>
          </p:cNvPr>
          <p:cNvSpPr txBox="1">
            <a:spLocks/>
          </p:cNvSpPr>
          <p:nvPr/>
        </p:nvSpPr>
        <p:spPr bwMode="auto">
          <a:xfrm>
            <a:off x="323528" y="908720"/>
            <a:ext cx="8496944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kumimoji="0" lang="en-US" altLang="ko-KR" sz="2000" b="1" dirty="0"/>
              <a:t>3. </a:t>
            </a:r>
            <a:r>
              <a:rPr kumimoji="0" lang="ko-KR" altLang="en-US" sz="2000" b="1" dirty="0"/>
              <a:t>문제 해결</a:t>
            </a:r>
            <a:endParaRPr kumimoji="0" lang="en-US" altLang="ko-KR" sz="2000" b="1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2000" b="1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2000" b="1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2000" b="1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2000" b="1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20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1E0493-1765-4C71-8FF8-16C408E4CFCD}"/>
              </a:ext>
            </a:extLst>
          </p:cNvPr>
          <p:cNvSpPr txBox="1">
            <a:spLocks/>
          </p:cNvSpPr>
          <p:nvPr/>
        </p:nvSpPr>
        <p:spPr bwMode="auto">
          <a:xfrm>
            <a:off x="475928" y="10611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평균 구하기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B30B0-2895-4334-BA0C-6138168EA447}"/>
              </a:ext>
            </a:extLst>
          </p:cNvPr>
          <p:cNvSpPr txBox="1"/>
          <p:nvPr/>
        </p:nvSpPr>
        <p:spPr>
          <a:xfrm>
            <a:off x="471303" y="1461672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코드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4-21]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4B580F-CAA1-4036-AAC6-96AA22B86CD9}"/>
              </a:ext>
            </a:extLst>
          </p:cNvPr>
          <p:cNvSpPr/>
          <p:nvPr/>
        </p:nvSpPr>
        <p:spPr>
          <a:xfrm>
            <a:off x="603354" y="2000581"/>
            <a:ext cx="8217118" cy="4452755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01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kor_score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[49, 80, 20, 100, 80]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02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math_score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[43, 60, 85, 30, 90]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03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eng_score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[49, 82, 48, 50, 100]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04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midterm_score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kor_score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math_score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eng_score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05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06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[0, 0, 0, 0, 0]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07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08 for subject in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midterm_score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09     for score in subject: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10        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] += score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학생마다 개별로 교과 점수를 저장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11        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+= 1      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학생 인덱스 구분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12    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0           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과목이 바뀔 때 학생 인덱스 초기화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13 else: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14     a, b, c, d, e =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student_score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</a:rPr>
              <a:t>학생별</a:t>
            </a:r>
            <a:r>
              <a:rPr lang="ko-KR" altLang="en-US" sz="1600" dirty="0">
                <a:solidFill>
                  <a:srgbClr val="00B050"/>
                </a:solidFill>
              </a:rPr>
              <a:t> 점수를 </a:t>
            </a:r>
            <a:r>
              <a:rPr lang="ko-KR" altLang="en-US" sz="1600" dirty="0" err="1">
                <a:solidFill>
                  <a:srgbClr val="00B050"/>
                </a:solidFill>
              </a:rPr>
              <a:t>언패킹</a:t>
            </a:r>
            <a:endParaRPr lang="ko-KR" altLang="en-US" sz="1600" dirty="0">
              <a:solidFill>
                <a:srgbClr val="00B050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15    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student_average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[a/3, b/3, c/3, d/3, e/3]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16     print(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student_average</a:t>
            </a:r>
            <a:endParaRPr lang="ko-KR" altLang="en-US" sz="1600" dirty="0">
              <a:solidFill>
                <a:srgbClr val="00B050"/>
              </a:solidFill>
              <a:latin typeface="Consolas" panose="020B0609020204030204" pitchFamily="49" charset="0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56186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81E0493-1765-4C71-8FF8-16C408E4CFCD}"/>
              </a:ext>
            </a:extLst>
          </p:cNvPr>
          <p:cNvSpPr txBox="1">
            <a:spLocks/>
          </p:cNvSpPr>
          <p:nvPr/>
        </p:nvSpPr>
        <p:spPr bwMode="auto">
          <a:xfrm>
            <a:off x="475928" y="1061120"/>
            <a:ext cx="8363272" cy="521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Pct val="100000"/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55600" indent="185738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n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kumimoji="0"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46345" y="188640"/>
            <a:ext cx="8197655" cy="392283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평균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515672" cy="5760640"/>
          </a:xfrm>
        </p:spPr>
        <p:txBody>
          <a:bodyPr/>
          <a:lstStyle/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28566E-D7CC-46FE-8CF7-838894378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62" y="1528181"/>
            <a:ext cx="7730604" cy="380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253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2456892"/>
            <a:ext cx="8496944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</a:rPr>
              <a:t>09</a:t>
            </a:r>
          </a:p>
          <a:p>
            <a:pPr algn="ctr"/>
            <a:r>
              <a:rPr lang="ko-KR" altLang="en-US" sz="4000" b="1" dirty="0">
                <a:latin typeface="+mn-ea"/>
                <a:ea typeface="+mn-ea"/>
              </a:rPr>
              <a:t>코드의 오류를 처리하는 방법</a:t>
            </a:r>
          </a:p>
        </p:txBody>
      </p:sp>
    </p:spTree>
    <p:extLst>
      <p:ext uri="{BB962C8B-B14F-4D97-AF65-F5344CB8AC3E}">
        <p14:creationId xmlns:p14="http://schemas.microsoft.com/office/powerpoint/2010/main" val="1894983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496944" cy="6044958"/>
          </a:xfrm>
        </p:spPr>
        <p:txBody>
          <a:bodyPr/>
          <a:lstStyle/>
          <a:p>
            <a:pPr lvl="1"/>
            <a:r>
              <a:rPr lang="ko-KR" altLang="en-US" b="1" dirty="0"/>
              <a:t>버그</a:t>
            </a:r>
            <a:r>
              <a:rPr lang="en-US" altLang="ko-KR" b="1" dirty="0"/>
              <a:t>(bug): </a:t>
            </a:r>
            <a:r>
              <a:rPr lang="en-US" altLang="ko-KR" dirty="0"/>
              <a:t>‘</a:t>
            </a:r>
            <a:r>
              <a:rPr lang="en-US" altLang="ko-KR" dirty="0" err="1"/>
              <a:t>ValueError</a:t>
            </a:r>
            <a:r>
              <a:rPr lang="en-US" altLang="ko-KR" dirty="0"/>
              <a:t>’</a:t>
            </a:r>
            <a:r>
              <a:rPr lang="ko-KR" altLang="en-US" dirty="0"/>
              <a:t>나 ‘</a:t>
            </a:r>
            <a:r>
              <a:rPr lang="en-US" altLang="ko-KR" dirty="0"/>
              <a:t>Invalid sentence’</a:t>
            </a:r>
            <a:r>
              <a:rPr lang="ko-KR" altLang="en-US" dirty="0"/>
              <a:t>와 같은 오류들을 프로그래밍에서 일컫는 말</a:t>
            </a:r>
            <a:endParaRPr lang="en-US" altLang="ko-KR" dirty="0"/>
          </a:p>
          <a:p>
            <a:pPr lvl="1"/>
            <a:r>
              <a:rPr lang="ko-KR" altLang="en-US" b="1" dirty="0"/>
              <a:t>디버그</a:t>
            </a:r>
            <a:r>
              <a:rPr lang="en-US" altLang="ko-KR" b="1" dirty="0"/>
              <a:t>(debug): </a:t>
            </a:r>
            <a:r>
              <a:rPr lang="ko-KR" altLang="en-US" dirty="0"/>
              <a:t>오류를 수정하는 과정</a:t>
            </a:r>
            <a:endParaRPr lang="en-US" altLang="ko-KR" dirty="0"/>
          </a:p>
          <a:p>
            <a:pPr lvl="1"/>
            <a:r>
              <a:rPr lang="ko-KR" altLang="en-US" b="1" dirty="0"/>
              <a:t>디버깅</a:t>
            </a:r>
            <a:r>
              <a:rPr lang="en-US" altLang="ko-KR" b="1" dirty="0"/>
              <a:t>(debugging): </a:t>
            </a:r>
            <a:r>
              <a:rPr lang="ko-KR" altLang="en-US" dirty="0"/>
              <a:t>코드에서 오류를 만났을 때 잘못을 찾아내고 고치는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 indent="0">
              <a:buNone/>
            </a:pPr>
            <a:r>
              <a:rPr lang="en-US" altLang="ko-KR" sz="2000" b="1" dirty="0"/>
              <a:t>2.1 </a:t>
            </a:r>
            <a:r>
              <a:rPr lang="ko-KR" altLang="en-US" sz="2000" b="1" dirty="0"/>
              <a:t>문법적 오류</a:t>
            </a:r>
            <a:endParaRPr lang="en-US" altLang="ko-KR" sz="2000" b="1" dirty="0"/>
          </a:p>
          <a:p>
            <a:pPr lvl="1"/>
            <a:r>
              <a:rPr lang="ko-KR" altLang="en-US" dirty="0"/>
              <a:t>코딩 과정에서 인터프리터가 해석을 못해 코드 자체를 실행시키지 못하는 오류</a:t>
            </a:r>
            <a:endParaRPr lang="en-US" altLang="ko-KR" dirty="0"/>
          </a:p>
          <a:p>
            <a:pPr lvl="1"/>
            <a:r>
              <a:rPr lang="ko-KR" altLang="en-US" dirty="0"/>
              <a:t>비교적 쉬운 유형의 오류이며</a:t>
            </a:r>
            <a:r>
              <a:rPr lang="en-US" altLang="ko-KR" dirty="0"/>
              <a:t>, </a:t>
            </a:r>
            <a:r>
              <a:rPr lang="ko-KR" altLang="en-US" dirty="0"/>
              <a:t>대표적으로 들여쓰기 오류와 </a:t>
            </a:r>
            <a:r>
              <a:rPr lang="ko-KR" altLang="en-US" dirty="0" err="1"/>
              <a:t>오탈자로</a:t>
            </a:r>
            <a:r>
              <a:rPr lang="ko-KR" altLang="en-US" dirty="0"/>
              <a:t> 인한 오류가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버그와 디버그</a:t>
            </a:r>
          </a:p>
        </p:txBody>
      </p:sp>
    </p:spTree>
    <p:extLst>
      <p:ext uri="{BB962C8B-B14F-4D97-AF65-F5344CB8AC3E}">
        <p14:creationId xmlns:p14="http://schemas.microsoft.com/office/powerpoint/2010/main" val="13458396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2.1 </a:t>
            </a:r>
            <a:r>
              <a:rPr lang="ko-KR" altLang="en-US" sz="2000" b="1" dirty="0"/>
              <a:t>문법적 오류</a:t>
            </a:r>
            <a:endParaRPr lang="en-US" altLang="ko-KR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tx2"/>
                </a:solidFill>
              </a:rPr>
              <a:t> 들여쓰기 오류</a:t>
            </a:r>
            <a:r>
              <a:rPr lang="en-US" altLang="ko-KR" b="1" dirty="0">
                <a:solidFill>
                  <a:schemeClr val="tx2"/>
                </a:solidFill>
              </a:rPr>
              <a:t>(indentation error)</a:t>
            </a: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행의 </a:t>
            </a:r>
            <a:r>
              <a:rPr lang="en-US" altLang="ko-KR" sz="1600" dirty="0">
                <a:highlight>
                  <a:srgbClr val="C0C0C0"/>
                </a:highlight>
              </a:rPr>
              <a:t>y = 5</a:t>
            </a:r>
            <a:r>
              <a:rPr lang="en-US" altLang="ko-KR" sz="1600" dirty="0"/>
              <a:t> </a:t>
            </a:r>
            <a:r>
              <a:rPr lang="ko-KR" altLang="en-US" sz="1600" dirty="0"/>
              <a:t>앞에 띄어쓰기가 되어 있는데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파이썬은</a:t>
            </a:r>
            <a:r>
              <a:rPr lang="ko-KR" altLang="en-US" sz="1600" dirty="0"/>
              <a:t> 이유 없는 띄어쓰기를 허용하지 않음</a:t>
            </a:r>
            <a:endParaRPr lang="en-US" altLang="ko-KR" sz="1600" dirty="0"/>
          </a:p>
          <a:p>
            <a:pPr lvl="1"/>
            <a:r>
              <a:rPr lang="ko-KR" altLang="en-US" sz="1600" dirty="0"/>
              <a:t>특히 </a:t>
            </a:r>
            <a:r>
              <a:rPr lang="en-US" altLang="ko-KR" sz="1600" dirty="0"/>
              <a:t>if</a:t>
            </a:r>
            <a:r>
              <a:rPr lang="ko-KR" altLang="en-US" sz="1600" dirty="0"/>
              <a:t>문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for</a:t>
            </a:r>
            <a:r>
              <a:rPr lang="ko-KR" altLang="en-US" sz="1600" dirty="0"/>
              <a:t>문</a:t>
            </a:r>
            <a:r>
              <a:rPr lang="en-US" altLang="ko-KR" sz="1600" dirty="0"/>
              <a:t>, while</a:t>
            </a:r>
            <a:r>
              <a:rPr lang="ko-KR" altLang="en-US" sz="1600" dirty="0"/>
              <a:t>문 등을 작성하면서 들여쓰기를 실수할 때가 많은데 오류가 발생하면 </a:t>
            </a:r>
            <a:r>
              <a:rPr lang="ko-KR" altLang="en-US" sz="1600" dirty="0" err="1"/>
              <a:t>파이썬에서는</a:t>
            </a:r>
            <a:r>
              <a:rPr lang="ko-KR" altLang="en-US" sz="1600" dirty="0"/>
              <a:t> ‘</a:t>
            </a:r>
            <a:r>
              <a:rPr lang="en-US" altLang="ko-KR" sz="1600" dirty="0" err="1"/>
              <a:t>IndentationError</a:t>
            </a:r>
            <a:r>
              <a:rPr lang="en-US" altLang="ko-KR" sz="1600" dirty="0"/>
              <a:t>’</a:t>
            </a:r>
            <a:r>
              <a:rPr lang="ko-KR" altLang="en-US" sz="1600" dirty="0"/>
              <a:t>라는 오류 메시지를 출력함</a:t>
            </a:r>
            <a:r>
              <a:rPr lang="en-US" altLang="ko-KR" sz="1600" dirty="0"/>
              <a:t>.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오류의 종류와 해결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1767F-2482-4C0B-9F07-6C1A5FE9EE61}"/>
              </a:ext>
            </a:extLst>
          </p:cNvPr>
          <p:cNvSpPr txBox="1"/>
          <p:nvPr/>
        </p:nvSpPr>
        <p:spPr>
          <a:xfrm>
            <a:off x="695533" y="1665955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코드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4-22]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83D85-340D-4A95-8999-46F274BB55BB}"/>
              </a:ext>
            </a:extLst>
          </p:cNvPr>
          <p:cNvSpPr/>
          <p:nvPr/>
        </p:nvSpPr>
        <p:spPr>
          <a:xfrm>
            <a:off x="827585" y="2204864"/>
            <a:ext cx="7200800" cy="1117275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 x = 2</a:t>
            </a:r>
          </a:p>
          <a:p>
            <a:r>
              <a:rPr lang="es-E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2  y = 5 </a:t>
            </a:r>
          </a:p>
          <a:p>
            <a:r>
              <a:rPr lang="es-E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3 print(x + y)</a:t>
            </a:r>
            <a:endParaRPr lang="ko-KR" altLang="en-US" sz="1600" dirty="0">
              <a:solidFill>
                <a:srgbClr val="00B050"/>
              </a:solidFill>
              <a:latin typeface="Consolas" panose="020B0609020204030204" pitchFamily="49" charset="0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94E4FA-7F4F-4211-ABB7-CE058C880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08" y="5373216"/>
            <a:ext cx="33432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252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ko-KR" altLang="en-US" sz="1600" dirty="0"/>
              <a:t>문법적 오류는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파일을 실행시켰을 때 곧바로 문법적 오류임을 알려줌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오류 메시지의 내용</a:t>
            </a:r>
            <a:r>
              <a:rPr lang="en-US" altLang="ko-KR" sz="1600" dirty="0"/>
              <a:t>: </a:t>
            </a:r>
            <a:r>
              <a:rPr lang="ko-KR" altLang="en-US" sz="1600" dirty="0"/>
              <a:t>오류가 발생한 파일 경로와 줄</a:t>
            </a:r>
            <a:r>
              <a:rPr lang="en-US" altLang="ko-KR" sz="1600" dirty="0"/>
              <a:t>(line) </a:t>
            </a:r>
            <a:r>
              <a:rPr lang="ko-KR" altLang="en-US" sz="1600" dirty="0"/>
              <a:t>번호를 출력하고 오류가 발생한 부분에 꺾쇠 표시</a:t>
            </a:r>
            <a:r>
              <a:rPr lang="en-US" altLang="ko-KR" sz="1600" dirty="0"/>
              <a:t>(^)</a:t>
            </a:r>
            <a:r>
              <a:rPr lang="ko-KR" altLang="en-US" sz="1600" dirty="0"/>
              <a:t>를 하고</a:t>
            </a:r>
            <a:r>
              <a:rPr lang="en-US" altLang="ko-KR" sz="1600" dirty="0"/>
              <a:t>, </a:t>
            </a:r>
            <a:r>
              <a:rPr lang="ko-KR" altLang="en-US" sz="1600" dirty="0"/>
              <a:t>오류 종류와 함께 ‘</a:t>
            </a:r>
            <a:r>
              <a:rPr lang="en-US" altLang="ko-KR" sz="1600" dirty="0"/>
              <a:t>unexpected indent’</a:t>
            </a:r>
            <a:r>
              <a:rPr lang="ko-KR" altLang="en-US" sz="1600" dirty="0"/>
              <a:t>라고 나타냄</a:t>
            </a:r>
            <a:r>
              <a:rPr lang="en-US" altLang="ko-KR" sz="1600" dirty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오류의 종류와 해결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94E4FA-7F4F-4211-ABB7-CE058C880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4212468" cy="16561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14B209-8AA7-1454-406C-0477B2C50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221088"/>
            <a:ext cx="7942228" cy="151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831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err="1">
                <a:solidFill>
                  <a:schemeClr val="tx2"/>
                </a:solidFill>
              </a:rPr>
              <a:t>오탈자로</a:t>
            </a:r>
            <a:r>
              <a:rPr lang="ko-KR" altLang="en-US" b="1" dirty="0">
                <a:solidFill>
                  <a:schemeClr val="tx2"/>
                </a:solidFill>
              </a:rPr>
              <a:t> 인한 오류</a:t>
            </a:r>
            <a:endParaRPr lang="en-US" altLang="ko-KR" b="1" dirty="0">
              <a:solidFill>
                <a:schemeClr val="tx2"/>
              </a:solidFill>
            </a:endParaRP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행에서 명령어를 ‘</a:t>
            </a:r>
            <a:r>
              <a:rPr lang="en-US" altLang="ko-KR" sz="1600" dirty="0"/>
              <a:t>print’</a:t>
            </a:r>
            <a:r>
              <a:rPr lang="ko-KR" altLang="en-US" sz="1600" dirty="0"/>
              <a:t>가 아닌 ‘</a:t>
            </a:r>
            <a:r>
              <a:rPr lang="en-US" altLang="ko-KR" sz="1600" dirty="0" err="1"/>
              <a:t>pront</a:t>
            </a:r>
            <a:r>
              <a:rPr lang="en-US" altLang="ko-KR" sz="1600" dirty="0"/>
              <a:t>’</a:t>
            </a:r>
            <a:r>
              <a:rPr lang="ko-KR" altLang="en-US" sz="1600" dirty="0"/>
              <a:t>라고 입력하였고</a:t>
            </a:r>
            <a:r>
              <a:rPr lang="en-US" altLang="ko-KR" sz="1600" dirty="0"/>
              <a:t>, 3</a:t>
            </a:r>
            <a:r>
              <a:rPr lang="ko-KR" altLang="en-US" sz="1600" dirty="0"/>
              <a:t>행에서 변수의 대소문자를 구분하지 않아 </a:t>
            </a:r>
            <a:r>
              <a:rPr lang="ko-KR" altLang="en-US" sz="1600" dirty="0" err="1"/>
              <a:t>오탈자로</a:t>
            </a:r>
            <a:r>
              <a:rPr lang="ko-KR" altLang="en-US" sz="1600" dirty="0"/>
              <a:t> 인한 오류 발생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dirty="0"/>
              <a:t>이러한 오류가 발생하면 </a:t>
            </a:r>
            <a:r>
              <a:rPr lang="ko-KR" altLang="en-US" sz="1600" dirty="0" err="1"/>
              <a:t>파이썬에서는</a:t>
            </a:r>
            <a:r>
              <a:rPr lang="ko-KR" altLang="en-US" sz="1600" dirty="0"/>
              <a:t> ‘</a:t>
            </a:r>
            <a:r>
              <a:rPr lang="en-US" altLang="ko-KR" sz="1600" dirty="0" err="1"/>
              <a:t>NameError</a:t>
            </a:r>
            <a:r>
              <a:rPr lang="en-US" altLang="ko-KR" sz="1600" dirty="0"/>
              <a:t>’</a:t>
            </a:r>
            <a:r>
              <a:rPr lang="ko-KR" altLang="en-US" sz="1600" dirty="0"/>
              <a:t>라는 오류 메시지를 출력함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오류의 종류와 해결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F012A-3F83-4310-A448-26C2C3862BA7}"/>
              </a:ext>
            </a:extLst>
          </p:cNvPr>
          <p:cNvSpPr txBox="1"/>
          <p:nvPr/>
        </p:nvSpPr>
        <p:spPr>
          <a:xfrm>
            <a:off x="695533" y="1268760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코드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4-23]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FBB927-54DE-4216-8651-8DDB46207CFB}"/>
              </a:ext>
            </a:extLst>
          </p:cNvPr>
          <p:cNvSpPr/>
          <p:nvPr/>
        </p:nvSpPr>
        <p:spPr>
          <a:xfrm>
            <a:off x="827585" y="1807669"/>
            <a:ext cx="7200800" cy="1117275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 pront (x + y)       </a:t>
            </a:r>
            <a:r>
              <a:rPr lang="es-ES" altLang="ko-KR" sz="1600" dirty="0">
                <a:solidFill>
                  <a:srgbClr val="00B050"/>
                </a:solidFill>
              </a:rPr>
              <a:t># print</a:t>
            </a:r>
            <a:r>
              <a:rPr lang="ko-KR" altLang="en-US" sz="1600" dirty="0">
                <a:solidFill>
                  <a:srgbClr val="00B050"/>
                </a:solidFill>
              </a:rPr>
              <a:t>가 아닌 </a:t>
            </a:r>
            <a:r>
              <a:rPr lang="es-ES" altLang="ko-KR" sz="1600" dirty="0">
                <a:solidFill>
                  <a:srgbClr val="00B050"/>
                </a:solidFill>
              </a:rPr>
              <a:t>pront</a:t>
            </a:r>
            <a:r>
              <a:rPr lang="ko-KR" altLang="en-US" sz="1600" dirty="0">
                <a:solidFill>
                  <a:srgbClr val="00B050"/>
                </a:solidFill>
              </a:rPr>
              <a:t>로 작성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2 </a:t>
            </a:r>
            <a:r>
              <a:rPr lang="es-E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korean = "ACE"</a:t>
            </a:r>
          </a:p>
          <a:p>
            <a:r>
              <a:rPr lang="es-E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3 print(Korean)       </a:t>
            </a:r>
            <a:r>
              <a:rPr lang="es-ES" altLang="ko-KR" sz="1600" dirty="0">
                <a:solidFill>
                  <a:srgbClr val="00B050"/>
                </a:solidFill>
              </a:rPr>
              <a:t># k</a:t>
            </a:r>
            <a:r>
              <a:rPr lang="ko-KR" altLang="en-US" sz="1600" dirty="0">
                <a:solidFill>
                  <a:srgbClr val="00B050"/>
                </a:solidFill>
              </a:rPr>
              <a:t>는 소문자</a:t>
            </a:r>
            <a:endParaRPr lang="ko-KR" altLang="en-US" sz="1600" dirty="0">
              <a:solidFill>
                <a:srgbClr val="00B050"/>
              </a:solidFill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1D2A8C-9CF6-47E3-9C4F-3A798F9ED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23" y="4581128"/>
            <a:ext cx="4137603" cy="146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6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b="1" dirty="0" err="1"/>
              <a:t>조건문</a:t>
            </a:r>
            <a:r>
              <a:rPr lang="en-US" altLang="ko-KR" sz="1600" b="1" dirty="0"/>
              <a:t>(conditional statement): </a:t>
            </a:r>
            <a:r>
              <a:rPr lang="ko-KR" altLang="en-US" dirty="0"/>
              <a:t>조건에 따라 특정 동작을 하도록 하는 프로그래밍</a:t>
            </a:r>
            <a:endParaRPr lang="en-US" altLang="ko-KR" dirty="0"/>
          </a:p>
          <a:p>
            <a:pPr lvl="1"/>
            <a:r>
              <a:rPr lang="ko-KR" altLang="en-US" sz="1600" dirty="0"/>
              <a:t>조건문을 구성하기 위해서는 조건을 나타내는 기준과 실행해야 할 명령이 필요함</a:t>
            </a:r>
            <a:r>
              <a:rPr lang="en-US" altLang="ko-KR" sz="1600" dirty="0"/>
              <a:t>.</a:t>
            </a:r>
          </a:p>
          <a:p>
            <a:pPr lvl="1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예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ko-KR" altLang="en-US" sz="1600" u="sng" dirty="0"/>
              <a:t>스마트폰 잠금 해제 패턴이 </a:t>
            </a:r>
            <a:r>
              <a:rPr lang="en-US" altLang="ko-KR" sz="1600" u="sng" dirty="0"/>
              <a:t>5</a:t>
            </a:r>
            <a:r>
              <a:rPr lang="ko-KR" altLang="en-US" sz="1600" u="sng" dirty="0"/>
              <a:t>회 틀리면</a:t>
            </a:r>
            <a:r>
              <a:rPr lang="en-US" altLang="ko-KR" sz="1600" dirty="0"/>
              <a:t>, </a:t>
            </a:r>
            <a:r>
              <a:rPr lang="en-US" altLang="ko-KR" sz="1600" u="sng" dirty="0"/>
              <a:t>20</a:t>
            </a:r>
            <a:r>
              <a:rPr lang="ko-KR" altLang="en-US" sz="1600" u="sng" dirty="0"/>
              <a:t>초 동안 대기 상태로 만들어라</a:t>
            </a:r>
            <a:endParaRPr lang="en-US" altLang="ko-KR" sz="1600" u="sng" dirty="0"/>
          </a:p>
          <a:p>
            <a:pPr lvl="1" indent="0">
              <a:buNone/>
            </a:pPr>
            <a:r>
              <a:rPr lang="en-US" altLang="ko-KR" sz="1600" dirty="0"/>
              <a:t> </a:t>
            </a:r>
          </a:p>
          <a:p>
            <a:pPr lvl="1"/>
            <a:r>
              <a:rPr lang="ko-KR" altLang="en-US" sz="1600" dirty="0"/>
              <a:t>조건문은 반드시 조건의 참</a:t>
            </a:r>
            <a:r>
              <a:rPr lang="en-US" altLang="ko-KR" sz="1600" dirty="0"/>
              <a:t>(True)</a:t>
            </a:r>
            <a:r>
              <a:rPr lang="ko-KR" altLang="en-US" sz="1600" dirty="0"/>
              <a:t>과 거짓</a:t>
            </a:r>
            <a:r>
              <a:rPr lang="en-US" altLang="ko-KR" sz="1600" dirty="0"/>
              <a:t>(False)</a:t>
            </a:r>
            <a:r>
              <a:rPr lang="ko-KR" altLang="en-US" sz="1600" dirty="0"/>
              <a:t>으로 구분되어야 함</a:t>
            </a:r>
            <a:r>
              <a:rPr lang="en-US" altLang="ko-KR" sz="1600" dirty="0"/>
              <a:t>.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조건문의 개념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292485-69CE-4A12-9E93-43DE561F5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389" y="3577158"/>
            <a:ext cx="5225222" cy="316421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92F8AC8-0D8A-40B0-BE1F-A59C3F540D43}"/>
              </a:ext>
            </a:extLst>
          </p:cNvPr>
          <p:cNvGrpSpPr/>
          <p:nvPr/>
        </p:nvGrpSpPr>
        <p:grpSpPr>
          <a:xfrm>
            <a:off x="1396481" y="2390152"/>
            <a:ext cx="1758494" cy="468670"/>
            <a:chOff x="1396481" y="2390152"/>
            <a:chExt cx="1758494" cy="468670"/>
          </a:xfrm>
        </p:grpSpPr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CEEAC6DE-3401-4FA2-83A1-67F8B33B6FA3}"/>
                </a:ext>
              </a:extLst>
            </p:cNvPr>
            <p:cNvCxnSpPr>
              <a:cxnSpLocks/>
            </p:cNvCxnSpPr>
            <p:nvPr/>
          </p:nvCxnSpPr>
          <p:spPr>
            <a:xfrm>
              <a:off x="1396481" y="2390152"/>
              <a:ext cx="318334" cy="2746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379C02-6D6E-48EF-9961-5785EFB62FE3}"/>
                </a:ext>
              </a:extLst>
            </p:cNvPr>
            <p:cNvSpPr txBox="1"/>
            <p:nvPr/>
          </p:nvSpPr>
          <p:spPr>
            <a:xfrm>
              <a:off x="1714815" y="2470856"/>
              <a:ext cx="1440160" cy="38796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ko-KR" altLang="en-US" sz="1600" dirty="0">
                  <a:ea typeface="맑은 고딕" panose="020B0503020000020004" pitchFamily="50" charset="-127"/>
                </a:rPr>
                <a:t>조건의 기준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51C421-2DAF-4EE2-99E2-CB30950FBDEE}"/>
              </a:ext>
            </a:extLst>
          </p:cNvPr>
          <p:cNvSpPr txBox="1"/>
          <p:nvPr/>
        </p:nvSpPr>
        <p:spPr>
          <a:xfrm>
            <a:off x="4114800" y="2973721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endParaRPr lang="ko-KR" altLang="en-US" sz="36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542718B-5485-4A83-9F7A-3ECD6818EDD9}"/>
              </a:ext>
            </a:extLst>
          </p:cNvPr>
          <p:cNvGrpSpPr/>
          <p:nvPr/>
        </p:nvGrpSpPr>
        <p:grpSpPr>
          <a:xfrm>
            <a:off x="5109780" y="2386749"/>
            <a:ext cx="2414548" cy="468670"/>
            <a:chOff x="1396481" y="2390152"/>
            <a:chExt cx="1758494" cy="468670"/>
          </a:xfrm>
        </p:grpSpPr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7F7E323C-36DD-4BC4-8747-5C1554E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396481" y="2390152"/>
              <a:ext cx="318334" cy="2746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5A8940-1F23-4E55-9C66-F8DA837CB5A9}"/>
                </a:ext>
              </a:extLst>
            </p:cNvPr>
            <p:cNvSpPr txBox="1"/>
            <p:nvPr/>
          </p:nvSpPr>
          <p:spPr>
            <a:xfrm>
              <a:off x="1714815" y="2470856"/>
              <a:ext cx="1440160" cy="38796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rmAutofit/>
            </a:bodyPr>
            <a:lstStyle/>
            <a:p>
              <a:r>
                <a:rPr lang="ko-KR" altLang="en-US" sz="1600" dirty="0">
                  <a:ea typeface="맑은 고딕" panose="020B0503020000020004" pitchFamily="50" charset="-127"/>
                </a:rPr>
                <a:t>실행해야 할 명령어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01431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 indent="0">
              <a:buNone/>
            </a:pPr>
            <a:r>
              <a:rPr lang="en-US" altLang="ko-KR" sz="2000" b="1" dirty="0"/>
              <a:t>2.2 </a:t>
            </a:r>
            <a:r>
              <a:rPr lang="ko-KR" altLang="en-US" sz="2000" b="1" dirty="0"/>
              <a:t>논리적 오류</a:t>
            </a:r>
            <a:endParaRPr lang="en-US" altLang="ko-KR" sz="2000" b="1" dirty="0"/>
          </a:p>
          <a:p>
            <a:pPr lvl="1"/>
            <a:r>
              <a:rPr lang="ko-KR" altLang="en-US" dirty="0"/>
              <a:t>사다리꼴 넓이 구하는 프로그램 작성하면서 논리적 오류 해결 연습하기</a:t>
            </a:r>
            <a:endParaRPr lang="en-US" altLang="ko-KR" dirty="0"/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r>
              <a:rPr lang="ko-KR" altLang="en-US" sz="1600" dirty="0"/>
              <a:t>각각의 과정을 </a:t>
            </a:r>
            <a:r>
              <a:rPr lang="en-US" altLang="ko-KR" sz="1600" dirty="0"/>
              <a:t>3</a:t>
            </a:r>
            <a:r>
              <a:rPr lang="ko-KR" altLang="en-US" sz="1600" dirty="0"/>
              <a:t>개의 함수로 만들어 변환하기 </a:t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sz="1600" dirty="0"/>
              <a:t>① 두 변수를 더하는 </a:t>
            </a:r>
            <a:r>
              <a:rPr lang="en-US" altLang="ko-KR" sz="1600" dirty="0"/>
              <a:t>addition( ) </a:t>
            </a:r>
            <a:r>
              <a:rPr lang="ko-KR" altLang="en-US" sz="1600" dirty="0"/>
              <a:t>함수</a:t>
            </a:r>
            <a:br>
              <a:rPr lang="en-US" altLang="ko-KR" sz="1600" dirty="0"/>
            </a:br>
            <a:r>
              <a:rPr lang="en-US" altLang="ko-KR" sz="1600" dirty="0"/>
              <a:t>  ② </a:t>
            </a:r>
            <a:r>
              <a:rPr lang="ko-KR" altLang="en-US" sz="1600" dirty="0"/>
              <a:t>두 값을 곱하는 </a:t>
            </a:r>
            <a:r>
              <a:rPr lang="en-US" altLang="ko-KR" sz="1600" dirty="0"/>
              <a:t>multiplication( ) </a:t>
            </a:r>
            <a:r>
              <a:rPr lang="ko-KR" altLang="en-US" sz="1600" dirty="0"/>
              <a:t>함수</a:t>
            </a:r>
            <a:br>
              <a:rPr lang="en-US" altLang="ko-KR" sz="1600" dirty="0"/>
            </a:br>
            <a:r>
              <a:rPr lang="en-US" altLang="ko-KR" sz="1600" dirty="0"/>
              <a:t>  ③ 2</a:t>
            </a:r>
            <a:r>
              <a:rPr lang="ko-KR" altLang="en-US" sz="1600" dirty="0"/>
              <a:t>로 나누는 </a:t>
            </a:r>
            <a:r>
              <a:rPr lang="en-US" altLang="ko-KR" sz="1600" dirty="0"/>
              <a:t>divided_by_2( ) </a:t>
            </a:r>
            <a:r>
              <a:rPr lang="ko-KR" altLang="en-US" sz="1600" dirty="0"/>
              <a:t>함수</a:t>
            </a:r>
            <a:endParaRPr lang="en-US" altLang="ko-KR" sz="1600" dirty="0"/>
          </a:p>
          <a:p>
            <a:pPr lvl="1"/>
            <a:r>
              <a:rPr lang="en-US" altLang="ko-KR" sz="1600" dirty="0"/>
              <a:t>[</a:t>
            </a:r>
            <a:r>
              <a:rPr lang="ko-KR" altLang="en-US" sz="1600" dirty="0"/>
              <a:t>코드 </a:t>
            </a:r>
            <a:r>
              <a:rPr lang="en-US" altLang="ko-KR" sz="1600" dirty="0"/>
              <a:t>4-24]</a:t>
            </a:r>
            <a:r>
              <a:rPr lang="ko-KR" altLang="en-US" sz="1600" dirty="0"/>
              <a:t>처럼 </a:t>
            </a:r>
            <a:r>
              <a:rPr lang="en-US" altLang="ko-KR" sz="1600" dirty="0"/>
              <a:t>3</a:t>
            </a:r>
            <a:r>
              <a:rPr lang="ko-KR" altLang="en-US" sz="1600" dirty="0"/>
              <a:t>개의 함수를 작성하여 ‘</a:t>
            </a:r>
            <a:r>
              <a:rPr lang="en-US" altLang="ko-KR" sz="1600" dirty="0"/>
              <a:t>trapezium_def.py’</a:t>
            </a:r>
            <a:r>
              <a:rPr lang="ko-KR" altLang="en-US" sz="1600" dirty="0"/>
              <a:t>라는 파일에 저장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오류의 종류와 해결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68044D-CB0E-428E-AD04-064D7A5A7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81" y="1844824"/>
            <a:ext cx="293763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530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endParaRPr lang="en-US" altLang="ko-KR" sz="1600" dirty="0">
              <a:solidFill>
                <a:schemeClr val="tx2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오류의 종류와 해결 방법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11767F-2482-4C0B-9F07-6C1A5FE9EE61}"/>
              </a:ext>
            </a:extLst>
          </p:cNvPr>
          <p:cNvSpPr txBox="1"/>
          <p:nvPr/>
        </p:nvSpPr>
        <p:spPr>
          <a:xfrm>
            <a:off x="695533" y="764704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코드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4-24]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A83D85-340D-4A95-8999-46F274BB55BB}"/>
              </a:ext>
            </a:extLst>
          </p:cNvPr>
          <p:cNvSpPr/>
          <p:nvPr/>
        </p:nvSpPr>
        <p:spPr>
          <a:xfrm>
            <a:off x="827585" y="1303613"/>
            <a:ext cx="7200800" cy="2485427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 def addition(x, y):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2     return x + y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4 def multiplication(x, y):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5     return x * y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7 def divided_by_2(x):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8     return x / 2</a:t>
            </a:r>
            <a:endParaRPr lang="ko-KR" altLang="en-US" sz="1600" dirty="0">
              <a:solidFill>
                <a:srgbClr val="00B050"/>
              </a:solidFill>
              <a:latin typeface="Consolas" panose="020B0609020204030204" pitchFamily="49" charset="0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6575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363272" cy="6044958"/>
          </a:xfrm>
        </p:spPr>
        <p:txBody>
          <a:bodyPr/>
          <a:lstStyle/>
          <a:p>
            <a:pPr lvl="1"/>
            <a:r>
              <a:rPr lang="ko-KR" altLang="en-US" dirty="0"/>
              <a:t>함수가 잘 작동하는지 확인하는 방법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 err="1"/>
              <a:t>파이썬</a:t>
            </a:r>
            <a:r>
              <a:rPr lang="ko-KR" altLang="en-US" dirty="0"/>
              <a:t> 셸에서 실행하기</a:t>
            </a:r>
            <a:endParaRPr lang="en-US" altLang="ko-KR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오류의 종류와 해결 방법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67A72E-CA1E-431F-A5CE-BA7ADADF79A3}"/>
              </a:ext>
            </a:extLst>
          </p:cNvPr>
          <p:cNvSpPr/>
          <p:nvPr/>
        </p:nvSpPr>
        <p:spPr>
          <a:xfrm>
            <a:off x="755576" y="1772816"/>
            <a:ext cx="7848872" cy="216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import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trapezium_def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as ta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</a:rPr>
              <a:t>trapezium_def</a:t>
            </a:r>
            <a:r>
              <a:rPr lang="en-US" altLang="ko-KR" sz="1600" dirty="0">
                <a:solidFill>
                  <a:srgbClr val="00B050"/>
                </a:solidFill>
              </a:rPr>
              <a:t> </a:t>
            </a:r>
            <a:r>
              <a:rPr lang="ko-KR" altLang="en-US" sz="1600" dirty="0">
                <a:solidFill>
                  <a:srgbClr val="00B050"/>
                </a:solidFill>
              </a:rPr>
              <a:t>파일을 </a:t>
            </a:r>
            <a:r>
              <a:rPr lang="en-US" altLang="ko-KR" sz="1600" dirty="0">
                <a:solidFill>
                  <a:srgbClr val="00B050"/>
                </a:solidFill>
              </a:rPr>
              <a:t>ta</a:t>
            </a:r>
            <a:r>
              <a:rPr lang="ko-KR" altLang="en-US" sz="1600" dirty="0">
                <a:solidFill>
                  <a:srgbClr val="00B050"/>
                </a:solidFill>
              </a:rPr>
              <a:t>라는 이름으로 부름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ta.addition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(10, 5)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ta.multiplication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(10, 5)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50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ta.divided_by_2(50)</a:t>
            </a:r>
          </a:p>
          <a:p>
            <a:r>
              <a:rPr lang="en-US" altLang="ko-KR" sz="1600" dirty="0">
                <a:solidFill>
                  <a:schemeClr val="tx2"/>
                </a:solidFill>
                <a:latin typeface="Consolas" panose="020B0609020204030204" pitchFamily="49" charset="0"/>
              </a:rPr>
              <a:t>25.0</a:t>
            </a:r>
          </a:p>
        </p:txBody>
      </p:sp>
    </p:spTree>
    <p:extLst>
      <p:ext uri="{BB962C8B-B14F-4D97-AF65-F5344CB8AC3E}">
        <p14:creationId xmlns:p14="http://schemas.microsoft.com/office/powerpoint/2010/main" val="5240029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568952" cy="6044958"/>
          </a:xfrm>
        </p:spPr>
        <p:txBody>
          <a:bodyPr/>
          <a:lstStyle/>
          <a:p>
            <a:pPr lvl="1"/>
            <a:r>
              <a:rPr lang="ko-KR" altLang="en-US" dirty="0"/>
              <a:t>함수가 잘 작동하는지 확인하는 방법</a:t>
            </a:r>
            <a:r>
              <a:rPr lang="en-US" altLang="ko-KR" dirty="0"/>
              <a:t>: </a:t>
            </a:r>
            <a:br>
              <a:rPr lang="en-US" altLang="ko-KR" dirty="0"/>
            </a:br>
            <a:r>
              <a:rPr lang="en-US" altLang="ko-KR" dirty="0"/>
              <a:t>② if </a:t>
            </a:r>
            <a:r>
              <a:rPr lang="ko-KR" altLang="en-US" dirty="0"/>
              <a:t>문 안에 테스트할 코드를 작성하는 방식 </a:t>
            </a:r>
            <a:r>
              <a:rPr lang="en-US" altLang="ko-KR" dirty="0"/>
              <a:t>(</a:t>
            </a:r>
            <a:r>
              <a:rPr lang="ko-KR" altLang="en-US" dirty="0"/>
              <a:t>파일에서 체크할 수 있도록 </a:t>
            </a:r>
            <a:r>
              <a:rPr lang="en-US" altLang="ko-KR" dirty="0"/>
              <a:t>if __name__ == '__main__':</a:t>
            </a:r>
            <a:r>
              <a:rPr lang="ko-KR" altLang="en-US" dirty="0"/>
              <a:t>을 추가</a:t>
            </a:r>
            <a:r>
              <a:rPr lang="en-US" altLang="ko-KR" dirty="0"/>
              <a:t>)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오류의 종류와 해결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A5322-976B-46AC-BC5B-D88EDFF5830F}"/>
              </a:ext>
            </a:extLst>
          </p:cNvPr>
          <p:cNvSpPr txBox="1"/>
          <p:nvPr/>
        </p:nvSpPr>
        <p:spPr>
          <a:xfrm>
            <a:off x="695532" y="2132856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코드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4-25]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38044B-C4C0-42DE-AB25-20AF6E9E02A0}"/>
              </a:ext>
            </a:extLst>
          </p:cNvPr>
          <p:cNvSpPr/>
          <p:nvPr/>
        </p:nvSpPr>
        <p:spPr>
          <a:xfrm>
            <a:off x="827584" y="2671765"/>
            <a:ext cx="7200800" cy="3672408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1 def addition(x, y):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2     return x + y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3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4 def multiplication(x, y):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5     return x * y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6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7 def divided_by_2(x):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8     return x / 2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9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10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 err="1">
                <a:solidFill>
                  <a:srgbClr val="00B050"/>
                </a:solidFill>
              </a:rPr>
              <a:t>파이썬</a:t>
            </a:r>
            <a:r>
              <a:rPr lang="ko-KR" altLang="en-US" sz="1600" dirty="0">
                <a:solidFill>
                  <a:srgbClr val="00B050"/>
                </a:solidFill>
              </a:rPr>
              <a:t> 셸에서 호출할 경우 실행되지 않음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11 if __name__ == '__main__':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12 print(addition(10, 5))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13 print(multiplication(10, 5))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14 print(divided_by_2(50))</a:t>
            </a:r>
            <a:endParaRPr lang="ko-KR" altLang="en-US" sz="1600" dirty="0">
              <a:solidFill>
                <a:srgbClr val="00B050"/>
              </a:solidFill>
              <a:latin typeface="Consolas" panose="020B0609020204030204" pitchFamily="49" charset="0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7373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568952" cy="6044958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오류의 종류와 해결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FA21F-E8C7-459A-BA81-6E65265B3302}"/>
              </a:ext>
            </a:extLst>
          </p:cNvPr>
          <p:cNvSpPr txBox="1"/>
          <p:nvPr/>
        </p:nvSpPr>
        <p:spPr>
          <a:xfrm>
            <a:off x="703952" y="836713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DD7053-4DC4-4894-8D30-D245AE429B6B}"/>
              </a:ext>
            </a:extLst>
          </p:cNvPr>
          <p:cNvSpPr/>
          <p:nvPr/>
        </p:nvSpPr>
        <p:spPr>
          <a:xfrm>
            <a:off x="836003" y="1375623"/>
            <a:ext cx="7604045" cy="1189281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2"/>
                </a:solidFill>
              </a:rPr>
              <a:t>15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12</a:t>
            </a:r>
            <a:r>
              <a:rPr lang="ko-KR" altLang="en-US" sz="1600" dirty="0">
                <a:solidFill>
                  <a:srgbClr val="00B050"/>
                </a:solidFill>
              </a:rPr>
              <a:t>행의 실행 결과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50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13</a:t>
            </a:r>
            <a:r>
              <a:rPr lang="ko-KR" altLang="en-US" sz="1600" dirty="0">
                <a:solidFill>
                  <a:srgbClr val="00B050"/>
                </a:solidFill>
              </a:rPr>
              <a:t>행의 실행 결과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25.0               </a:t>
            </a:r>
            <a:r>
              <a:rPr lang="en-US" altLang="ko-KR" sz="1600" dirty="0">
                <a:solidFill>
                  <a:srgbClr val="00B050"/>
                </a:solidFill>
              </a:rPr>
              <a:t># 14</a:t>
            </a:r>
            <a:r>
              <a:rPr lang="ko-KR" altLang="en-US" sz="1600" dirty="0">
                <a:solidFill>
                  <a:srgbClr val="00B050"/>
                </a:solidFill>
              </a:rPr>
              <a:t>행의 실행 결과</a:t>
            </a:r>
            <a:endParaRPr lang="ko-KR" altLang="en-US" sz="1600" dirty="0">
              <a:solidFill>
                <a:srgbClr val="00B050"/>
              </a:solidFill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72457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568952" cy="6044958"/>
          </a:xfrm>
        </p:spPr>
        <p:txBody>
          <a:bodyPr/>
          <a:lstStyle/>
          <a:p>
            <a:pPr lvl="1"/>
            <a:r>
              <a:rPr lang="ko-KR" altLang="en-US" dirty="0"/>
              <a:t>테스트를 모두 마치고 실제 사다리꼴의 넓이 구하기 프로그램을 작성하기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오류의 종류와 해결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A5322-976B-46AC-BC5B-D88EDFF5830F}"/>
              </a:ext>
            </a:extLst>
          </p:cNvPr>
          <p:cNvSpPr txBox="1"/>
          <p:nvPr/>
        </p:nvSpPr>
        <p:spPr>
          <a:xfrm>
            <a:off x="539552" y="1433497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코드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4-26]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38044B-C4C0-42DE-AB25-20AF6E9E02A0}"/>
              </a:ext>
            </a:extLst>
          </p:cNvPr>
          <p:cNvSpPr/>
          <p:nvPr/>
        </p:nvSpPr>
        <p:spPr>
          <a:xfrm>
            <a:off x="539552" y="1972406"/>
            <a:ext cx="8280920" cy="4336914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1 def addition(x, y):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2     return x + y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3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4 def divided_by_2(x):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5     return x / 2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6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7 def main():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8    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base_line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float(input("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밑변의 길이는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? "))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9    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upper_edge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float(input("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윗변의 길이는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? "))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10     height = float(input("</a:t>
            </a:r>
            <a:r>
              <a:rPr lang="ko-KR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높이는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? "))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12 print</a:t>
            </a:r>
            <a:r>
              <a:rPr lang="en-US" altLang="ko-KR" sz="1600" dirty="0">
                <a:solidFill>
                  <a:schemeClr val="tx1"/>
                </a:solidFill>
              </a:rPr>
              <a:t>("</a:t>
            </a:r>
            <a:r>
              <a:rPr lang="ko-KR" altLang="en-US" sz="1600" dirty="0">
                <a:solidFill>
                  <a:schemeClr val="tx1"/>
                </a:solidFill>
              </a:rPr>
              <a:t>넓이는</a:t>
            </a:r>
            <a:r>
              <a:rPr lang="en-US" altLang="ko-KR" sz="1600" dirty="0">
                <a:solidFill>
                  <a:schemeClr val="tx1"/>
                </a:solidFill>
              </a:rPr>
              <a:t>:", 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divided_by_2(addition(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base_line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upper_edge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) * height))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14 if __name__ == '__main__':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15     main()</a:t>
            </a:r>
            <a:endParaRPr lang="ko-KR" altLang="en-US" sz="1600" dirty="0">
              <a:solidFill>
                <a:srgbClr val="00B050"/>
              </a:solidFill>
              <a:latin typeface="Consolas" panose="020B0609020204030204" pitchFamily="49" charset="0"/>
              <a:ea typeface="함초롬돋움" pitchFamily="50" charset="-127"/>
              <a:cs typeface="함초롬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243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568952" cy="6044958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>
              <a:highlight>
                <a:srgbClr val="C0C0C0"/>
              </a:highligh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오류의 종류와 해결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FA21F-E8C7-459A-BA81-6E65265B3302}"/>
              </a:ext>
            </a:extLst>
          </p:cNvPr>
          <p:cNvSpPr txBox="1"/>
          <p:nvPr/>
        </p:nvSpPr>
        <p:spPr>
          <a:xfrm>
            <a:off x="703952" y="836713"/>
            <a:ext cx="1440160" cy="5040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실행결과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]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DD7053-4DC4-4894-8D30-D245AE429B6B}"/>
              </a:ext>
            </a:extLst>
          </p:cNvPr>
          <p:cNvSpPr/>
          <p:nvPr/>
        </p:nvSpPr>
        <p:spPr>
          <a:xfrm>
            <a:off x="836003" y="1375623"/>
            <a:ext cx="7604045" cy="1549321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2"/>
                </a:solidFill>
              </a:rPr>
              <a:t>밑변의 길이는</a:t>
            </a:r>
            <a:r>
              <a:rPr lang="en-US" altLang="ko-KR" sz="1600" dirty="0">
                <a:solidFill>
                  <a:schemeClr val="tx2"/>
                </a:solidFill>
              </a:rPr>
              <a:t>? 5</a:t>
            </a:r>
          </a:p>
          <a:p>
            <a:r>
              <a:rPr lang="ko-KR" altLang="en-US" sz="1600" dirty="0">
                <a:solidFill>
                  <a:schemeClr val="tx2"/>
                </a:solidFill>
              </a:rPr>
              <a:t>윗변의 길이는</a:t>
            </a:r>
            <a:r>
              <a:rPr lang="en-US" altLang="ko-KR" sz="1600" dirty="0">
                <a:solidFill>
                  <a:schemeClr val="tx2"/>
                </a:solidFill>
              </a:rPr>
              <a:t>? 4</a:t>
            </a:r>
          </a:p>
          <a:p>
            <a:r>
              <a:rPr lang="ko-KR" altLang="en-US" sz="1600" dirty="0">
                <a:solidFill>
                  <a:schemeClr val="tx2"/>
                </a:solidFill>
              </a:rPr>
              <a:t>높이는</a:t>
            </a:r>
            <a:r>
              <a:rPr lang="en-US" altLang="ko-KR" sz="1600" dirty="0">
                <a:solidFill>
                  <a:schemeClr val="tx2"/>
                </a:solidFill>
              </a:rPr>
              <a:t>? 3</a:t>
            </a:r>
          </a:p>
          <a:p>
            <a:r>
              <a:rPr lang="ko-KR" altLang="en-US" sz="1600" dirty="0">
                <a:solidFill>
                  <a:schemeClr val="tx2"/>
                </a:solidFill>
              </a:rPr>
              <a:t>넓이는</a:t>
            </a:r>
            <a:r>
              <a:rPr lang="en-US" altLang="ko-KR" sz="1600" dirty="0">
                <a:solidFill>
                  <a:schemeClr val="tx2"/>
                </a:solidFill>
              </a:rPr>
              <a:t>: 13.5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296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48270"/>
            <a:ext cx="8568952" cy="6044958"/>
          </a:xfrm>
        </p:spPr>
        <p:txBody>
          <a:bodyPr/>
          <a:lstStyle/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 indent="0">
              <a:buNone/>
            </a:pPr>
            <a:endParaRPr lang="en-US" altLang="ko-KR" sz="1600" dirty="0">
              <a:highlight>
                <a:srgbClr val="C0C0C0"/>
              </a:highligh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오류의 종류와 해결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DBC57C-CAC9-4735-9F0C-86E20BB9B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78" y="748270"/>
            <a:ext cx="6430044" cy="604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77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02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if-else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b="1" dirty="0"/>
              <a:t>if-else</a:t>
            </a:r>
            <a:r>
              <a:rPr lang="ko-KR" altLang="en-US" b="1" dirty="0"/>
              <a:t>문의 기본 문법</a:t>
            </a:r>
            <a:endParaRPr lang="en-US" altLang="ko-KR" b="1" dirty="0"/>
          </a:p>
          <a:p>
            <a:pPr lvl="1" indent="0">
              <a:lnSpc>
                <a:spcPct val="100000"/>
              </a:lnSpc>
              <a:buNone/>
            </a:pPr>
            <a:endParaRPr lang="en-US" altLang="ko-KR" sz="10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if : &lt;</a:t>
            </a:r>
            <a:r>
              <a:rPr lang="ko-KR" altLang="en-US" sz="1600" dirty="0">
                <a:solidFill>
                  <a:schemeClr val="tx2"/>
                </a:solidFill>
              </a:rPr>
              <a:t>조건</a:t>
            </a:r>
            <a:r>
              <a:rPr lang="en-US" altLang="ko-KR" sz="1600" dirty="0">
                <a:solidFill>
                  <a:schemeClr val="tx2"/>
                </a:solidFill>
              </a:rPr>
              <a:t>&gt;                   # if</a:t>
            </a:r>
            <a:r>
              <a:rPr lang="ko-KR" altLang="en-US" sz="1600" dirty="0">
                <a:solidFill>
                  <a:schemeClr val="tx2"/>
                </a:solidFill>
              </a:rPr>
              <a:t>를 입력하고 조건 삽입 후 ‘</a:t>
            </a:r>
            <a:r>
              <a:rPr lang="en-US" altLang="ko-KR" sz="1600" dirty="0">
                <a:solidFill>
                  <a:schemeClr val="tx2"/>
                </a:solidFill>
              </a:rPr>
              <a:t>:’ </a:t>
            </a:r>
            <a:r>
              <a:rPr lang="ko-KR" altLang="en-US" sz="1600" dirty="0">
                <a:solidFill>
                  <a:schemeClr val="tx2"/>
                </a:solidFill>
              </a:rPr>
              <a:t>입력 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&lt;</a:t>
            </a:r>
            <a:r>
              <a:rPr lang="ko-KR" altLang="en-US" sz="1600" dirty="0">
                <a:solidFill>
                  <a:schemeClr val="tx2"/>
                </a:solidFill>
              </a:rPr>
              <a:t>수행 명령 </a:t>
            </a:r>
            <a:r>
              <a:rPr lang="en-US" altLang="ko-KR" sz="1600" dirty="0">
                <a:solidFill>
                  <a:schemeClr val="tx2"/>
                </a:solidFill>
              </a:rPr>
              <a:t>1-1&gt;       # </a:t>
            </a:r>
            <a:r>
              <a:rPr lang="ko-KR" altLang="en-US" sz="1600" dirty="0">
                <a:solidFill>
                  <a:schemeClr val="tx2"/>
                </a:solidFill>
              </a:rPr>
              <a:t>들여쓰기 후 수행 명령 입력 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&lt;</a:t>
            </a:r>
            <a:r>
              <a:rPr lang="ko-KR" altLang="en-US" sz="1600" dirty="0">
                <a:solidFill>
                  <a:schemeClr val="tx2"/>
                </a:solidFill>
              </a:rPr>
              <a:t>수행 명령 </a:t>
            </a:r>
            <a:r>
              <a:rPr lang="en-US" altLang="ko-KR" sz="1600" dirty="0">
                <a:solidFill>
                  <a:schemeClr val="tx2"/>
                </a:solidFill>
              </a:rPr>
              <a:t>1-2&gt;       # </a:t>
            </a:r>
            <a:r>
              <a:rPr lang="ko-KR" altLang="en-US" sz="1600" dirty="0">
                <a:solidFill>
                  <a:schemeClr val="tx2"/>
                </a:solidFill>
              </a:rPr>
              <a:t>같은 조건에서 계속 수행할 명령일 경우 들여쓰기 유지      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else:                           # </a:t>
            </a:r>
            <a:r>
              <a:rPr lang="ko-KR" altLang="en-US" sz="1600" dirty="0">
                <a:solidFill>
                  <a:schemeClr val="tx2"/>
                </a:solidFill>
              </a:rPr>
              <a:t>조건이 불일치할 경우 수행할 명령 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&lt;</a:t>
            </a:r>
            <a:r>
              <a:rPr lang="ko-KR" altLang="en-US" sz="1600" dirty="0">
                <a:solidFill>
                  <a:schemeClr val="tx2"/>
                </a:solidFill>
              </a:rPr>
              <a:t>수행 명령 </a:t>
            </a:r>
            <a:r>
              <a:rPr lang="en-US" altLang="ko-KR" sz="1600" dirty="0">
                <a:solidFill>
                  <a:schemeClr val="tx2"/>
                </a:solidFill>
              </a:rPr>
              <a:t>2-1&gt;       # </a:t>
            </a:r>
            <a:r>
              <a:rPr lang="ko-KR" altLang="en-US" sz="1600" dirty="0">
                <a:solidFill>
                  <a:schemeClr val="tx2"/>
                </a:solidFill>
              </a:rPr>
              <a:t>조건 불일치 시 수행할 명령 입력 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       &lt;</a:t>
            </a:r>
            <a:r>
              <a:rPr lang="ko-KR" altLang="en-US" sz="1600" dirty="0">
                <a:solidFill>
                  <a:schemeClr val="tx2"/>
                </a:solidFill>
              </a:rPr>
              <a:t>수행 명령 </a:t>
            </a:r>
            <a:r>
              <a:rPr lang="en-US" altLang="ko-KR" sz="1600" dirty="0">
                <a:solidFill>
                  <a:schemeClr val="tx2"/>
                </a:solidFill>
              </a:rPr>
              <a:t>2-2&gt;       # </a:t>
            </a:r>
            <a:r>
              <a:rPr lang="ko-KR" altLang="en-US" sz="1600" dirty="0">
                <a:solidFill>
                  <a:schemeClr val="tx2"/>
                </a:solidFill>
              </a:rPr>
              <a:t>조건 불일치 시 수행할 명령일 경우 들여쓰기 유지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lvl="1"/>
            <a:endParaRPr lang="en-US" altLang="ko-KR" sz="1400" dirty="0"/>
          </a:p>
          <a:p>
            <a:pPr marL="698500" lvl="1" indent="-342900">
              <a:buFont typeface="+mj-ea"/>
              <a:buAutoNum type="circleNumDbPlain"/>
            </a:pPr>
            <a:r>
              <a:rPr lang="en-US" altLang="ko-KR" sz="1600" dirty="0"/>
              <a:t>if </a:t>
            </a:r>
            <a:r>
              <a:rPr lang="ko-KR" altLang="en-US" sz="1600" dirty="0"/>
              <a:t>뒤에는 참과 거짓을 판단할 수 있는 조건문이 와야 하고</a:t>
            </a:r>
            <a:r>
              <a:rPr lang="en-US" altLang="ko-KR" sz="1600" dirty="0"/>
              <a:t>, </a:t>
            </a:r>
            <a:r>
              <a:rPr lang="ko-KR" altLang="en-US" sz="1600" dirty="0"/>
              <a:t>조건문이 끝나면 반드시 콜론</a:t>
            </a:r>
            <a:r>
              <a:rPr lang="en-US" altLang="ko-KR" sz="1600" dirty="0"/>
              <a:t>(:)</a:t>
            </a:r>
            <a:r>
              <a:rPr lang="ko-KR" altLang="en-US" sz="1600" dirty="0"/>
              <a:t>을 붙여야 한다</a:t>
            </a:r>
            <a:r>
              <a:rPr lang="en-US" altLang="ko-KR" sz="1600" dirty="0"/>
              <a:t>. </a:t>
            </a:r>
          </a:p>
          <a:p>
            <a:pPr marL="698500" lvl="1" indent="-342900">
              <a:buFont typeface="+mj-ea"/>
              <a:buAutoNum type="circleNumDbPlain"/>
            </a:pPr>
            <a:r>
              <a:rPr lang="ko-KR" altLang="en-US" sz="1600" dirty="0"/>
              <a:t>들여쓰기</a:t>
            </a:r>
            <a:r>
              <a:rPr lang="en-US" altLang="ko-KR" sz="1600" dirty="0"/>
              <a:t>(indentation)</a:t>
            </a:r>
            <a:r>
              <a:rPr lang="ko-KR" altLang="en-US" sz="1600" dirty="0"/>
              <a:t>를 사용하여 조건이 참일 경우 수행할 명령을 작성한다</a:t>
            </a:r>
            <a:r>
              <a:rPr lang="en-US" altLang="ko-KR" sz="1600" dirty="0"/>
              <a:t>. </a:t>
            </a:r>
          </a:p>
          <a:p>
            <a:pPr marL="698500" lvl="1" indent="-342900">
              <a:buFont typeface="+mj-ea"/>
              <a:buAutoNum type="circleNumDbPlain" startAt="3"/>
            </a:pPr>
            <a:r>
              <a:rPr lang="en-US" altLang="ko-KR" sz="1600" dirty="0"/>
              <a:t>if</a:t>
            </a:r>
            <a:r>
              <a:rPr lang="ko-KR" altLang="en-US" sz="1600" dirty="0"/>
              <a:t>의 조건이 거짓일 경우 </a:t>
            </a:r>
            <a:r>
              <a:rPr lang="en-US" altLang="ko-KR" sz="1600" dirty="0"/>
              <a:t>else</a:t>
            </a:r>
            <a:r>
              <a:rPr lang="ko-KR" altLang="en-US" sz="1600" dirty="0"/>
              <a:t>문이 수행된다</a:t>
            </a:r>
            <a:r>
              <a:rPr lang="en-US" altLang="ko-KR" sz="1600" dirty="0"/>
              <a:t>. else</a:t>
            </a:r>
            <a:r>
              <a:rPr lang="ko-KR" altLang="en-US" sz="1600" dirty="0"/>
              <a:t>문은 생략해도 상관없다</a:t>
            </a:r>
            <a:r>
              <a:rPr lang="en-US" altLang="ko-KR" sz="1600" dirty="0"/>
              <a:t>.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EA4F1F-74F0-4224-9F8F-281839F4CF8A}"/>
              </a:ext>
            </a:extLst>
          </p:cNvPr>
          <p:cNvSpPr/>
          <p:nvPr/>
        </p:nvSpPr>
        <p:spPr>
          <a:xfrm>
            <a:off x="827584" y="1268783"/>
            <a:ext cx="7785100" cy="216024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6196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if-else</a:t>
            </a:r>
            <a:r>
              <a:rPr lang="ko-KR" altLang="en-US" dirty="0"/>
              <a:t>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16C142-420D-48F1-94A5-1D5D04134D40}"/>
              </a:ext>
            </a:extLst>
          </p:cNvPr>
          <p:cNvSpPr/>
          <p:nvPr/>
        </p:nvSpPr>
        <p:spPr>
          <a:xfrm>
            <a:off x="774854" y="1245306"/>
            <a:ext cx="7604045" cy="2543734"/>
          </a:xfrm>
          <a:prstGeom prst="rect">
            <a:avLst/>
          </a:prstGeom>
          <a:noFill/>
          <a:ln>
            <a:solidFill>
              <a:srgbClr val="F6AD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1 print("Tell me your age?")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2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myage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= int(input())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ko-KR" altLang="en-US" sz="1600" dirty="0">
                <a:solidFill>
                  <a:srgbClr val="00B050"/>
                </a:solidFill>
              </a:rPr>
              <a:t>나이를 </a:t>
            </a:r>
            <a:r>
              <a:rPr lang="ko-KR" altLang="en-US" sz="1600" dirty="0" err="1">
                <a:solidFill>
                  <a:srgbClr val="00B050"/>
                </a:solidFill>
              </a:rPr>
              <a:t>입력받아</a:t>
            </a:r>
            <a:r>
              <a:rPr lang="ko-KR" altLang="en-US" sz="1600" dirty="0">
                <a:solidFill>
                  <a:srgbClr val="00B050"/>
                </a:solidFill>
              </a:rPr>
              <a:t> </a:t>
            </a:r>
            <a:r>
              <a:rPr lang="en-US" altLang="ko-KR" sz="1600" dirty="0" err="1">
                <a:solidFill>
                  <a:srgbClr val="00B050"/>
                </a:solidFill>
              </a:rPr>
              <a:t>myage</a:t>
            </a:r>
            <a:r>
              <a:rPr lang="en-US" altLang="ko-KR" sz="1600" dirty="0">
                <a:solidFill>
                  <a:srgbClr val="00B050"/>
                </a:solidFill>
              </a:rPr>
              <a:t> </a:t>
            </a:r>
            <a:r>
              <a:rPr lang="ko-KR" altLang="en-US" sz="1600" dirty="0">
                <a:solidFill>
                  <a:srgbClr val="00B050"/>
                </a:solidFill>
              </a:rPr>
              <a:t>변수에 할당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3 if </a:t>
            </a:r>
            <a:r>
              <a:rPr lang="en-US" altLang="ko-KR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myage</a:t>
            </a: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 &lt; 30: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</a:rPr>
              <a:t>myage</a:t>
            </a:r>
            <a:r>
              <a:rPr lang="ko-KR" altLang="en-US" sz="1600" dirty="0">
                <a:solidFill>
                  <a:srgbClr val="00B050"/>
                </a:solidFill>
              </a:rPr>
              <a:t>가 </a:t>
            </a:r>
            <a:r>
              <a:rPr lang="en-US" altLang="ko-KR" sz="1600" dirty="0">
                <a:solidFill>
                  <a:srgbClr val="00B050"/>
                </a:solidFill>
              </a:rPr>
              <a:t>30 </a:t>
            </a:r>
            <a:r>
              <a:rPr lang="ko-KR" altLang="en-US" sz="1600" dirty="0">
                <a:solidFill>
                  <a:srgbClr val="00B050"/>
                </a:solidFill>
              </a:rPr>
              <a:t>미만일 때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4    print("Welcome to the Club.")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5 else:                          </a:t>
            </a:r>
            <a:r>
              <a:rPr lang="en-US" altLang="ko-KR" sz="1600" dirty="0">
                <a:solidFill>
                  <a:srgbClr val="00B050"/>
                </a:solidFill>
              </a:rPr>
              <a:t># </a:t>
            </a:r>
            <a:r>
              <a:rPr lang="en-US" altLang="ko-KR" sz="1600" dirty="0" err="1">
                <a:solidFill>
                  <a:srgbClr val="00B050"/>
                </a:solidFill>
              </a:rPr>
              <a:t>myage</a:t>
            </a:r>
            <a:r>
              <a:rPr lang="ko-KR" altLang="en-US" sz="1600" dirty="0">
                <a:solidFill>
                  <a:srgbClr val="00B050"/>
                </a:solidFill>
              </a:rPr>
              <a:t>가 </a:t>
            </a:r>
            <a:r>
              <a:rPr lang="en-US" altLang="ko-KR" sz="1600" dirty="0">
                <a:solidFill>
                  <a:srgbClr val="00B050"/>
                </a:solidFill>
              </a:rPr>
              <a:t>30 </a:t>
            </a:r>
            <a:r>
              <a:rPr lang="ko-KR" altLang="en-US" sz="1600" dirty="0">
                <a:solidFill>
                  <a:srgbClr val="00B050"/>
                </a:solidFill>
              </a:rPr>
              <a:t>이상일 때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Consolas" panose="020B0609020204030204" pitchFamily="49" charset="0"/>
              </a:rPr>
              <a:t>6    print("Oh! No. You are not accepted.")</a:t>
            </a:r>
            <a:endParaRPr lang="ko-KR" altLang="en-US" sz="1600" dirty="0">
              <a:solidFill>
                <a:schemeClr val="tx1"/>
              </a:solidFill>
              <a:latin typeface="Consolas" panose="020B0609020204030204" pitchFamily="49" charset="0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56ED2-5C27-429E-8108-1DC909608CB8}"/>
              </a:ext>
            </a:extLst>
          </p:cNvPr>
          <p:cNvSpPr txBox="1"/>
          <p:nvPr/>
        </p:nvSpPr>
        <p:spPr>
          <a:xfrm>
            <a:off x="683568" y="749231"/>
            <a:ext cx="1440160" cy="45823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코드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4-1]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3D3C490-CED6-4C0E-B9AD-E5B39EAF9C9C}"/>
              </a:ext>
            </a:extLst>
          </p:cNvPr>
          <p:cNvGrpSpPr/>
          <p:nvPr/>
        </p:nvGrpSpPr>
        <p:grpSpPr>
          <a:xfrm>
            <a:off x="683568" y="3958857"/>
            <a:ext cx="7736096" cy="2278455"/>
            <a:chOff x="683568" y="3668266"/>
            <a:chExt cx="7736096" cy="22784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12DD4F-673E-4A6C-A344-FE2156F18DCF}"/>
                </a:ext>
              </a:extLst>
            </p:cNvPr>
            <p:cNvSpPr txBox="1"/>
            <p:nvPr/>
          </p:nvSpPr>
          <p:spPr>
            <a:xfrm>
              <a:off x="683568" y="3668266"/>
              <a:ext cx="1440160" cy="50405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Autofit/>
            </a:bodyPr>
            <a:lstStyle/>
            <a:p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[</a:t>
              </a:r>
              <a:r>
                <a:rPr lang="ko-KR" altLang="en-US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실행결과</a:t>
              </a:r>
              <a:r>
                <a:rPr lang="en-US" altLang="ko-KR" sz="1600" b="1" dirty="0">
                  <a:solidFill>
                    <a:schemeClr val="accent6">
                      <a:lumMod val="75000"/>
                    </a:schemeClr>
                  </a:solidFill>
                  <a:latin typeface="+mn-ea"/>
                  <a:ea typeface="+mn-ea"/>
                </a:rPr>
                <a:t>]</a:t>
              </a:r>
              <a:endParaRPr lang="ko-KR" altLang="en-US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BED920-F74F-4890-89B2-F7F6B05C15E7}"/>
                </a:ext>
              </a:extLst>
            </p:cNvPr>
            <p:cNvSpPr/>
            <p:nvPr/>
          </p:nvSpPr>
          <p:spPr>
            <a:xfrm>
              <a:off x="815619" y="4207177"/>
              <a:ext cx="7604045" cy="1739544"/>
            </a:xfrm>
            <a:prstGeom prst="rect">
              <a:avLst/>
            </a:prstGeom>
            <a:noFill/>
            <a:ln>
              <a:solidFill>
                <a:srgbClr val="F6AD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Tell me your age?     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← </a:t>
              </a:r>
              <a:r>
                <a:rPr lang="ko-KR" altLang="en-U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입력 대기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20</a:t>
              </a:r>
              <a:r>
                <a:rPr lang="en-US" altLang="ko-KR" sz="16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                   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← </a:t>
              </a:r>
              <a:r>
                <a:rPr lang="ko-KR" altLang="en-U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사용자 입력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tx2"/>
                  </a:solidFill>
                  <a:latin typeface="Consolas" panose="020B0609020204030204" pitchFamily="49" charset="0"/>
                </a:rPr>
                <a:t>Welcome to the Club              </a:t>
              </a:r>
              <a:r>
                <a:rPr lang="en-US" altLang="ko-KR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← </a:t>
              </a:r>
              <a:r>
                <a:rPr lang="ko-KR" altLang="en-US" sz="16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출력</a:t>
              </a:r>
              <a:endParaRPr lang="ko-KR" altLang="en-US" sz="1600" dirty="0">
                <a:solidFill>
                  <a:srgbClr val="00B050"/>
                </a:solidFill>
                <a:latin typeface="Consolas" panose="020B0609020204030204" pitchFamily="49" charset="0"/>
                <a:ea typeface="함초롬돋움" pitchFamily="50" charset="-127"/>
                <a:cs typeface="함초롬돋움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33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23607</TotalTime>
  <Words>4284</Words>
  <Application>Microsoft Office PowerPoint</Application>
  <PresentationFormat>화면 슬라이드 쇼(4:3)</PresentationFormat>
  <Paragraphs>1012</Paragraphs>
  <Slides>78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6" baseType="lpstr">
      <vt:lpstr>HY견고딕</vt:lpstr>
      <vt:lpstr>Consolas</vt:lpstr>
      <vt:lpstr>Arial</vt:lpstr>
      <vt:lpstr>맑은 고딕 (본문)</vt:lpstr>
      <vt:lpstr>Wingdings</vt:lpstr>
      <vt:lpstr>맑은 고딕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조건문의 개념</vt:lpstr>
      <vt:lpstr>1. 조건문의 개념</vt:lpstr>
      <vt:lpstr>2. if-else문</vt:lpstr>
      <vt:lpstr>2. if-else문</vt:lpstr>
      <vt:lpstr>3. 조건의 판단</vt:lpstr>
      <vt:lpstr>3. 조건의 판단</vt:lpstr>
      <vt:lpstr>3. 조건의 판단</vt:lpstr>
      <vt:lpstr>3. 조건의 판단</vt:lpstr>
      <vt:lpstr>3. 조건의 판단</vt:lpstr>
      <vt:lpstr>3. 조건의 판단</vt:lpstr>
      <vt:lpstr>4. if-elif-else문</vt:lpstr>
      <vt:lpstr>4. if-elif-else문</vt:lpstr>
      <vt:lpstr>4. if-elif-else문</vt:lpstr>
      <vt:lpstr>4. if-elif-else문</vt:lpstr>
      <vt:lpstr>PowerPoint 프레젠테이션</vt:lpstr>
      <vt:lpstr>어떤 종류의 학생인지 맞히기</vt:lpstr>
      <vt:lpstr>어떤 종류의 학생인지 맞히기</vt:lpstr>
      <vt:lpstr>어떤 종류의 학생인지 맞히기</vt:lpstr>
      <vt:lpstr>화씨 온도 변환기 프로그램 만들기</vt:lpstr>
      <vt:lpstr>PowerPoint 프레젠테이션</vt:lpstr>
      <vt:lpstr>1. 반복문의 개념</vt:lpstr>
      <vt:lpstr>2. for문</vt:lpstr>
      <vt:lpstr>2. for문</vt:lpstr>
      <vt:lpstr>2. for문</vt:lpstr>
      <vt:lpstr>2. for문</vt:lpstr>
      <vt:lpstr>2. for문</vt:lpstr>
      <vt:lpstr>2. for문</vt:lpstr>
      <vt:lpstr>2. for문</vt:lpstr>
      <vt:lpstr>2. for문</vt:lpstr>
      <vt:lpstr>3. while문</vt:lpstr>
      <vt:lpstr>3. while문</vt:lpstr>
      <vt:lpstr>4. 반복문의 제어</vt:lpstr>
      <vt:lpstr>4. 반복문의 제어</vt:lpstr>
      <vt:lpstr>4. 반복문의 제어</vt:lpstr>
      <vt:lpstr>4. 반복문의 제어</vt:lpstr>
      <vt:lpstr>PowerPoint 프레젠테이션</vt:lpstr>
      <vt:lpstr>구구단 계산기</vt:lpstr>
      <vt:lpstr>구구단 계산기</vt:lpstr>
      <vt:lpstr>구구단 계산기</vt:lpstr>
      <vt:lpstr>PowerPoint 프레젠테이션</vt:lpstr>
      <vt:lpstr>1. 문자열 역순 출력</vt:lpstr>
      <vt:lpstr>1. 문자열 역순 출력</vt:lpstr>
      <vt:lpstr>2. 십진수를 이진수로 변환</vt:lpstr>
      <vt:lpstr>2. 십진수를 이진수로 변환</vt:lpstr>
      <vt:lpstr>2. 십진수를 이진수로 변환</vt:lpstr>
      <vt:lpstr>PowerPoint 프레젠테이션</vt:lpstr>
      <vt:lpstr>숫자 찾기 게임 </vt:lpstr>
      <vt:lpstr>숫자 찾기 게임 </vt:lpstr>
      <vt:lpstr>숫자 찾기 게임 </vt:lpstr>
      <vt:lpstr>PowerPoint 프레젠테이션</vt:lpstr>
      <vt:lpstr>연속적인 구구단 계산기</vt:lpstr>
      <vt:lpstr>연속적인 구구단 계산기</vt:lpstr>
      <vt:lpstr>연속적인 구구단 계산기</vt:lpstr>
      <vt:lpstr>연속적인 구구단 계산기</vt:lpstr>
      <vt:lpstr>PowerPoint 프레젠테이션</vt:lpstr>
      <vt:lpstr>평균 구하기</vt:lpstr>
      <vt:lpstr>평균 구하기</vt:lpstr>
      <vt:lpstr>평균 구하기</vt:lpstr>
      <vt:lpstr>평균 구하기</vt:lpstr>
      <vt:lpstr>PowerPoint 프레젠테이션</vt:lpstr>
      <vt:lpstr>1. 버그와 디버그</vt:lpstr>
      <vt:lpstr>2. 오류의 종류와 해결 방법</vt:lpstr>
      <vt:lpstr>2. 오류의 종류와 해결 방법</vt:lpstr>
      <vt:lpstr>2. 오류의 종류와 해결 방법</vt:lpstr>
      <vt:lpstr>2. 오류의 종류와 해결 방법</vt:lpstr>
      <vt:lpstr>2. 오류의 종류와 해결 방법</vt:lpstr>
      <vt:lpstr>2. 오류의 종류와 해결 방법</vt:lpstr>
      <vt:lpstr>2. 오류의 종류와 해결 방법</vt:lpstr>
      <vt:lpstr>2. 오류의 종류와 해결 방법</vt:lpstr>
      <vt:lpstr>2. 오류의 종류와 해결 방법</vt:lpstr>
      <vt:lpstr>2. 오류의 종류와 해결 방법</vt:lpstr>
      <vt:lpstr>2. 오류의 종류와 해결 방법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Kim Sungmu</cp:lastModifiedBy>
  <cp:revision>1208</cp:revision>
  <dcterms:created xsi:type="dcterms:W3CDTF">2012-07-11T10:23:22Z</dcterms:created>
  <dcterms:modified xsi:type="dcterms:W3CDTF">2023-01-03T07:42:36Z</dcterms:modified>
</cp:coreProperties>
</file>