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420" r:id="rId2"/>
    <p:sldId id="579" r:id="rId3"/>
    <p:sldId id="416" r:id="rId4"/>
    <p:sldId id="417" r:id="rId5"/>
    <p:sldId id="412" r:id="rId6"/>
    <p:sldId id="580" r:id="rId7"/>
    <p:sldId id="753" r:id="rId8"/>
    <p:sldId id="754" r:id="rId9"/>
    <p:sldId id="723" r:id="rId10"/>
    <p:sldId id="755" r:id="rId11"/>
    <p:sldId id="721" r:id="rId12"/>
    <p:sldId id="756" r:id="rId13"/>
    <p:sldId id="758" r:id="rId14"/>
    <p:sldId id="760" r:id="rId15"/>
    <p:sldId id="761" r:id="rId16"/>
    <p:sldId id="762" r:id="rId17"/>
    <p:sldId id="765" r:id="rId18"/>
    <p:sldId id="767" r:id="rId19"/>
    <p:sldId id="769" r:id="rId20"/>
    <p:sldId id="768" r:id="rId21"/>
    <p:sldId id="772" r:id="rId22"/>
    <p:sldId id="773" r:id="rId23"/>
    <p:sldId id="774" r:id="rId24"/>
    <p:sldId id="775" r:id="rId25"/>
    <p:sldId id="776" r:id="rId26"/>
    <p:sldId id="779" r:id="rId27"/>
    <p:sldId id="780" r:id="rId28"/>
    <p:sldId id="781" r:id="rId29"/>
    <p:sldId id="782" r:id="rId30"/>
    <p:sldId id="783" r:id="rId31"/>
    <p:sldId id="784" r:id="rId32"/>
    <p:sldId id="785" r:id="rId33"/>
    <p:sldId id="786" r:id="rId34"/>
    <p:sldId id="787" r:id="rId35"/>
    <p:sldId id="788" r:id="rId36"/>
    <p:sldId id="789" r:id="rId37"/>
    <p:sldId id="790" r:id="rId38"/>
    <p:sldId id="792" r:id="rId39"/>
    <p:sldId id="794" r:id="rId40"/>
    <p:sldId id="795" r:id="rId41"/>
    <p:sldId id="796" r:id="rId42"/>
    <p:sldId id="797" r:id="rId43"/>
    <p:sldId id="799" r:id="rId44"/>
    <p:sldId id="800" r:id="rId45"/>
    <p:sldId id="801" r:id="rId46"/>
    <p:sldId id="803" r:id="rId47"/>
    <p:sldId id="805" r:id="rId48"/>
    <p:sldId id="806" r:id="rId49"/>
    <p:sldId id="807" r:id="rId50"/>
    <p:sldId id="809" r:id="rId51"/>
    <p:sldId id="810" r:id="rId52"/>
    <p:sldId id="665" r:id="rId53"/>
    <p:sldId id="666" r:id="rId54"/>
    <p:sldId id="667" r:id="rId55"/>
    <p:sldId id="668" r:id="rId56"/>
    <p:sldId id="670" r:id="rId57"/>
    <p:sldId id="418" r:id="rId5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HY견고딕" panose="02030600000101010101" pitchFamily="18" charset="-127"/>
      <p:regular r:id="rId66"/>
    </p:embeddedFont>
    <p:embeddedFont>
      <p:font typeface="맑은 고딕" panose="020B0503020000020004" pitchFamily="50" charset="-127"/>
      <p:regular r:id="rId67"/>
      <p:bold r:id="rId6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스택은 어떤 상황에서 사용할 수 있을까</a:t>
            </a:r>
            <a:r>
              <a:rPr lang="en-US" altLang="ko-KR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택배 수화물을 저장하는 방식</a:t>
            </a:r>
            <a:r>
              <a:rPr lang="en-US" altLang="ko-KR" sz="1600" dirty="0"/>
              <a:t>: </a:t>
            </a:r>
            <a:r>
              <a:rPr lang="ko-KR" altLang="en-US" sz="1600" dirty="0"/>
              <a:t>먼저 배달해야 하는 수화물은 트럭의 입구 쪽에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배달해야 하는 수화물은 트럭 의 안쪽에 넣어야 함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C9D562-489A-469D-AC42-EBD258DF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908720"/>
            <a:ext cx="6264696" cy="29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688632"/>
          </a:xfrm>
        </p:spPr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리스트를 사용하여 스택을 구현 </a:t>
            </a:r>
            <a:br>
              <a:rPr lang="en-US" altLang="ko-KR" dirty="0"/>
            </a:br>
            <a:r>
              <a:rPr lang="ko-KR" altLang="en-US" dirty="0"/>
              <a:t>☞ 리스트라는 저장 공간을 만든 후 </a:t>
            </a:r>
            <a:r>
              <a:rPr lang="en-US" altLang="ko-KR" dirty="0"/>
              <a:t>append( ) </a:t>
            </a:r>
            <a:r>
              <a:rPr lang="ko-KR" altLang="en-US" dirty="0"/>
              <a:t>함수로 데이터를 저장</a:t>
            </a:r>
            <a:r>
              <a:rPr lang="en-US" altLang="ko-KR" sz="1600" dirty="0"/>
              <a:t>(push)</a:t>
            </a:r>
            <a:r>
              <a:rPr lang="ko-KR" altLang="en-US" dirty="0"/>
              <a:t>하고 </a:t>
            </a:r>
            <a:r>
              <a:rPr lang="en-US" altLang="ko-KR" dirty="0"/>
              <a:t>pop( ) </a:t>
            </a:r>
            <a:r>
              <a:rPr lang="ko-KR" altLang="en-US" dirty="0"/>
              <a:t>함수로 데이터를 추출</a:t>
            </a:r>
            <a:r>
              <a:rPr lang="en-US" altLang="ko-KR" sz="1600" dirty="0"/>
              <a:t>(pop)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ADDA1-1E01-48DD-A3A9-28B24C8F5267}"/>
              </a:ext>
            </a:extLst>
          </p:cNvPr>
          <p:cNvSpPr/>
          <p:nvPr/>
        </p:nvSpPr>
        <p:spPr>
          <a:xfrm>
            <a:off x="837928" y="2276872"/>
            <a:ext cx="7848872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3, 4, 5, 10]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(20)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3, 4, 5, 10, 20]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6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텍스트를 역순으로 추출하는 프로그램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36C5ED-DABF-437D-9457-1504ABEB28E2}"/>
              </a:ext>
            </a:extLst>
          </p:cNvPr>
          <p:cNvGrpSpPr/>
          <p:nvPr/>
        </p:nvGrpSpPr>
        <p:grpSpPr>
          <a:xfrm>
            <a:off x="706789" y="1396342"/>
            <a:ext cx="7730422" cy="5217444"/>
            <a:chOff x="586782" y="797757"/>
            <a:chExt cx="7730422" cy="52174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A12A51D-B2E0-4D41-A1A5-0135A585A30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3339028"/>
              <a:chOff x="683568" y="749231"/>
              <a:chExt cx="7695331" cy="333902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1C5C6FB-9A9A-4027-AE5F-6A14E1565E6E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84295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word = input("Input a word: ")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world_list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list(word)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world_list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result = [ ]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for _ in range(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world_list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result.append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world_list.pop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print(result)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print(word[::-1])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2FC54-F5BA-4913-8224-4C03F4CC5A5C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55763-77A6-4F96-B0CD-A0CE2954F725}"/>
                </a:ext>
              </a:extLst>
            </p:cNvPr>
            <p:cNvSpPr txBox="1"/>
            <p:nvPr/>
          </p:nvSpPr>
          <p:spPr>
            <a:xfrm>
              <a:off x="586782" y="426747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D0671C-663A-4866-ABA6-54B94CCFA336}"/>
                </a:ext>
              </a:extLst>
            </p:cNvPr>
            <p:cNvSpPr/>
            <p:nvPr/>
          </p:nvSpPr>
          <p:spPr>
            <a:xfrm>
              <a:off x="713159" y="4702623"/>
              <a:ext cx="7604045" cy="131257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Input a word: PYTHON                  </a:t>
              </a:r>
              <a:r>
                <a:rPr lang="pt-BR" altLang="ko-KR" sz="1600" dirty="0">
                  <a:solidFill>
                    <a:srgbClr val="02AF7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</a:t>
              </a:r>
              <a:r>
                <a:rPr lang="ko-KR" altLang="en-US" sz="1600" dirty="0">
                  <a:solidFill>
                    <a:srgbClr val="02AF7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사용자 입력</a:t>
              </a:r>
              <a:r>
                <a:rPr lang="en-US" altLang="ko-KR" sz="1600" dirty="0">
                  <a:solidFill>
                    <a:srgbClr val="02AF7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(</a:t>
              </a:r>
              <a:r>
                <a:rPr lang="pt-BR" altLang="ko-KR" sz="1600" dirty="0">
                  <a:solidFill>
                    <a:srgbClr val="02AF7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PYTHON)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['P', 'Y', 'T', 'H', 'O', 'N']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['N', 'O', 'H', 'T', 'Y', 'P']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NOHTYP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4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616624"/>
          </a:xfrm>
        </p:spPr>
        <p:txBody>
          <a:bodyPr/>
          <a:lstStyle/>
          <a:p>
            <a:pPr lvl="1"/>
            <a:r>
              <a:rPr lang="ko-KR" altLang="en-US" b="1" dirty="0"/>
              <a:t>큐</a:t>
            </a:r>
            <a:r>
              <a:rPr lang="en-US" altLang="ko-KR" b="1" dirty="0"/>
              <a:t>(queue):</a:t>
            </a:r>
            <a:r>
              <a:rPr lang="ko-KR" altLang="en-US" b="1" dirty="0"/>
              <a:t> </a:t>
            </a:r>
            <a:r>
              <a:rPr lang="ko-KR" altLang="en-US" dirty="0"/>
              <a:t>스택과 다르게 먼저 들어간 데이터가 먼저 나오는 ‘</a:t>
            </a:r>
            <a:r>
              <a:rPr lang="en-US" altLang="ko-KR" dirty="0"/>
              <a:t>Fist in First Out </a:t>
            </a:r>
            <a:r>
              <a:rPr lang="en-US" altLang="ko-KR" sz="1600" dirty="0"/>
              <a:t>(FIFO)</a:t>
            </a:r>
            <a:r>
              <a:rPr lang="en-US" altLang="ko-KR" dirty="0"/>
              <a:t>’</a:t>
            </a:r>
            <a:r>
              <a:rPr lang="ko-KR" altLang="en-US" dirty="0"/>
              <a:t>의 메모리 구조를 가지는 자료구조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6E0DC-BFDD-4CA8-A796-1E61C2E8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7" y="2060848"/>
            <a:ext cx="7731225" cy="22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616624"/>
          </a:xfrm>
        </p:spPr>
        <p:txBody>
          <a:bodyPr/>
          <a:lstStyle/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큐를 구현하는 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기본적으로 스택의 구현과 같은데</a:t>
            </a:r>
            <a:r>
              <a:rPr lang="en-US" altLang="ko-KR" sz="1600" dirty="0"/>
              <a:t>, pop( ) </a:t>
            </a:r>
            <a:r>
              <a:rPr lang="ko-KR" altLang="en-US" sz="1600" dirty="0"/>
              <a:t>함수를 사용할 때 인덱스가 </a:t>
            </a:r>
            <a:r>
              <a:rPr lang="en-US" altLang="ko-KR" sz="1600" dirty="0"/>
              <a:t>0</a:t>
            </a:r>
            <a:r>
              <a:rPr lang="ko-KR" altLang="en-US" sz="1600" dirty="0"/>
              <a:t>번째인 값을 쓴다는 의미로 </a:t>
            </a:r>
            <a:r>
              <a:rPr lang="en-US" altLang="ko-KR" sz="1600" dirty="0"/>
              <a:t>pop(0)</a:t>
            </a:r>
            <a:r>
              <a:rPr lang="ko-KR" altLang="en-US" sz="1600" dirty="0"/>
              <a:t>을 사용하면 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pop( ) </a:t>
            </a:r>
            <a:r>
              <a:rPr lang="ko-KR" altLang="en-US" sz="1600" dirty="0"/>
              <a:t>함수가 리스트의 마지막 값을 가져온다고 했을 때 </a:t>
            </a:r>
            <a:r>
              <a:rPr lang="en-US" altLang="ko-KR" sz="1600" dirty="0"/>
              <a:t>pop(0)</a:t>
            </a:r>
            <a:r>
              <a:rPr lang="ko-KR" altLang="en-US" sz="1600" dirty="0"/>
              <a:t>은 맨 처음 값을 가져온다는 뜻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F46BF-FC66-4C6F-93A9-066AD7041514}"/>
              </a:ext>
            </a:extLst>
          </p:cNvPr>
          <p:cNvSpPr/>
          <p:nvPr/>
        </p:nvSpPr>
        <p:spPr>
          <a:xfrm>
            <a:off x="825889" y="1340768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(10)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a = [1, 2, 3, 4, 5, 10]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(20)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a = [1, 2, 3, 4, 5, 10, 20]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(0)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(0)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1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튜플과</a:t>
            </a:r>
            <a:r>
              <a:rPr lang="ko-KR" altLang="en-US" sz="4000" b="1" dirty="0">
                <a:latin typeface="+mn-ea"/>
                <a:ea typeface="+mn-ea"/>
              </a:rPr>
              <a:t> 세트</a:t>
            </a: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 err="1"/>
              <a:t>튜플</a:t>
            </a:r>
            <a:r>
              <a:rPr lang="en-US" altLang="ko-KR" sz="1600" b="1" dirty="0"/>
              <a:t>(tuple)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리스트와 같은 개념이지 만 값을 변경하는 것이 불가능한 리스트로의 자료구조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800" dirty="0"/>
              <a:t>만약 </a:t>
            </a:r>
            <a:r>
              <a:rPr lang="ko-KR" altLang="en-US" sz="1800" dirty="0" err="1"/>
              <a:t>튜플의</a:t>
            </a:r>
            <a:r>
              <a:rPr lang="ko-KR" altLang="en-US" sz="1800" dirty="0"/>
              <a:t> 값을 변경하고자 한다면 다음과 같이 오류가 발생함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827584" y="1710918"/>
            <a:ext cx="7848872" cy="1574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 = (1, 2, 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print(t + t , t * 2)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(1, 2, 3, 1, 2, 3) (1, 2, 3, 1, 2, 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(t)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10C20B-8847-CDE0-2911-470A01AE44C4}"/>
              </a:ext>
            </a:extLst>
          </p:cNvPr>
          <p:cNvSpPr/>
          <p:nvPr/>
        </p:nvSpPr>
        <p:spPr>
          <a:xfrm>
            <a:off x="837928" y="4005064"/>
            <a:ext cx="78488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t[1] = 5 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   File "&lt;stdin&gt;", line 1, in &lt;module&gt;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: 'tuple' object does not support item assignment</a:t>
            </a:r>
            <a:endParaRPr lang="en-US" altLang="ko-KR" sz="16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9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세트</a:t>
            </a:r>
            <a:r>
              <a:rPr lang="en-US" altLang="ko-KR" sz="1600" b="1" dirty="0"/>
              <a:t>(set)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값을 순서 없이 저장하되 중복을 불허하는 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세트는 </a:t>
            </a:r>
            <a:r>
              <a:rPr lang="ko-KR" altLang="en-US" dirty="0" err="1"/>
              <a:t>튜플과</a:t>
            </a:r>
            <a:r>
              <a:rPr lang="ko-KR" altLang="en-US" dirty="0"/>
              <a:t> 다르게 삭제나 변경이 가능함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40E082-0724-4451-BEDC-D853DA4037B0}"/>
              </a:ext>
            </a:extLst>
          </p:cNvPr>
          <p:cNvSpPr/>
          <p:nvPr/>
        </p:nvSpPr>
        <p:spPr>
          <a:xfrm>
            <a:off x="539552" y="1286052"/>
            <a:ext cx="8424936" cy="702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 = set([1, 2, 3, 1, 2, 3])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set() 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세트 객체로 생성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{1, 2, 3}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370959-05BE-62BC-8BBD-A61EA00A4125}"/>
              </a:ext>
            </a:extLst>
          </p:cNvPr>
          <p:cNvSpPr/>
          <p:nvPr/>
        </p:nvSpPr>
        <p:spPr>
          <a:xfrm>
            <a:off x="539552" y="2616764"/>
            <a:ext cx="8424936" cy="3908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{1, 2, 3}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s.add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(1)          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1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추가하는 명령이지만 중복 불허로 추가되지 않음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{1, 2, 3}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s.remove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(1)                       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1 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{2, 3}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s.update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([1, 4, 5, 6, 7])         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[1, 4, 5, 6, 7] 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{1, 2, 3, 4, 5, 6, 7}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s.discard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(3)                      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3 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{1, 2, 4, 5, 6, 7}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s.clear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         </a:t>
            </a:r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원소 삭제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set()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95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세트를 지원하는 함수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dirty="0"/>
              <a:t>원소 하나를 추가하는 </a:t>
            </a:r>
            <a:r>
              <a:rPr lang="en-US" altLang="ko-KR" dirty="0"/>
              <a:t>add( 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원소 하나를 제거하는 </a:t>
            </a:r>
            <a:r>
              <a:rPr lang="en-US" altLang="ko-KR" dirty="0"/>
              <a:t>remove( ) </a:t>
            </a:r>
            <a:r>
              <a:rPr lang="ko-KR" altLang="en-US" dirty="0"/>
              <a:t>또는 </a:t>
            </a:r>
            <a:r>
              <a:rPr lang="en-US" altLang="ko-KR" dirty="0"/>
              <a:t>discard( 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새로운 리스트를 그대로 추가하는 </a:t>
            </a:r>
            <a:r>
              <a:rPr lang="en-US" altLang="ko-KR" dirty="0"/>
              <a:t>update( 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변수를 지우는 </a:t>
            </a:r>
            <a:r>
              <a:rPr lang="en-US" altLang="ko-KR" dirty="0"/>
              <a:t>clear( )</a:t>
            </a:r>
          </a:p>
          <a:p>
            <a:pPr lvl="1"/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0097E5-93C3-4452-A8BD-8C554EBF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3140968"/>
            <a:ext cx="6762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1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연산을 모두 지원함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432D70-3C05-4C4F-83F4-FEF7898EEF06}"/>
              </a:ext>
            </a:extLst>
          </p:cNvPr>
          <p:cNvSpPr/>
          <p:nvPr/>
        </p:nvSpPr>
        <p:spPr>
          <a:xfrm>
            <a:off x="837928" y="1412776"/>
            <a:ext cx="7848872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 = set([1, 2, 3, 4, 5])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s2 = set([3, 4, 5, 6 ,7])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s1.union(s2)   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s1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합집합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{1, 2, 3, 4, 5, 6, 7}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 | s2     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set([1, 2, 3, 4, 5, 6, 7])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{1, 2, 3, 4, 5, 6, 7}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s1.intersection(s2)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s1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교집합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{3, 4, 5}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 &amp; s2     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set([3, 4, 5])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{3, 4, 5}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s1.difference(s2)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s1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차집합</a:t>
            </a:r>
            <a:endParaRPr lang="ko-KR" altLang="en-US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{1, 2}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s1 - s2     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set([1, 2])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{1, 2}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9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935017" y="836712"/>
            <a:ext cx="287546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07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자료구조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합집합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두 집합의 중복 값을 제거하고 합치는 연산</a:t>
            </a:r>
            <a:endParaRPr lang="en-US" altLang="ko-KR" dirty="0"/>
          </a:p>
          <a:p>
            <a:pPr lvl="1"/>
            <a:r>
              <a:rPr lang="ko-KR" altLang="en-US" b="1" dirty="0"/>
              <a:t>교집합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두 집합 양쪽에 모두 포함된 값만 추출하는 연산</a:t>
            </a:r>
            <a:r>
              <a:rPr lang="en-US" altLang="ko-KR" sz="1800" dirty="0"/>
              <a:t>  </a:t>
            </a:r>
          </a:p>
          <a:p>
            <a:pPr lvl="1"/>
            <a:r>
              <a:rPr lang="ko-KR" altLang="en-US" b="1" dirty="0" err="1"/>
              <a:t>차집합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앞에 있는 집합 </a:t>
            </a:r>
            <a:r>
              <a:rPr lang="en-US" altLang="ko-KR" dirty="0"/>
              <a:t>s1</a:t>
            </a:r>
            <a:r>
              <a:rPr lang="ko-KR" altLang="en-US" dirty="0"/>
              <a:t>의 원소 중 </a:t>
            </a:r>
            <a:r>
              <a:rPr lang="en-US" altLang="ko-KR" dirty="0"/>
              <a:t>s2</a:t>
            </a:r>
            <a:r>
              <a:rPr lang="ko-KR" altLang="en-US" dirty="0"/>
              <a:t>에 포함된 원소를 제거하는 연산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AA39D3CA-0408-41F0-BE4C-7E7C1065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980728"/>
            <a:ext cx="80105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5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딕셔너리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30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딕셔너리의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en-US" altLang="ko-KR" b="1" dirty="0"/>
              <a:t>(dictionary)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가장 많이 사용하는 자료구조</a:t>
            </a:r>
            <a:endParaRPr lang="en-US" altLang="ko-KR" dirty="0"/>
          </a:p>
          <a:p>
            <a:pPr lvl="1"/>
            <a:r>
              <a:rPr lang="ko-KR" altLang="en-US" sz="1600" dirty="0"/>
              <a:t>영어사전에서 검색을 위해 영어 단어들을 저장해 놓은 방식과 비슷함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영어사전에서 각 단어를 검색할 수 있도록 색인</a:t>
            </a:r>
            <a:r>
              <a:rPr lang="en-US" altLang="ko-KR" sz="1600" dirty="0"/>
              <a:t>(index)</a:t>
            </a:r>
            <a:r>
              <a:rPr lang="ko-KR" altLang="en-US" sz="1600" dirty="0"/>
              <a:t>을 만들어 놓고 색인을 통해 그 단어를 찾아 의미를 파악함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파이썬의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구조에서는 데이터의 유일한 구분자인 키</a:t>
            </a:r>
            <a:r>
              <a:rPr lang="en-US" altLang="ko-KR" sz="1600" dirty="0"/>
              <a:t>(key)</a:t>
            </a:r>
            <a:r>
              <a:rPr lang="ko-KR" altLang="en-US" sz="1600" dirty="0"/>
              <a:t>라는 이름으로 검색할 수 있게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 데이터를 값</a:t>
            </a:r>
            <a:r>
              <a:rPr lang="en-US" altLang="ko-KR" sz="1600" dirty="0"/>
              <a:t>(value)</a:t>
            </a:r>
            <a:r>
              <a:rPr lang="ko-KR" altLang="en-US" sz="1600" dirty="0"/>
              <a:t>이라는 이름과 쌍으로 저장하여 프로그래머가 데이터를 쉽게 찾을 수 있도록 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35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딕셔너리의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표 </a:t>
            </a:r>
            <a:r>
              <a:rPr lang="en-US" altLang="ko-KR" sz="1600" dirty="0"/>
              <a:t>7-3]</a:t>
            </a:r>
            <a:r>
              <a:rPr lang="ko-KR" altLang="en-US" sz="1600" dirty="0"/>
              <a:t>의 대학생 인적사항에서 학번이 나머지 정보를 구분하는 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학번을 키로 하여 이름 </a:t>
            </a:r>
            <a:r>
              <a:rPr lang="en-US" altLang="ko-KR" sz="1600" dirty="0"/>
              <a:t>·</a:t>
            </a:r>
            <a:r>
              <a:rPr lang="ko-KR" altLang="en-US" sz="1600" dirty="0"/>
              <a:t>생년월일 </a:t>
            </a:r>
            <a:r>
              <a:rPr lang="en-US" altLang="ko-KR" sz="1600" dirty="0"/>
              <a:t>·</a:t>
            </a:r>
            <a:r>
              <a:rPr lang="ko-KR" altLang="en-US" sz="1600" dirty="0"/>
              <a:t>주소를 리스트 형태로 저장한 다음 한 번에 검색할 수 있는 형태가 되면 학번을 이용해 다른 정보에 쉽게 접근할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D4A45-8F41-489A-953E-08371D5C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4" y="2132856"/>
            <a:ext cx="772985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1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 err="1"/>
              <a:t>딕셔너리의</a:t>
            </a:r>
            <a:r>
              <a:rPr lang="ko-KR" altLang="en-US" b="1" dirty="0"/>
              <a:t> 선언</a:t>
            </a:r>
            <a:r>
              <a:rPr lang="en-US" altLang="ko-KR" b="1" dirty="0"/>
              <a:t>: </a:t>
            </a:r>
            <a:r>
              <a:rPr lang="ko-KR" altLang="en-US" dirty="0"/>
              <a:t>중괄호 </a:t>
            </a:r>
            <a:r>
              <a:rPr lang="en-US" altLang="ko-KR" dirty="0"/>
              <a:t>{ }</a:t>
            </a:r>
            <a:r>
              <a:rPr lang="ko-KR" altLang="en-US" dirty="0"/>
              <a:t>를 사용하여 키와 값을 쌍으로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표 </a:t>
            </a:r>
            <a:r>
              <a:rPr lang="en-US" altLang="ko-KR" sz="1600" dirty="0"/>
              <a:t>7-4]</a:t>
            </a:r>
            <a:r>
              <a:rPr lang="ko-KR" altLang="en-US" sz="1600" dirty="0"/>
              <a:t>처럼 학번을 키로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이름을 값으로 지정할 수 있음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BD525A-1D0B-4174-9D93-C4698743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1268760"/>
            <a:ext cx="7067550" cy="695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A868D-39B9-47E6-B7E3-EAEC12AAA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68902"/>
            <a:ext cx="4391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7-4]</a:t>
            </a:r>
            <a:r>
              <a:rPr lang="ko-KR" altLang="en-US" dirty="0"/>
              <a:t>의 정보를 간단히 </a:t>
            </a:r>
            <a:r>
              <a:rPr lang="ko-KR" altLang="en-US" dirty="0" err="1"/>
              <a:t>파이썬으로</a:t>
            </a:r>
            <a:r>
              <a:rPr lang="ko-KR" altLang="en-US" dirty="0"/>
              <a:t> 표현하기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해당 변수에서 특정 값을 호출하는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재할당과 데이터 추가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B6655-D9A5-4A8C-AB99-F68B7C07D297}"/>
              </a:ext>
            </a:extLst>
          </p:cNvPr>
          <p:cNvSpPr/>
          <p:nvPr/>
        </p:nvSpPr>
        <p:spPr>
          <a:xfrm>
            <a:off x="724543" y="1268760"/>
            <a:ext cx="806535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{20140012:'Sungchul', 20140059:'Jiyong’, 20140058:'Jaehong'}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AF4B02-E964-4BA7-B36E-F5245A52A057}"/>
              </a:ext>
            </a:extLst>
          </p:cNvPr>
          <p:cNvSpPr/>
          <p:nvPr/>
        </p:nvSpPr>
        <p:spPr>
          <a:xfrm>
            <a:off x="724542" y="2678582"/>
            <a:ext cx="8065357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[20140012]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AEA5CB-2D79-9926-4B55-5E2936CE5515}"/>
              </a:ext>
            </a:extLst>
          </p:cNvPr>
          <p:cNvSpPr/>
          <p:nvPr/>
        </p:nvSpPr>
        <p:spPr>
          <a:xfrm>
            <a:off x="724542" y="4041068"/>
            <a:ext cx="8095930" cy="2196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[20140012] = 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[20140012]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[20140039] = 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Wonchul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student_info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{20140012:'Sungchul',20140059:'Jiyong',20140058:'Jaehong',20140039:'Wonchul'}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96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dirty="0" err="1"/>
              <a:t>딕셔너리를</a:t>
            </a:r>
            <a:r>
              <a:rPr lang="ko-KR" altLang="en-US" dirty="0"/>
              <a:t> 쉽게 사용할 수 있도록 다양한 함수를 제공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국가명과 국가 전화번호를 묶어 보여주는 코드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변수 안의 키와 값을 출력하는 함수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C3A0F-1A91-47CF-BEED-88EAE1268BA2}"/>
              </a:ext>
            </a:extLst>
          </p:cNvPr>
          <p:cNvSpPr/>
          <p:nvPr/>
        </p:nvSpPr>
        <p:spPr>
          <a:xfrm>
            <a:off x="590872" y="2276872"/>
            <a:ext cx="82296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{ }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{"America": 1, "Korea": 82, "China": 86, "Japan": 81}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{'America': 1, 'Korea': 82, 'China': 86, 'Japan': 81}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FA240-7DDF-4826-8E0E-B3864671A377}"/>
              </a:ext>
            </a:extLst>
          </p:cNvPr>
          <p:cNvSpPr/>
          <p:nvPr/>
        </p:nvSpPr>
        <p:spPr>
          <a:xfrm>
            <a:off x="590872" y="4653136"/>
            <a:ext cx="822960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country_code.keys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딕셔너리의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키만 출력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dict_keys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(['America', 'Korea', 'China', 'Japan'])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72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값을 출력하기 위해서 </a:t>
            </a:r>
            <a:r>
              <a:rPr lang="en-US" altLang="ko-KR" dirty="0"/>
              <a:t>values( 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쌍을 모두 보여주기 위해서 </a:t>
            </a:r>
            <a:r>
              <a:rPr lang="en-US" altLang="ko-KR" dirty="0"/>
              <a:t>items( 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FA240-7DDF-4826-8E0E-B3864671A377}"/>
              </a:ext>
            </a:extLst>
          </p:cNvPr>
          <p:cNvSpPr/>
          <p:nvPr/>
        </p:nvSpPr>
        <p:spPr>
          <a:xfrm>
            <a:off x="818837" y="1268760"/>
            <a:ext cx="7848872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["German"] = 49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{'America': 1, 'Korea': 82, 'China': 86, 'Japan': 81, 'German': 49}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country_code.values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딕셔너리의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값만 출력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dict_values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([1, 82, 86, 81, 49])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2F2B17-77D5-4EC7-BC8C-8BCF7401F9C3}"/>
              </a:ext>
            </a:extLst>
          </p:cNvPr>
          <p:cNvSpPr/>
          <p:nvPr/>
        </p:nvSpPr>
        <p:spPr>
          <a:xfrm>
            <a:off x="818836" y="3861048"/>
            <a:ext cx="8217659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country_code.items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출력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dict_items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([('America',1),('Korea',82),('China',86),('Japan',81), ('German',49)])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05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문과 함께 </a:t>
            </a:r>
            <a:r>
              <a:rPr lang="ko-KR" altLang="en-US" dirty="0" err="1"/>
              <a:t>딕셔너리를</a:t>
            </a:r>
            <a:r>
              <a:rPr lang="ko-KR" altLang="en-US" dirty="0"/>
              <a:t> 사용하여 키</a:t>
            </a:r>
            <a:r>
              <a:rPr lang="en-US" altLang="ko-KR" dirty="0"/>
              <a:t>-</a:t>
            </a:r>
            <a:r>
              <a:rPr lang="ko-KR" altLang="en-US" dirty="0"/>
              <a:t>값 쌍을 화면에 출력하기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FA240-7DDF-4826-8E0E-B3864671A377}"/>
              </a:ext>
            </a:extLst>
          </p:cNvPr>
          <p:cNvSpPr/>
          <p:nvPr/>
        </p:nvSpPr>
        <p:spPr>
          <a:xfrm>
            <a:off x="818837" y="1340768"/>
            <a:ext cx="784887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k, v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country_code.items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print("Key:",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print("Value:", v)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Key: America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Value: 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Key: Korea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Value: 82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Key: China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Value: 86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Key: Japan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Value: 81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Key: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Gernman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Value: 49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09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if</a:t>
            </a:r>
            <a:r>
              <a:rPr lang="ko-KR" altLang="en-US" dirty="0"/>
              <a:t>문을 사용하여 특정 키나 값이 해당 변수에 포함되어 있는지 확인하기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FA240-7DDF-4826-8E0E-B3864671A377}"/>
              </a:ext>
            </a:extLst>
          </p:cNvPr>
          <p:cNvSpPr/>
          <p:nvPr/>
        </p:nvSpPr>
        <p:spPr>
          <a:xfrm>
            <a:off x="818837" y="1340768"/>
            <a:ext cx="78488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"Korea"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country_code.keys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"Korea"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확인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82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country_code.values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확인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자료구조의 이해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스택과 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텍스트 마이닝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05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collections </a:t>
            </a:r>
            <a:r>
              <a:rPr lang="ko-KR" altLang="en-US" sz="4000" b="1" dirty="0">
                <a:latin typeface="+mn-ea"/>
                <a:ea typeface="+mn-ea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69403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collections </a:t>
            </a:r>
            <a:r>
              <a:rPr lang="ko-KR" altLang="en-US" b="1" dirty="0"/>
              <a:t>모듈</a:t>
            </a:r>
            <a:r>
              <a:rPr lang="en-US" altLang="ko-KR" b="1" dirty="0"/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등을 확장하여 제작된 </a:t>
            </a:r>
            <a:r>
              <a:rPr lang="ko-KR" altLang="en-US" dirty="0" err="1"/>
              <a:t>파이썬의</a:t>
            </a:r>
            <a:r>
              <a:rPr lang="ko-KR" altLang="en-US" dirty="0"/>
              <a:t> 내장 모듈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collections </a:t>
            </a:r>
            <a:r>
              <a:rPr lang="ko-KR" altLang="en-US" dirty="0"/>
              <a:t>모듈은 </a:t>
            </a:r>
            <a:r>
              <a:rPr lang="en-US" altLang="ko-KR" dirty="0"/>
              <a:t>deque, </a:t>
            </a:r>
            <a:r>
              <a:rPr lang="en-US" altLang="ko-KR" dirty="0" err="1"/>
              <a:t>OrderedDict</a:t>
            </a:r>
            <a:r>
              <a:rPr lang="en-US" altLang="ko-KR" dirty="0"/>
              <a:t>, </a:t>
            </a:r>
            <a:r>
              <a:rPr lang="en-US" altLang="ko-KR" dirty="0" err="1"/>
              <a:t>defaultdict</a:t>
            </a:r>
            <a:r>
              <a:rPr lang="en-US" altLang="ko-KR" dirty="0"/>
              <a:t>, Counter, </a:t>
            </a:r>
            <a:r>
              <a:rPr lang="en-US" altLang="ko-KR" dirty="0" err="1"/>
              <a:t>namedtuple</a:t>
            </a:r>
            <a:r>
              <a:rPr lang="en-US" altLang="ko-KR" dirty="0"/>
              <a:t> </a:t>
            </a:r>
            <a:r>
              <a:rPr lang="ko-KR" altLang="en-US" dirty="0"/>
              <a:t>등을 제공함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자료구조를 호출하는 코드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D7FE7-A078-4768-A7D0-9FF6E980372D}"/>
              </a:ext>
            </a:extLst>
          </p:cNvPr>
          <p:cNvSpPr txBox="1"/>
          <p:nvPr/>
        </p:nvSpPr>
        <p:spPr>
          <a:xfrm>
            <a:off x="763350" y="3140968"/>
            <a:ext cx="7128792" cy="20882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from collections import deque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from collections import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OrderedDict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from collections import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defaultdict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from collections import Counter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from collections import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namedtuple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39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deque</a:t>
            </a:r>
            <a:r>
              <a:rPr lang="ko-KR" altLang="en-US" b="1" dirty="0"/>
              <a:t> 모듈</a:t>
            </a:r>
            <a:r>
              <a:rPr lang="en-US" altLang="ko-KR" b="1" dirty="0"/>
              <a:t>: </a:t>
            </a:r>
            <a:r>
              <a:rPr lang="ko-KR" altLang="en-US" dirty="0"/>
              <a:t>스택과 큐를 모두 지원하는 모듈</a:t>
            </a:r>
            <a:endParaRPr lang="en-US" altLang="ko-KR" dirty="0"/>
          </a:p>
          <a:p>
            <a:pPr lvl="1"/>
            <a:r>
              <a:rPr lang="en-US" altLang="ko-KR" b="1" dirty="0"/>
              <a:t>deque</a:t>
            </a:r>
            <a:r>
              <a:rPr lang="ko-KR" altLang="en-US" b="1" dirty="0"/>
              <a:t>의 사용</a:t>
            </a:r>
            <a:r>
              <a:rPr lang="en-US" altLang="ko-KR" b="1" dirty="0"/>
              <a:t>: </a:t>
            </a:r>
            <a:r>
              <a:rPr lang="ko-KR" altLang="en-US" dirty="0"/>
              <a:t>리스트와 비슷한 형식으로 데이터를 저장해야 함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7145EB-3888-485F-B654-303203B644E0}"/>
              </a:ext>
            </a:extLst>
          </p:cNvPr>
          <p:cNvSpPr/>
          <p:nvPr/>
        </p:nvSpPr>
        <p:spPr>
          <a:xfrm>
            <a:off x="818837" y="1844824"/>
            <a:ext cx="7848872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deque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deque()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deque([0, 1, 2, 3, 4])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128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deque_list.pop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을 수행시키면 오른쪽 요소부터 하나씩 추출됨 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7145EB-3888-485F-B654-303203B644E0}"/>
              </a:ext>
            </a:extLst>
          </p:cNvPr>
          <p:cNvSpPr/>
          <p:nvPr/>
        </p:nvSpPr>
        <p:spPr>
          <a:xfrm>
            <a:off x="818837" y="1340768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deque_list.pop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deque([0, 1])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86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deque</a:t>
            </a:r>
            <a:r>
              <a:rPr lang="ko-KR" altLang="en-US" dirty="0"/>
              <a:t>에서 큐는 어떻게 사용할 수 있을까</a:t>
            </a:r>
            <a:r>
              <a:rPr lang="en-US" altLang="ko-KR" dirty="0"/>
              <a:t>? </a:t>
            </a:r>
          </a:p>
          <a:p>
            <a:pPr lvl="1" indent="0">
              <a:buNone/>
            </a:pPr>
            <a:r>
              <a:rPr lang="en-US" altLang="ko-KR" dirty="0"/>
              <a:t>  - pop(0)</a:t>
            </a:r>
            <a:r>
              <a:rPr lang="ko-KR" altLang="en-US" dirty="0"/>
              <a:t>을 입력하여 실행하면</a:t>
            </a:r>
            <a:r>
              <a:rPr lang="en-US" altLang="ko-KR" dirty="0"/>
              <a:t> deque</a:t>
            </a:r>
            <a:r>
              <a:rPr lang="ko-KR" altLang="en-US" dirty="0"/>
              <a:t>에서는 작동하지 않음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en-US" altLang="ko-KR" dirty="0"/>
              <a:t>  - deque</a:t>
            </a:r>
            <a:r>
              <a:rPr lang="ko-KR" altLang="en-US" dirty="0"/>
              <a:t>는 </a:t>
            </a:r>
            <a:r>
              <a:rPr lang="en-US" altLang="ko-KR" dirty="0" err="1"/>
              <a:t>appendleft</a:t>
            </a:r>
            <a:r>
              <a:rPr lang="en-US" altLang="ko-KR" dirty="0"/>
              <a:t>( ) </a:t>
            </a:r>
            <a:r>
              <a:rPr lang="ko-KR" altLang="en-US" dirty="0"/>
              <a:t>함수로 새로운 값을 왼쪽부터 입력하도록 하여 먼저 들어간 값부터 출력될 수 있도록 함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7145EB-3888-485F-B654-303203B644E0}"/>
              </a:ext>
            </a:extLst>
          </p:cNvPr>
          <p:cNvSpPr/>
          <p:nvPr/>
        </p:nvSpPr>
        <p:spPr>
          <a:xfrm>
            <a:off x="818837" y="2708920"/>
            <a:ext cx="7848872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deque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deque()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deque_list.appendleft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deque([4, 3, 2, 1, 0])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916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deque</a:t>
            </a:r>
            <a:r>
              <a:rPr lang="ko-KR" altLang="en-US" dirty="0"/>
              <a:t> 모듈의 장점</a:t>
            </a:r>
            <a:r>
              <a:rPr lang="en-US" altLang="ko-KR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deque</a:t>
            </a:r>
            <a:r>
              <a:rPr lang="ko-KR" altLang="en-US" dirty="0"/>
              <a:t>는 연결 리스트의 특성을 지원함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연결 리스트</a:t>
            </a:r>
            <a:r>
              <a:rPr lang="en-US" altLang="ko-KR" sz="1600" dirty="0"/>
              <a:t>(linked list)</a:t>
            </a:r>
            <a:r>
              <a:rPr lang="en-US" altLang="ko-KR" dirty="0"/>
              <a:t>:</a:t>
            </a:r>
            <a:r>
              <a:rPr lang="ko-KR" altLang="en-US" dirty="0"/>
              <a:t> 데이터를 저장할 때 요소의 값을 한 쪽으로 연결한 후</a:t>
            </a:r>
            <a:r>
              <a:rPr lang="en-US" altLang="ko-KR" dirty="0"/>
              <a:t>, </a:t>
            </a:r>
            <a:r>
              <a:rPr lang="ko-KR" altLang="en-US" dirty="0"/>
              <a:t>요소의 다음 값의 주소 값을 저장하여 데이터를 연결하는 기법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49B5E3-E544-4B38-A3C1-017F52A1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996952"/>
            <a:ext cx="7248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2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 연결 리스트는 다음 요소의 주소 값을 저장하므로 데이터를 원형으로 저장할 수 있음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마지막 요소에 첫 번째 값의 주소를 저장시켜 해당 값을 찾아갈 수 있도록 연결시킴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7E36B-1724-486D-95A5-00D7CC28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91" y="2529395"/>
            <a:ext cx="4725218" cy="42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rotate( ):</a:t>
            </a:r>
            <a:r>
              <a:rPr lang="ko-KR" altLang="en-US" b="1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deque</a:t>
            </a:r>
            <a:r>
              <a:rPr lang="ko-KR" altLang="en-US" dirty="0"/>
              <a:t>에 저장된 요소들 값의 인덱스를 바꾸는 기법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55772-FC6E-50C5-A0A5-49309E71C8CB}"/>
              </a:ext>
            </a:extLst>
          </p:cNvPr>
          <p:cNvSpPr/>
          <p:nvPr/>
        </p:nvSpPr>
        <p:spPr>
          <a:xfrm>
            <a:off x="818837" y="1484784"/>
            <a:ext cx="784887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deque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deque()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deque_list.appendleft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print(deque_list)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deque([0, 1, 2, 3, 4])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deque_list.rotate(2)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print(deque_list)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deque([3, 4, 0, 1, 2])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deque_list.rotate(2)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print(deque_list)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deque([1, 2, 3, 4, 0])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3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deque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616624"/>
          </a:xfrm>
        </p:spPr>
        <p:txBody>
          <a:bodyPr/>
          <a:lstStyle/>
          <a:p>
            <a:pPr lvl="1"/>
            <a:r>
              <a:rPr lang="en-US" altLang="ko-KR" b="1" dirty="0"/>
              <a:t>reversed(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기존과 반대로 데이터를 저장하는 기법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b="1" dirty="0"/>
              <a:t>extend( ) </a:t>
            </a:r>
            <a:r>
              <a:rPr lang="ko-KR" altLang="en-US" b="1" dirty="0"/>
              <a:t>함수</a:t>
            </a:r>
            <a:r>
              <a:rPr lang="en-US" altLang="ko-KR" b="1" dirty="0"/>
              <a:t>: </a:t>
            </a:r>
            <a:r>
              <a:rPr lang="ko-KR" altLang="en-US" dirty="0"/>
              <a:t>리스트가 통째로 오른쪽으로 추가되는 기법</a:t>
            </a:r>
            <a:endParaRPr lang="en-US" altLang="ko-KR" dirty="0"/>
          </a:p>
          <a:p>
            <a:pPr lvl="1"/>
            <a:r>
              <a:rPr lang="en-US" altLang="ko-KR" b="1" dirty="0" err="1"/>
              <a:t>extendleft</a:t>
            </a:r>
            <a:r>
              <a:rPr lang="en-US" altLang="ko-KR" b="1" dirty="0"/>
              <a:t>( ) </a:t>
            </a:r>
            <a:r>
              <a:rPr lang="ko-KR" altLang="en-US" b="1" dirty="0"/>
              <a:t>함수</a:t>
            </a:r>
            <a:r>
              <a:rPr lang="en-US" altLang="ko-KR" b="1" dirty="0"/>
              <a:t>: </a:t>
            </a:r>
            <a:r>
              <a:rPr lang="ko-KR" altLang="en-US" dirty="0"/>
              <a:t>리스트가 통째로 왼쪽으로 추가되는 기법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137C2-5723-46C6-9564-D04FACE6B384}"/>
              </a:ext>
            </a:extLst>
          </p:cNvPr>
          <p:cNvSpPr/>
          <p:nvPr/>
        </p:nvSpPr>
        <p:spPr>
          <a:xfrm>
            <a:off x="818837" y="1291812"/>
            <a:ext cx="784887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print(deque(reversed(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deque_list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deque([0, 4, 3, 2, 1])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11DED-9BFC-44F8-B465-D7D612AC24A5}"/>
              </a:ext>
            </a:extLst>
          </p:cNvPr>
          <p:cNvSpPr/>
          <p:nvPr/>
        </p:nvSpPr>
        <p:spPr>
          <a:xfrm>
            <a:off x="827584" y="3482788"/>
            <a:ext cx="7848872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deque_list.extend([5, 6, 7])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print(deque_list)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deque([1, 2, 3, 4, 0, 5, 6, 7])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deque_list.extendleft([5, 6, 7])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print(deque_list)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deque([7, 6, 5, 1, 2, 3, 4, 0, 5, 6, 7])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58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616624"/>
          </a:xfrm>
        </p:spPr>
        <p:txBody>
          <a:bodyPr/>
          <a:lstStyle/>
          <a:p>
            <a:pPr lvl="1"/>
            <a:r>
              <a:rPr lang="en-US" altLang="ko-KR" b="1" dirty="0" err="1"/>
              <a:t>OrderedDict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순서를 가진 </a:t>
            </a:r>
            <a:r>
              <a:rPr lang="ko-KR" altLang="en-US" dirty="0" err="1"/>
              <a:t>딕셔너리</a:t>
            </a:r>
            <a:r>
              <a:rPr lang="ko-KR" altLang="en-US" dirty="0"/>
              <a:t> 객체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A3483-0518-496A-80AA-343104AEFE0A}"/>
              </a:ext>
            </a:extLst>
          </p:cNvPr>
          <p:cNvGrpSpPr/>
          <p:nvPr/>
        </p:nvGrpSpPr>
        <p:grpSpPr>
          <a:xfrm>
            <a:off x="706789" y="1386590"/>
            <a:ext cx="7730422" cy="4706706"/>
            <a:chOff x="586782" y="1436077"/>
            <a:chExt cx="7730422" cy="47067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FA7376-C949-4A7B-9CE7-ECE2C6FEA07B}"/>
                </a:ext>
              </a:extLst>
            </p:cNvPr>
            <p:cNvGrpSpPr/>
            <p:nvPr/>
          </p:nvGrpSpPr>
          <p:grpSpPr>
            <a:xfrm>
              <a:off x="586782" y="1436077"/>
              <a:ext cx="7695331" cy="2700708"/>
              <a:chOff x="683568" y="1387551"/>
              <a:chExt cx="7695331" cy="27007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8B2252-8B1D-4F9C-AD9E-95C4C1EAD623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224247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 = { }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d['x'] = 100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d['l'] = 500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d['y'] = 200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d['z'] = 300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for k, v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d.items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    print(k, v)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1476A-AD58-489F-92E6-48E5B44B09DC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AFB93-6B22-4ABC-8EED-09F6F886035E}"/>
                </a:ext>
              </a:extLst>
            </p:cNvPr>
            <p:cNvSpPr txBox="1"/>
            <p:nvPr/>
          </p:nvSpPr>
          <p:spPr>
            <a:xfrm>
              <a:off x="586782" y="426747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3ACB24-ED47-4DC6-AB85-23D8F94E2CBA}"/>
                </a:ext>
              </a:extLst>
            </p:cNvPr>
            <p:cNvSpPr/>
            <p:nvPr/>
          </p:nvSpPr>
          <p:spPr>
            <a:xfrm>
              <a:off x="713159" y="4830205"/>
              <a:ext cx="7604045" cy="131257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x 100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l 500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y 200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z 300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34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파이썬에서의</a:t>
            </a:r>
            <a:r>
              <a:rPr lang="ko-KR" altLang="en-US" dirty="0"/>
              <a:t> 자료구조에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세트에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collections </a:t>
            </a:r>
            <a:r>
              <a:rPr lang="ko-KR" altLang="en-US" dirty="0"/>
              <a:t>모듈에 대해 이해한다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sz="1600" b="1" dirty="0" err="1"/>
              <a:t>딕셔너리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순서를 보장하지 않는 객체로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파일을 저장하면 키는 저장 순서와 상관없이 저장됨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2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A3483-0518-496A-80AA-343104AEFE0A}"/>
              </a:ext>
            </a:extLst>
          </p:cNvPr>
          <p:cNvGrpSpPr/>
          <p:nvPr/>
        </p:nvGrpSpPr>
        <p:grpSpPr>
          <a:xfrm>
            <a:off x="706789" y="1599510"/>
            <a:ext cx="7730422" cy="4349770"/>
            <a:chOff x="586782" y="1436077"/>
            <a:chExt cx="7730422" cy="43497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FA7376-C949-4A7B-9CE7-ECE2C6FEA07B}"/>
                </a:ext>
              </a:extLst>
            </p:cNvPr>
            <p:cNvGrpSpPr/>
            <p:nvPr/>
          </p:nvGrpSpPr>
          <p:grpSpPr>
            <a:xfrm>
              <a:off x="586782" y="1436077"/>
              <a:ext cx="7695331" cy="2546466"/>
              <a:chOff x="683568" y="1387551"/>
              <a:chExt cx="7695331" cy="254646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8B2252-8B1D-4F9C-AD9E-95C4C1EAD623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208823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 = { }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d['x'] = 100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d['l'] = 500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d['y'] = 200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d['z'] = 300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for k, v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d.items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    print(k, v)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1476A-AD58-489F-92E6-48E5B44B09DC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AFB93-6B22-4ABC-8EED-09F6F886035E}"/>
                </a:ext>
              </a:extLst>
            </p:cNvPr>
            <p:cNvSpPr txBox="1"/>
            <p:nvPr/>
          </p:nvSpPr>
          <p:spPr>
            <a:xfrm>
              <a:off x="586782" y="405455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3ACB24-ED47-4DC6-AB85-23D8F94E2CBA}"/>
                </a:ext>
              </a:extLst>
            </p:cNvPr>
            <p:cNvSpPr/>
            <p:nvPr/>
          </p:nvSpPr>
          <p:spPr>
            <a:xfrm>
              <a:off x="713159" y="4617285"/>
              <a:ext cx="7604045" cy="116856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x 100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l 500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y 200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z 300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79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dirty="0" err="1"/>
              <a:t>딕셔너리로</a:t>
            </a:r>
            <a:r>
              <a:rPr lang="ko-KR" altLang="en-US" dirty="0"/>
              <a:t> 데이터 처리 시 키나 값으로 데이터를 정렬할 때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모듈을 가장 많이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키를 이용하여 주민등록번호를 번호 순서대로 정렬한 후 데이터를 출력하는 경우의 코드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0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어떤 </a:t>
            </a:r>
            <a:r>
              <a:rPr lang="ko-KR" altLang="en-US" sz="1600" dirty="0" err="1"/>
              <a:t>컴퓨터든</a:t>
            </a:r>
            <a:r>
              <a:rPr lang="ko-KR" altLang="en-US" sz="1600" dirty="0"/>
              <a:t> 상관없이 </a:t>
            </a:r>
            <a:r>
              <a:rPr lang="en-US" altLang="ko-KR" sz="1600" dirty="0"/>
              <a:t>x, y, z, l</a:t>
            </a:r>
            <a:r>
              <a:rPr lang="ko-KR" altLang="en-US" sz="1600" dirty="0"/>
              <a:t>의 순서대로 키</a:t>
            </a:r>
            <a:r>
              <a:rPr lang="en-US" altLang="ko-KR" sz="1600" dirty="0"/>
              <a:t>-</a:t>
            </a:r>
            <a:r>
              <a:rPr lang="ko-KR" altLang="en-US" sz="1600" dirty="0"/>
              <a:t>값 쌍이 출력됨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200" dirty="0"/>
              <a:t>  </a:t>
            </a:r>
            <a:endParaRPr lang="en-US" altLang="ko-KR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6B4DE0-B6AB-4E0E-A4F0-2DE041119CC1}"/>
              </a:ext>
            </a:extLst>
          </p:cNvPr>
          <p:cNvGrpSpPr/>
          <p:nvPr/>
        </p:nvGrpSpPr>
        <p:grpSpPr>
          <a:xfrm>
            <a:off x="683568" y="2492896"/>
            <a:ext cx="8136904" cy="3960440"/>
            <a:chOff x="300307" y="1908041"/>
            <a:chExt cx="8496944" cy="39604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5DCED2-C22F-4022-830A-F0FA3E818565}"/>
                </a:ext>
              </a:extLst>
            </p:cNvPr>
            <p:cNvSpPr/>
            <p:nvPr/>
          </p:nvSpPr>
          <p:spPr>
            <a:xfrm>
              <a:off x="300307" y="2340089"/>
              <a:ext cx="8496944" cy="352839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sort_by_key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return t[0]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from collections import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OrderedDict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en-US" altLang="ko-KR" sz="16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OrderedDict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선언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d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dict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d['x'] = 100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d['y'] = 200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d['z'] = 300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d['l'] = 500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for k, v in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OrderedDict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(sorted(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d.items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(), key=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sort_by_key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)).items():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    print(k, v)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429A91-5C0D-4723-8946-23319E5ACF2D}"/>
                </a:ext>
              </a:extLst>
            </p:cNvPr>
            <p:cNvSpPr txBox="1"/>
            <p:nvPr/>
          </p:nvSpPr>
          <p:spPr>
            <a:xfrm>
              <a:off x="300307" y="190804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7-4]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165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값인 변수 </a:t>
            </a:r>
            <a:r>
              <a:rPr lang="en-US" altLang="ko-KR" sz="1600" dirty="0"/>
              <a:t>d</a:t>
            </a:r>
            <a:r>
              <a:rPr lang="ko-KR" altLang="en-US" sz="1600" dirty="0"/>
              <a:t>를 리스트 형태로 만든 다음</a:t>
            </a:r>
            <a:r>
              <a:rPr lang="en-US" altLang="ko-KR" sz="1600" dirty="0"/>
              <a:t>, sorted( ) </a:t>
            </a:r>
            <a:r>
              <a:rPr lang="ko-KR" altLang="en-US" sz="1600" dirty="0"/>
              <a:t>함수를 사용하여 정렬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en-US" altLang="ko-KR" sz="1600" dirty="0">
                <a:highlight>
                  <a:srgbClr val="C0C0C0"/>
                </a:highlight>
              </a:rPr>
              <a:t>sorted(</a:t>
            </a:r>
            <a:r>
              <a:rPr lang="en-US" altLang="ko-KR" sz="1600" dirty="0" err="1">
                <a:highlight>
                  <a:srgbClr val="C0C0C0"/>
                </a:highlight>
              </a:rPr>
              <a:t>d.items</a:t>
            </a:r>
            <a:r>
              <a:rPr lang="en-US" altLang="ko-KR" sz="1600" dirty="0">
                <a:highlight>
                  <a:srgbClr val="C0C0C0"/>
                </a:highlight>
              </a:rPr>
              <a:t>(), key=</a:t>
            </a:r>
            <a:r>
              <a:rPr lang="en-US" altLang="ko-KR" sz="1600" dirty="0" err="1">
                <a:highlight>
                  <a:srgbClr val="C0C0C0"/>
                </a:highlight>
              </a:rPr>
              <a:t>sort_by_key</a:t>
            </a:r>
            <a:r>
              <a:rPr lang="en-US" altLang="ko-KR" sz="1600" dirty="0">
                <a:highlight>
                  <a:srgbClr val="C0C0C0"/>
                </a:highlight>
              </a:rPr>
              <a:t>)</a:t>
            </a:r>
            <a:r>
              <a:rPr lang="ko-KR" altLang="en-US" sz="1600" dirty="0"/>
              <a:t>의 코드만 따로 실행하면 다음처럼 정렬되어 이차원 형태로 값이 출력됨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-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값을 기준으로 정렬한다면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7-4]</a:t>
            </a:r>
            <a:r>
              <a:rPr lang="ko-KR" altLang="en-US" sz="1600" dirty="0"/>
              <a:t>의 </a:t>
            </a:r>
            <a:r>
              <a:rPr lang="en-US" altLang="ko-KR" sz="1600" dirty="0"/>
              <a:t>1</a:t>
            </a:r>
            <a:r>
              <a:rPr lang="ko-KR" altLang="en-US" sz="1600" dirty="0"/>
              <a:t>행과 </a:t>
            </a:r>
            <a:r>
              <a:rPr lang="en-US" altLang="ko-KR" sz="1600" dirty="0"/>
              <a:t>2</a:t>
            </a:r>
            <a:r>
              <a:rPr lang="ko-KR" altLang="en-US" sz="1600" dirty="0"/>
              <a:t>행을 다음처럼 바꾸면 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200" dirty="0"/>
              <a:t>  </a:t>
            </a:r>
            <a:endParaRPr lang="en-US" altLang="ko-KR" sz="16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C15F38-DC30-4643-945E-A8AB58B6240B}"/>
              </a:ext>
            </a:extLst>
          </p:cNvPr>
          <p:cNvGrpSpPr/>
          <p:nvPr/>
        </p:nvGrpSpPr>
        <p:grpSpPr>
          <a:xfrm>
            <a:off x="611560" y="846712"/>
            <a:ext cx="7730422" cy="1790200"/>
            <a:chOff x="586782" y="4558607"/>
            <a:chExt cx="7730422" cy="17902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108B2-7524-4EB5-A728-6DCE471AF679}"/>
                </a:ext>
              </a:extLst>
            </p:cNvPr>
            <p:cNvSpPr txBox="1"/>
            <p:nvPr/>
          </p:nvSpPr>
          <p:spPr>
            <a:xfrm>
              <a:off x="586782" y="455860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E5EC36-E229-4422-B357-AA7644106EB4}"/>
                </a:ext>
              </a:extLst>
            </p:cNvPr>
            <p:cNvSpPr/>
            <p:nvPr/>
          </p:nvSpPr>
          <p:spPr>
            <a:xfrm>
              <a:off x="713159" y="5121340"/>
              <a:ext cx="7604045" cy="1227467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l 500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x 100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y 200</a:t>
              </a:r>
            </a:p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z 300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39B76A8-862E-48AB-9B6A-BC263941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77072"/>
            <a:ext cx="7077075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648C64-1B94-12F3-A540-7F5E0444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323716"/>
            <a:ext cx="708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0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변수를 생성할 때 키에 기본값을 지정하는 방법</a:t>
            </a:r>
            <a:endParaRPr lang="en-US" altLang="ko-KR" sz="2000" dirty="0"/>
          </a:p>
          <a:p>
            <a:pPr lvl="1"/>
            <a:r>
              <a:rPr lang="ko-KR" altLang="en-US" dirty="0"/>
              <a:t>새로운 키를 생성할 때 별다른 조치 없이 새로운 값을 생성할 수 있음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sz="1600" dirty="0"/>
              <a:t>실제 </a:t>
            </a:r>
            <a:r>
              <a:rPr lang="ko-KR" altLang="en-US" sz="1600" dirty="0" err="1"/>
              <a:t>딕셔너리에서는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7-5]</a:t>
            </a:r>
            <a:r>
              <a:rPr lang="ko-KR" altLang="en-US" sz="1600" dirty="0"/>
              <a:t>처럼 키를 생성하지 않고 해당 키의 값을 호출하려고 할 때 오류가 발생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A3483-0518-496A-80AA-343104AEFE0A}"/>
              </a:ext>
            </a:extLst>
          </p:cNvPr>
          <p:cNvGrpSpPr/>
          <p:nvPr/>
        </p:nvGrpSpPr>
        <p:grpSpPr>
          <a:xfrm>
            <a:off x="706789" y="2420888"/>
            <a:ext cx="7730422" cy="3528392"/>
            <a:chOff x="586782" y="2329463"/>
            <a:chExt cx="7730422" cy="35283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FA7376-C949-4A7B-9CE7-ECE2C6FEA07B}"/>
                </a:ext>
              </a:extLst>
            </p:cNvPr>
            <p:cNvGrpSpPr/>
            <p:nvPr/>
          </p:nvGrpSpPr>
          <p:grpSpPr>
            <a:xfrm>
              <a:off x="586782" y="2329463"/>
              <a:ext cx="7695331" cy="1440160"/>
              <a:chOff x="683568" y="2280937"/>
              <a:chExt cx="7695331" cy="144016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8B2252-8B1D-4F9C-AD9E-95C4C1EAD623}"/>
                  </a:ext>
                </a:extLst>
              </p:cNvPr>
              <p:cNvSpPr/>
              <p:nvPr/>
            </p:nvSpPr>
            <p:spPr>
              <a:xfrm>
                <a:off x="774854" y="2739171"/>
                <a:ext cx="7604045" cy="98192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dict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print(d["first"])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1476A-AD58-489F-92E6-48E5B44B09DC}"/>
                  </a:ext>
                </a:extLst>
              </p:cNvPr>
              <p:cNvSpPr txBox="1"/>
              <p:nvPr/>
            </p:nvSpPr>
            <p:spPr>
              <a:xfrm>
                <a:off x="683568" y="2280937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AFB93-6B22-4ABC-8EED-09F6F886035E}"/>
                </a:ext>
              </a:extLst>
            </p:cNvPr>
            <p:cNvSpPr txBox="1"/>
            <p:nvPr/>
          </p:nvSpPr>
          <p:spPr>
            <a:xfrm>
              <a:off x="586782" y="391363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3ACB24-ED47-4DC6-AB85-23D8F94E2CBA}"/>
                </a:ext>
              </a:extLst>
            </p:cNvPr>
            <p:cNvSpPr/>
            <p:nvPr/>
          </p:nvSpPr>
          <p:spPr>
            <a:xfrm>
              <a:off x="713159" y="4489703"/>
              <a:ext cx="7604045" cy="136815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Traceback (most recent call last):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   File "defaultdict1.py", line 2, in &lt;module&gt;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       print(d["first"])</a:t>
              </a:r>
            </a:p>
            <a:p>
              <a:r>
                <a:rPr lang="en-US" altLang="ko-KR" sz="1600" dirty="0" err="1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KeyError</a:t>
              </a:r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: 'first'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모듈은 어떻게 사용할까</a:t>
            </a:r>
            <a:r>
              <a:rPr lang="en-US" altLang="ko-KR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A3483-0518-496A-80AA-343104AEFE0A}"/>
              </a:ext>
            </a:extLst>
          </p:cNvPr>
          <p:cNvGrpSpPr/>
          <p:nvPr/>
        </p:nvGrpSpPr>
        <p:grpSpPr>
          <a:xfrm>
            <a:off x="706789" y="1412776"/>
            <a:ext cx="7730422" cy="3096344"/>
            <a:chOff x="586782" y="2329463"/>
            <a:chExt cx="7730422" cy="30963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FA7376-C949-4A7B-9CE7-ECE2C6FEA07B}"/>
                </a:ext>
              </a:extLst>
            </p:cNvPr>
            <p:cNvGrpSpPr/>
            <p:nvPr/>
          </p:nvGrpSpPr>
          <p:grpSpPr>
            <a:xfrm>
              <a:off x="586782" y="2329463"/>
              <a:ext cx="7695331" cy="1872208"/>
              <a:chOff x="683568" y="2280937"/>
              <a:chExt cx="7695331" cy="18722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8B2252-8B1D-4F9C-AD9E-95C4C1EAD623}"/>
                  </a:ext>
                </a:extLst>
              </p:cNvPr>
              <p:cNvSpPr/>
              <p:nvPr/>
            </p:nvSpPr>
            <p:spPr>
              <a:xfrm>
                <a:off x="774854" y="2739171"/>
                <a:ext cx="7604045" cy="141397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1 from collections import defaultdict</a:t>
                </a:r>
              </a:p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2</a:t>
                </a:r>
              </a:p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3 d = defaultdict(lambda: 0) # Default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값을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0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으로 설정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4 </a:t>
                </a:r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print(d["first"])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1476A-AD58-489F-92E6-48E5B44B09DC}"/>
                  </a:ext>
                </a:extLst>
              </p:cNvPr>
              <p:cNvSpPr txBox="1"/>
              <p:nvPr/>
            </p:nvSpPr>
            <p:spPr>
              <a:xfrm>
                <a:off x="683568" y="2280937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AFB93-6B22-4ABC-8EED-09F6F886035E}"/>
                </a:ext>
              </a:extLst>
            </p:cNvPr>
            <p:cNvSpPr txBox="1"/>
            <p:nvPr/>
          </p:nvSpPr>
          <p:spPr>
            <a:xfrm>
              <a:off x="586782" y="434568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3ACB24-ED47-4DC6-AB85-23D8F94E2CBA}"/>
                </a:ext>
              </a:extLst>
            </p:cNvPr>
            <p:cNvSpPr/>
            <p:nvPr/>
          </p:nvSpPr>
          <p:spPr>
            <a:xfrm>
              <a:off x="713159" y="4849743"/>
              <a:ext cx="7604045" cy="57606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0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14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en-US" altLang="ko-KR" dirty="0" err="1"/>
              <a:t>defaultdict</a:t>
            </a:r>
            <a:r>
              <a:rPr lang="ko-KR" altLang="en-US" dirty="0"/>
              <a:t>의 초기 값은 리스트 형태로도 설정할 수 있음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A3483-0518-496A-80AA-343104AEFE0A}"/>
              </a:ext>
            </a:extLst>
          </p:cNvPr>
          <p:cNvGrpSpPr/>
          <p:nvPr/>
        </p:nvGrpSpPr>
        <p:grpSpPr>
          <a:xfrm>
            <a:off x="532704" y="1412776"/>
            <a:ext cx="8078592" cy="4320480"/>
            <a:chOff x="412697" y="2329463"/>
            <a:chExt cx="8078592" cy="43204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FA7376-C949-4A7B-9CE7-ECE2C6FEA07B}"/>
                </a:ext>
              </a:extLst>
            </p:cNvPr>
            <p:cNvGrpSpPr/>
            <p:nvPr/>
          </p:nvGrpSpPr>
          <p:grpSpPr>
            <a:xfrm>
              <a:off x="412697" y="2329463"/>
              <a:ext cx="8078592" cy="3168352"/>
              <a:chOff x="509483" y="2280937"/>
              <a:chExt cx="8078592" cy="31683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8B2252-8B1D-4F9C-AD9E-95C4C1EAD623}"/>
                  </a:ext>
                </a:extLst>
              </p:cNvPr>
              <p:cNvSpPr/>
              <p:nvPr/>
            </p:nvSpPr>
            <p:spPr>
              <a:xfrm>
                <a:off x="509483" y="2847183"/>
                <a:ext cx="8078592" cy="26021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1 from collections import defaultdict</a:t>
                </a:r>
              </a:p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2</a:t>
                </a:r>
              </a:p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3 s = [('yellow',1), ('blue',2), ('yellow',3), ('blue',4), ('red',1)]</a:t>
                </a:r>
              </a:p>
              <a:p>
                <a:r>
                  <a:rPr lang="pl-PL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4 d = defaultdict(list)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5 for k, v in s: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6     d[k].append(v)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8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d.items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())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9 [('blue', [2, 4]), ('red', [1]), ('yellow', [1, 3])]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1476A-AD58-489F-92E6-48E5B44B09DC}"/>
                  </a:ext>
                </a:extLst>
              </p:cNvPr>
              <p:cNvSpPr txBox="1"/>
              <p:nvPr/>
            </p:nvSpPr>
            <p:spPr>
              <a:xfrm>
                <a:off x="516331" y="2280937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7-7]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AFB93-6B22-4ABC-8EED-09F6F886035E}"/>
                </a:ext>
              </a:extLst>
            </p:cNvPr>
            <p:cNvSpPr txBox="1"/>
            <p:nvPr/>
          </p:nvSpPr>
          <p:spPr>
            <a:xfrm>
              <a:off x="419545" y="5569823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3ACB24-ED47-4DC6-AB85-23D8F94E2CBA}"/>
                </a:ext>
              </a:extLst>
            </p:cNvPr>
            <p:cNvSpPr/>
            <p:nvPr/>
          </p:nvSpPr>
          <p:spPr>
            <a:xfrm>
              <a:off x="412697" y="6073879"/>
              <a:ext cx="8078592" cy="57606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dict_items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([('yellow', [1, 3]), ('blue', [2, 4]), ('red', [1])])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52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Counter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dirty="0"/>
              <a:t>시퀀스 자료형의 데이터 값의 개수를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반환하는 방법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818837" y="1412776"/>
            <a:ext cx="7848872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Counter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 = list("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gallahad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['g', 'a', 'l', 'l', 'a', 'h', 'a', 'd']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 = Counter(text)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Counter({'a': 3, 'l': 2, 'g': 1, 'h': 1, 'd': 1})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c["a"]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132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Counter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en-US" altLang="ko-KR" dirty="0"/>
              <a:t>Counter</a:t>
            </a:r>
            <a:r>
              <a:rPr lang="ko-KR" altLang="en-US" dirty="0"/>
              <a:t>를 이용하면 각 문자의 개수 세는 작업을 매우 쉽게 할 수 있음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771092" y="1448780"/>
            <a:ext cx="7915708" cy="396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 = """A press release is the quickest and easiest way to get free publicity. If well written, a press release can result in multiple published articles about your firm and its products. And that can mean new prospects contacting you asking you to sell to them. ....""".lower().split()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&gt;&gt;&gt; Counter(text)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Counter({'and': 3, 'to': 3, 'can': 2, 'press': 2, 'release': 2, 'you': 2, 'a': 2, 'sell': 1, 'about': 1, 'free': 1, 'firm': 1, 'quickest': 1, 'products.': 1, 'written,': 1, 'them.': 1, '....': 1, 'articles': 1, 'published': 1, 'mean': 1, 'that': 1, 'prospects': 1, 'its': 1, 'multiple': 1, 'if': 1, 'easiest': 1, 'publicity.': 1, 'way': 1, 'new': 1, 'result': 1, 'the': 1, 'your': 1, 'well': 1, 'is': 1, 'asking': 1, 'in': 1, 'contacting': 1, 'get': 1})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Counter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형태로 </a:t>
            </a:r>
            <a:r>
              <a:rPr lang="en-US" altLang="ko-KR" dirty="0"/>
              <a:t>Counter </a:t>
            </a:r>
            <a:r>
              <a:rPr lang="ko-KR" altLang="en-US" dirty="0"/>
              <a:t>객체를 생성하는 방법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827584" y="1340768"/>
            <a:ext cx="7848872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Counter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 = list("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gallahad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['g', 'a', 'l', 'l', 'a', 'h', 'a', 'd']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 = Counter(text)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Counter({'a': 3, 'l': 2, 'g': 1, 'h': 1, 'd': 1})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c["a"]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30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Counter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dirty="0"/>
              <a:t>키워드 형태의 매개변수를 사용하여 </a:t>
            </a:r>
            <a:r>
              <a:rPr lang="en-US" altLang="ko-KR" dirty="0"/>
              <a:t>Counter</a:t>
            </a:r>
            <a:r>
              <a:rPr lang="ko-KR" altLang="en-US" dirty="0"/>
              <a:t>를 생성하는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Counter</a:t>
            </a:r>
            <a:r>
              <a:rPr lang="ko-KR" altLang="en-US" dirty="0"/>
              <a:t>는 기본 사칙연산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논리 연산 등</a:t>
            </a:r>
            <a:r>
              <a:rPr lang="en-US" altLang="ko-KR" dirty="0"/>
              <a:t>)</a:t>
            </a:r>
            <a:r>
              <a:rPr lang="ko-KR" altLang="en-US" dirty="0"/>
              <a:t>을 지원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745232" y="1340768"/>
            <a:ext cx="7941568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Counter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 = Counter(cats = 4, dogs = 8)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print(c)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Counter({'dogs': 8, 'cats': 4})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print(list(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c.elements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['cats','cats','cats','cats','dogs','dogs','dogs','dogs','dogs','dogs','dogs','dogs']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74BCE-9D60-36B6-027E-CBCDCB07BB43}"/>
              </a:ext>
            </a:extLst>
          </p:cNvPr>
          <p:cNvSpPr/>
          <p:nvPr/>
        </p:nvSpPr>
        <p:spPr>
          <a:xfrm>
            <a:off x="745232" y="4581128"/>
            <a:ext cx="794156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Counter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 = Counter(a = 4, b = 2, c = 0, d = -2)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 = Counter(a = 1, b = 2, c = 3, d = 4)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c.subtract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(d)     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 c - d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Counter({'a': 3, 'b': 0, 'c': -3, 'd': -6})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자료구조의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Counter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+ </a:t>
            </a:r>
            <a:r>
              <a:rPr lang="ko-KR" altLang="en-US" sz="1600" dirty="0"/>
              <a:t>기호</a:t>
            </a:r>
            <a:r>
              <a:rPr lang="en-US" altLang="ko-KR" sz="1600" dirty="0"/>
              <a:t>:</a:t>
            </a:r>
            <a:r>
              <a:rPr lang="ko-KR" altLang="en-US" sz="1600" dirty="0"/>
              <a:t> 두 </a:t>
            </a:r>
            <a:r>
              <a:rPr lang="en-US" altLang="ko-KR" sz="1600" dirty="0"/>
              <a:t>Counter </a:t>
            </a:r>
            <a:r>
              <a:rPr lang="ko-KR" altLang="en-US" sz="1600" dirty="0"/>
              <a:t>객체에 있는 각 요소를 더한 것</a:t>
            </a:r>
            <a:r>
              <a:rPr lang="en-US" altLang="ko-KR" sz="1600" dirty="0"/>
              <a:t>, </a:t>
            </a:r>
          </a:p>
          <a:p>
            <a:pPr lvl="1"/>
            <a:r>
              <a:rPr lang="en-US" altLang="ko-KR" sz="1600" dirty="0"/>
              <a:t>&amp; </a:t>
            </a:r>
            <a:r>
              <a:rPr lang="ko-KR" altLang="en-US" sz="1600" dirty="0"/>
              <a:t>기호</a:t>
            </a:r>
            <a:r>
              <a:rPr lang="en-US" altLang="ko-KR" sz="1600" dirty="0"/>
              <a:t>:</a:t>
            </a:r>
            <a:r>
              <a:rPr lang="ko-KR" altLang="en-US" sz="1600" dirty="0"/>
              <a:t> 두 객체에 같은 값이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교집합의 경우에만 출력함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| </a:t>
            </a:r>
            <a:r>
              <a:rPr lang="ko-KR" altLang="en-US" sz="1600" dirty="0"/>
              <a:t>기호</a:t>
            </a:r>
            <a:r>
              <a:rPr lang="en-US" altLang="ko-KR" sz="1600" dirty="0"/>
              <a:t>:</a:t>
            </a:r>
            <a:r>
              <a:rPr lang="ko-KR" altLang="en-US" sz="1600" dirty="0"/>
              <a:t> 두 </a:t>
            </a:r>
            <a:r>
              <a:rPr lang="en-US" altLang="ko-KR" sz="1600" dirty="0"/>
              <a:t>Counter </a:t>
            </a:r>
            <a:r>
              <a:rPr lang="ko-KR" altLang="en-US" sz="1600" dirty="0"/>
              <a:t>객체에서 하나가 포함되어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좀 더 큰 값이 있다면 그 값으로 합집합을 적용함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755576" y="980728"/>
            <a:ext cx="7848872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Counter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 = Counter(a = 4, b = 2, c = 0, d = -2)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 = Counter(a = 1, b = 2, c = 3, d = 4)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print(c + d)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Counter({'a': 5, 'b': 4, 'c': 3, 'd': 2})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print(c &amp; d)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Counter({'b': 2, 'a': 1})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print(c | d)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Counter({'a': 4, 'd': 4, 'c': 3, 'b': 2}) 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93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namedtuple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형태로 데이터 구조체를 저장하는 방법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sz="1600" dirty="0"/>
              <a:t>특정 데이터의 규정된 정보를 하나의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형태로 구성해 손쉽게 사용할 수 있는 자료구조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C55DA-5387-4FB5-B5D8-72B68AB06BB3}"/>
              </a:ext>
            </a:extLst>
          </p:cNvPr>
          <p:cNvSpPr/>
          <p:nvPr/>
        </p:nvSpPr>
        <p:spPr>
          <a:xfrm>
            <a:off x="683568" y="2096852"/>
            <a:ext cx="7915708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collections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namedtuple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Point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namedtuple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('Point', ['x', 'y'])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 = Point(11, y=22)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Point(x=11, y=22)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p.x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p.y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(11, 22)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print(p[0] + p[1])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33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453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06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텍스트 마이닝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10469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6166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실습 내용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텍스트 마이닝</a:t>
            </a:r>
            <a:r>
              <a:rPr lang="en-US" altLang="ko-KR" b="1" dirty="0"/>
              <a:t>(text mining)</a:t>
            </a:r>
            <a:r>
              <a:rPr lang="en-US" altLang="ko-KR" sz="1800" b="1" dirty="0"/>
              <a:t>: </a:t>
            </a:r>
            <a:r>
              <a:rPr lang="ko-KR" altLang="en-US" sz="1800" dirty="0"/>
              <a:t>텍스트를 분석하여 의미 있는 결과 도출하는 과정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이번 </a:t>
            </a:r>
            <a:r>
              <a:rPr lang="en-US" altLang="ko-KR" dirty="0"/>
              <a:t>Lab</a:t>
            </a:r>
            <a:r>
              <a:rPr lang="ko-KR" altLang="en-US" dirty="0"/>
              <a:t>에서는 다음 문장에 있는 단어의 개수를 파악해본다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프로그램 작성하는 규칙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텍스트 마이닝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64571" y="2852936"/>
            <a:ext cx="8075240" cy="115212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 press release is the quickest and easiest way to get free publicity. If well written, a press release can result in multiple published articles about your firm and its products. And that can mean new prospects contacting you asking you to sell to them. ...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C3E2C-F929-4DBD-BDC2-ACAECE3EE411}"/>
              </a:ext>
            </a:extLst>
          </p:cNvPr>
          <p:cNvSpPr txBox="1"/>
          <p:nvPr/>
        </p:nvSpPr>
        <p:spPr>
          <a:xfrm>
            <a:off x="664571" y="5013176"/>
            <a:ext cx="8075241" cy="129614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⦁ 문장의 단어 개수를 파악하는 코드를 작성한다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⦁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defaultdict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모듈을 사용한다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⦁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단어의 출현 횟수를 기준으로 정렬된 결과를 보여주기 위해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OrderedDict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모듈을 사용한다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텍스트 마이닝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36003" y="2095703"/>
            <a:ext cx="7604045" cy="3853577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and 3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to 3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a 2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press 2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release 2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⋮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생략</a:t>
            </a:r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⋮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contacting 1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asking 1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sell 1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them. 1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rPr>
              <a:t>.... 1</a:t>
            </a:r>
            <a:endParaRPr lang="ko-KR" altLang="en-US" sz="1600" dirty="0">
              <a:solidFill>
                <a:schemeClr val="tx2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88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8C9379-5E8B-465B-BD4F-93BA847317D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49694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 해결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텍스트 마이닝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7-8]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323528" y="2000582"/>
            <a:ext cx="8640960" cy="4092714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</a:t>
            </a: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text = """A press release is the quickest and easiest way to get free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publicity. If well written, a press release can result in multiple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published articles about your firm and its products. And that can mean new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prospects contacting you asking you to sell to them. ···.""".lower().split()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 from collections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defaultdict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word_count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defaultdict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(lambda: 0) # Default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으로 설정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 for word in text: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word_count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[word] +=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from collections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OrderedDict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OrderedDict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(sorted(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word_count.items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(), key=lambda t: t[1],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reverse=True)).items():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v) 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07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텍스트 마이닝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184150" lvl="1" indent="-285750"/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/>
              <a:t>변수에 원하는 문장을 넣고</a:t>
            </a:r>
            <a:r>
              <a:rPr lang="en-US" altLang="ko-KR" dirty="0"/>
              <a:t>, </a:t>
            </a:r>
            <a:r>
              <a:rPr lang="ko-KR" altLang="en-US" dirty="0"/>
              <a:t>이를 소문자로 바꾼 후 단어 단위로 자르는 코드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이를 위해 </a:t>
            </a:r>
            <a:r>
              <a:rPr lang="en-US" altLang="ko-KR" dirty="0"/>
              <a:t>lower( )</a:t>
            </a:r>
            <a:r>
              <a:rPr lang="ko-KR" altLang="en-US" dirty="0"/>
              <a:t>와 </a:t>
            </a:r>
            <a:r>
              <a:rPr lang="en-US" altLang="ko-KR" dirty="0"/>
              <a:t>split( ) </a:t>
            </a:r>
            <a:r>
              <a:rPr lang="ko-KR" altLang="en-US" dirty="0"/>
              <a:t>함수를 연속으로 사용함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이 코드의 결과를 확인하기 위해 </a:t>
            </a:r>
            <a:r>
              <a:rPr lang="ko-KR" altLang="en-US" dirty="0" err="1"/>
              <a:t>파이썬</a:t>
            </a:r>
            <a:r>
              <a:rPr lang="ko-KR" altLang="en-US" dirty="0"/>
              <a:t> 셸에 다음과 같이 입력하면 리스트의 결과를 볼 수 있음</a:t>
            </a:r>
            <a:r>
              <a:rPr lang="en-US" altLang="ko-KR" dirty="0"/>
              <a:t>.</a:t>
            </a:r>
          </a:p>
          <a:p>
            <a:pPr marL="0" lvl="1" indent="0">
              <a:buNone/>
            </a:pPr>
            <a:r>
              <a:rPr lang="en-US" altLang="ko-KR" dirty="0"/>
              <a:t>  </a:t>
            </a:r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C982C3-0EA3-4D00-A989-331167FD2ABC}"/>
              </a:ext>
            </a:extLst>
          </p:cNvPr>
          <p:cNvSpPr/>
          <p:nvPr/>
        </p:nvSpPr>
        <p:spPr>
          <a:xfrm>
            <a:off x="457200" y="2636911"/>
            <a:ext cx="8229600" cy="364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text = """A press release is the quickest and easiest way to get free publicity. If well written, a press release can result in multiple published articles about your firm and its products. And that can mean new prospects contacting you asking you to sell to them. ....""".lower().split()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print(text)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['a', 'press', 'release', 'is', 'the', 'quickest', 'and', 'easiest', 'way', 'to', 'get', 'free', 'publicity.', 'if', 'well', 'written,', 'a', 'press', 'release', 'can', 'result', 'in', 'multiple’, 'published', 'articles', 'about', 'your', 'firm', 'and', 'its', 'products.', 'and', 'that', 'can', 'mean', 'new', 'prospects', 'contacting', 'you', 'asking', 'you', 'to', 'sell', 'to', 'them.', '....'] </a:t>
            </a:r>
          </a:p>
        </p:txBody>
      </p:sp>
    </p:spTree>
    <p:extLst>
      <p:ext uri="{BB962C8B-B14F-4D97-AF65-F5344CB8AC3E}">
        <p14:creationId xmlns:p14="http://schemas.microsoft.com/office/powerpoint/2010/main" val="3504970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자료구조의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자료구조</a:t>
            </a:r>
            <a:r>
              <a:rPr lang="en-US" altLang="ko-KR" sz="1600" b="1" dirty="0"/>
              <a:t>(data structure): </a:t>
            </a:r>
            <a:r>
              <a:rPr lang="ko-KR" altLang="en-US" dirty="0"/>
              <a:t>데이터의 특징을 고려하여 저장하는 방법</a:t>
            </a:r>
            <a:endParaRPr lang="en-US" altLang="ko-KR" dirty="0"/>
          </a:p>
          <a:p>
            <a:pPr lvl="1"/>
            <a:r>
              <a:rPr lang="ko-KR" altLang="en-US" sz="1600" dirty="0"/>
              <a:t>실생활 속 데이터 저장 사례</a:t>
            </a:r>
            <a:r>
              <a:rPr lang="en-US" altLang="ko-KR" sz="1600" dirty="0"/>
              <a:t>:</a:t>
            </a:r>
            <a:r>
              <a:rPr lang="ko-KR" altLang="en-US" sz="1600" dirty="0"/>
              <a:t> 전화번호부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9BD77-3B09-4AA1-A48E-CC5867C8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15" y="1916832"/>
            <a:ext cx="5813369" cy="37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파이썬에서의</a:t>
            </a:r>
            <a:r>
              <a:rPr lang="ko-KR" altLang="en-US" dirty="0"/>
              <a:t> 자료구조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80B250-FE55-42F7-B453-B4C2022CD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991475" cy="346710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97A154-6EAB-411D-99C2-AE4F05E155FF}"/>
              </a:ext>
            </a:extLst>
          </p:cNvPr>
          <p:cNvSpPr txBox="1">
            <a:spLocks/>
          </p:cNvSpPr>
          <p:nvPr/>
        </p:nvSpPr>
        <p:spPr bwMode="auto">
          <a:xfrm>
            <a:off x="311771" y="888572"/>
            <a:ext cx="836327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1" indent="0">
              <a:buFont typeface="Wingdings" panose="05000000000000000000" pitchFamily="2" charset="2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776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스택과 큐</a:t>
            </a:r>
          </a:p>
        </p:txBody>
      </p:sp>
    </p:spTree>
    <p:extLst>
      <p:ext uri="{BB962C8B-B14F-4D97-AF65-F5344CB8AC3E}">
        <p14:creationId xmlns:p14="http://schemas.microsoft.com/office/powerpoint/2010/main" val="322490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스택</a:t>
            </a:r>
            <a:r>
              <a:rPr lang="en-US" altLang="ko-KR" sz="1600" b="1" dirty="0"/>
              <a:t>(stack)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컴퓨터공학과 학생들이 전공을 시작하면서 처음 배우는 자료구조로</a:t>
            </a:r>
            <a:r>
              <a:rPr lang="en-US" altLang="ko-KR" dirty="0"/>
              <a:t>, </a:t>
            </a:r>
            <a:r>
              <a:rPr lang="ko-KR" altLang="en-US" dirty="0"/>
              <a:t>자료구조의 핵심 개념 중 하나</a:t>
            </a:r>
            <a:endParaRPr lang="en-US" altLang="ko-KR" dirty="0"/>
          </a:p>
          <a:p>
            <a:pPr lvl="1"/>
            <a:r>
              <a:rPr lang="ko-KR" altLang="en-US" b="1" dirty="0"/>
              <a:t>스택 자료구조</a:t>
            </a:r>
            <a:r>
              <a:rPr lang="en-US" altLang="ko-KR" b="1" dirty="0"/>
              <a:t>(stack data structure): </a:t>
            </a:r>
            <a:r>
              <a:rPr lang="en-US" altLang="ko-KR" dirty="0"/>
              <a:t>4, 10</a:t>
            </a:r>
            <a:r>
              <a:rPr lang="ko-KR" altLang="en-US" dirty="0"/>
              <a:t>과 같은 데이터를 저장하는 공간</a:t>
            </a:r>
            <a:r>
              <a:rPr lang="en-US" altLang="ko-KR" dirty="0"/>
              <a:t>,</a:t>
            </a:r>
            <a:r>
              <a:rPr lang="ko-KR" altLang="en-US" dirty="0"/>
              <a:t> 리스트와 비슷하지만 저장 순서가 바뀌는 형태</a:t>
            </a:r>
            <a:endParaRPr lang="en-US" altLang="ko-KR" dirty="0"/>
          </a:p>
          <a:p>
            <a:pPr lvl="1"/>
            <a:r>
              <a:rPr lang="ko-KR" altLang="en-US" b="1" dirty="0"/>
              <a:t>푸시</a:t>
            </a:r>
            <a:r>
              <a:rPr lang="en-US" altLang="ko-KR" sz="1600" b="1" dirty="0"/>
              <a:t>(push)</a:t>
            </a:r>
            <a:r>
              <a:rPr lang="en-US" altLang="ko-KR" b="1" dirty="0"/>
              <a:t>: </a:t>
            </a:r>
            <a:r>
              <a:rPr lang="ko-KR" altLang="en-US" dirty="0"/>
              <a:t>스택에 데이터를 저장하는 것</a:t>
            </a:r>
            <a:endParaRPr lang="en-US" altLang="ko-KR" dirty="0"/>
          </a:p>
          <a:p>
            <a:pPr lvl="1"/>
            <a:r>
              <a:rPr lang="ko-KR" altLang="en-US" b="1" dirty="0"/>
              <a:t>팝</a:t>
            </a:r>
            <a:r>
              <a:rPr lang="en-US" altLang="ko-KR" sz="1600" b="1" dirty="0"/>
              <a:t>(pop)</a:t>
            </a:r>
            <a:r>
              <a:rPr lang="en-US" altLang="ko-KR" b="1" dirty="0"/>
              <a:t>: </a:t>
            </a:r>
            <a:r>
              <a:rPr lang="ko-KR" altLang="en-US" dirty="0"/>
              <a:t>데이터를 추출하는 것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99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24750</TotalTime>
  <Words>4394</Words>
  <Application>Microsoft Office PowerPoint</Application>
  <PresentationFormat>화면 슬라이드 쇼(4:3)</PresentationFormat>
  <Paragraphs>739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Consolas</vt:lpstr>
      <vt:lpstr>Arial</vt:lpstr>
      <vt:lpstr>Wingdings</vt:lpstr>
      <vt:lpstr>맑은 고딕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자료구조의 개념</vt:lpstr>
      <vt:lpstr>2. 파이썬에서의 자료구조</vt:lpstr>
      <vt:lpstr>PowerPoint 프레젠테이션</vt:lpstr>
      <vt:lpstr>1. 스택</vt:lpstr>
      <vt:lpstr>1. 스택</vt:lpstr>
      <vt:lpstr>1. 스택</vt:lpstr>
      <vt:lpstr>1. 스택</vt:lpstr>
      <vt:lpstr>2. 큐</vt:lpstr>
      <vt:lpstr>2. 큐</vt:lpstr>
      <vt:lpstr>PowerPoint 프레젠테이션</vt:lpstr>
      <vt:lpstr>1. 튜플</vt:lpstr>
      <vt:lpstr>2. 세트</vt:lpstr>
      <vt:lpstr>2. 세트</vt:lpstr>
      <vt:lpstr>2. 세트</vt:lpstr>
      <vt:lpstr>2. 세트</vt:lpstr>
      <vt:lpstr>PowerPoint 프레젠테이션</vt:lpstr>
      <vt:lpstr>1. 딕셔너리의 개념</vt:lpstr>
      <vt:lpstr>1. 딕셔너리의 개념</vt:lpstr>
      <vt:lpstr>2. 파이썬에서의 딕셔너리</vt:lpstr>
      <vt:lpstr>2. 파이썬에서의 딕셔너리</vt:lpstr>
      <vt:lpstr>3. 딕셔너리 함수</vt:lpstr>
      <vt:lpstr>3. 딕셔너리 함수</vt:lpstr>
      <vt:lpstr>3. 딕셔너리 함수</vt:lpstr>
      <vt:lpstr>3. 딕셔너리 함수</vt:lpstr>
      <vt:lpstr>PowerPoint 프레젠테이션</vt:lpstr>
      <vt:lpstr>PowerPoint 프레젠테이션</vt:lpstr>
      <vt:lpstr>1. deque 모듈</vt:lpstr>
      <vt:lpstr>1. deque 모듈</vt:lpstr>
      <vt:lpstr>1. deque 모듈</vt:lpstr>
      <vt:lpstr>1. deque 모듈</vt:lpstr>
      <vt:lpstr>1. deque 모듈</vt:lpstr>
      <vt:lpstr>1. deque 모듈</vt:lpstr>
      <vt:lpstr>1. deque 모듈</vt:lpstr>
      <vt:lpstr>2. OrderedDict 모듈</vt:lpstr>
      <vt:lpstr>2. OrderedDict 모듈</vt:lpstr>
      <vt:lpstr>2. OrderedDict 모듈</vt:lpstr>
      <vt:lpstr>2. OrderedDict 모듈</vt:lpstr>
      <vt:lpstr>3. defaultdict 모듈</vt:lpstr>
      <vt:lpstr>3. defaultdict 모듈</vt:lpstr>
      <vt:lpstr>3. defaultdict 모듈</vt:lpstr>
      <vt:lpstr>4. Counter 모듈</vt:lpstr>
      <vt:lpstr>4. Counter 모듈</vt:lpstr>
      <vt:lpstr>4. Counter 모듈</vt:lpstr>
      <vt:lpstr>4. Counter 모듈</vt:lpstr>
      <vt:lpstr>4. Counter 모듈</vt:lpstr>
      <vt:lpstr>5. namedtuple 모듈</vt:lpstr>
      <vt:lpstr>PowerPoint 프레젠테이션</vt:lpstr>
      <vt:lpstr>텍스트 마이닝 프로그램</vt:lpstr>
      <vt:lpstr>텍스트 마이닝 프로그램</vt:lpstr>
      <vt:lpstr>텍스트 마이닝 프로그램</vt:lpstr>
      <vt:lpstr>텍스트 마이닝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1268</cp:revision>
  <dcterms:created xsi:type="dcterms:W3CDTF">2012-07-11T10:23:22Z</dcterms:created>
  <dcterms:modified xsi:type="dcterms:W3CDTF">2023-01-03T07:58:29Z</dcterms:modified>
</cp:coreProperties>
</file>