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420" r:id="rId2"/>
    <p:sldId id="579" r:id="rId3"/>
    <p:sldId id="416" r:id="rId4"/>
    <p:sldId id="417" r:id="rId5"/>
    <p:sldId id="412" r:id="rId6"/>
    <p:sldId id="836" r:id="rId7"/>
    <p:sldId id="884" r:id="rId8"/>
    <p:sldId id="885" r:id="rId9"/>
    <p:sldId id="887" r:id="rId10"/>
    <p:sldId id="761" r:id="rId11"/>
    <p:sldId id="888" r:id="rId12"/>
    <p:sldId id="889" r:id="rId13"/>
    <p:sldId id="890" r:id="rId14"/>
    <p:sldId id="892" r:id="rId15"/>
    <p:sldId id="893" r:id="rId16"/>
    <p:sldId id="896" r:id="rId17"/>
    <p:sldId id="897" r:id="rId18"/>
    <p:sldId id="898" r:id="rId19"/>
    <p:sldId id="900" r:id="rId20"/>
    <p:sldId id="901" r:id="rId21"/>
    <p:sldId id="902" r:id="rId22"/>
    <p:sldId id="665" r:id="rId23"/>
    <p:sldId id="666" r:id="rId24"/>
    <p:sldId id="904" r:id="rId25"/>
    <p:sldId id="905" r:id="rId26"/>
    <p:sldId id="906" r:id="rId27"/>
    <p:sldId id="907" r:id="rId28"/>
    <p:sldId id="908" r:id="rId29"/>
    <p:sldId id="911" r:id="rId30"/>
    <p:sldId id="910" r:id="rId31"/>
    <p:sldId id="670" r:id="rId32"/>
    <p:sldId id="912" r:id="rId33"/>
    <p:sldId id="914" r:id="rId34"/>
    <p:sldId id="915" r:id="rId35"/>
    <p:sldId id="916" r:id="rId36"/>
    <p:sldId id="917" r:id="rId37"/>
    <p:sldId id="918" r:id="rId38"/>
    <p:sldId id="920" r:id="rId39"/>
    <p:sldId id="923" r:id="rId40"/>
    <p:sldId id="924" r:id="rId41"/>
    <p:sldId id="925" r:id="rId42"/>
    <p:sldId id="928" r:id="rId43"/>
    <p:sldId id="931" r:id="rId44"/>
    <p:sldId id="930" r:id="rId45"/>
    <p:sldId id="932" r:id="rId46"/>
    <p:sldId id="933" r:id="rId47"/>
    <p:sldId id="934" r:id="rId48"/>
    <p:sldId id="935" r:id="rId49"/>
    <p:sldId id="937" r:id="rId50"/>
    <p:sldId id="418" r:id="rId51"/>
  </p:sldIdLst>
  <p:sldSz cx="9144000" cy="6858000" type="screen4x3"/>
  <p:notesSz cx="6858000" cy="9144000"/>
  <p:embeddedFontLst>
    <p:embeddedFont>
      <p:font typeface="Arial Black" panose="020B0A04020102020204" pitchFamily="34" charset="0"/>
      <p:bold r:id="rId54"/>
    </p:embeddedFont>
    <p:embeddedFont>
      <p:font typeface="Consolas" panose="020B0609020204030204" pitchFamily="49" charset="0"/>
      <p:regular r:id="rId55"/>
      <p:bold r:id="rId56"/>
      <p:italic r:id="rId57"/>
      <p:boldItalic r:id="rId58"/>
    </p:embeddedFont>
    <p:embeddedFont>
      <p:font typeface="HY견고딕" panose="02030600000101010101" pitchFamily="18" charset="-127"/>
      <p:regular r:id="rId59"/>
    </p:embeddedFont>
    <p:embeddedFont>
      <p:font typeface="맑은 고딕" panose="020B0503020000020004" pitchFamily="50" charset="-127"/>
      <p:regular r:id="rId60"/>
      <p:bold r:id="rId61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91">
          <p15:clr>
            <a:srgbClr val="A4A3A4"/>
          </p15:clr>
        </p15:guide>
        <p15:guide id="2" pos="158">
          <p15:clr>
            <a:srgbClr val="A4A3A4"/>
          </p15:clr>
        </p15:guide>
        <p15:guide id="3" pos="56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AD3A"/>
    <a:srgbClr val="02AF7E"/>
    <a:srgbClr val="FABE00"/>
    <a:srgbClr val="96CFAC"/>
    <a:srgbClr val="FBCE4D"/>
    <a:srgbClr val="F49F42"/>
    <a:srgbClr val="FDEBD7"/>
    <a:srgbClr val="2F6D81"/>
    <a:srgbClr val="39869F"/>
    <a:srgbClr val="00A0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35" autoAdjust="0"/>
    <p:restoredTop sz="99156" autoAdjust="0"/>
  </p:normalViewPr>
  <p:slideViewPr>
    <p:cSldViewPr>
      <p:cViewPr varScale="1">
        <p:scale>
          <a:sx n="108" d="100"/>
          <a:sy n="108" d="100"/>
        </p:scale>
        <p:origin x="1932" y="102"/>
      </p:cViewPr>
      <p:guideLst>
        <p:guide orient="horz" pos="591"/>
        <p:guide pos="158"/>
        <p:guide pos="56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2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openxmlformats.org/officeDocument/2006/relationships/font" Target="fonts/font5.fntdata"/><Relationship Id="rId5" Type="http://schemas.openxmlformats.org/officeDocument/2006/relationships/slide" Target="slides/slide4.xml"/><Relationship Id="rId61" Type="http://schemas.openxmlformats.org/officeDocument/2006/relationships/font" Target="fonts/font8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3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60" Type="http://schemas.openxmlformats.org/officeDocument/2006/relationships/font" Target="fonts/font7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6CB18BD7-F542-41D4-8860-DCEDD38FC59F}" type="datetimeFigureOut">
              <a:rPr lang="ko-KR" altLang="en-US">
                <a:ea typeface="맑은 고딕" panose="020B0503020000020004" pitchFamily="50" charset="-127"/>
              </a:rPr>
              <a:pPr>
                <a:defRPr/>
              </a:pPr>
              <a:t>2023-01-04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fld id="{66AABF27-7303-4B20-B134-3A49760DD20D}" type="slidenum">
              <a:rPr lang="ko-KR" altLang="en-US">
                <a:ea typeface="맑은 고딕" panose="020B0503020000020004" pitchFamily="50" charset="-127"/>
              </a:rPr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74630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E395095A-4ED7-4532-9B60-17A12090B229}" type="datetimeFigureOut">
              <a:rPr lang="ko-KR" altLang="en-US" smtClean="0"/>
              <a:pPr>
                <a:defRPr/>
              </a:pPr>
              <a:t>2023-01-04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fld id="{54563F77-4079-44FD-AC16-D5293C2E4BC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22029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BCE4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solidFill>
            <a:schemeClr val="bg1"/>
          </a:solidFill>
          <a:ln w="53975">
            <a:solidFill>
              <a:srgbClr val="FA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60EBC2-DB0F-482A-9469-82B0E421197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38387" y="866775"/>
            <a:ext cx="4467225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058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섹션이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 49</a:t>
            </a:r>
          </a:p>
        </p:txBody>
      </p:sp>
      <p:sp>
        <p:nvSpPr>
          <p:cNvPr id="5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4030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 userDrawn="1"/>
        </p:nvSpPr>
        <p:spPr bwMode="invGray">
          <a:xfrm>
            <a:off x="0" y="-1529"/>
            <a:ext cx="9144000" cy="617311"/>
          </a:xfrm>
          <a:prstGeom prst="rect">
            <a:avLst/>
          </a:prstGeom>
          <a:solidFill>
            <a:schemeClr val="accent4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1709175" y="171480"/>
            <a:ext cx="5849061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tx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 49</a:t>
            </a:r>
          </a:p>
        </p:txBody>
      </p:sp>
      <p:sp>
        <p:nvSpPr>
          <p:cNvPr id="5" name="텍스트 개체 틀 2"/>
          <p:cNvSpPr>
            <a:spLocks noGrp="1"/>
          </p:cNvSpPr>
          <p:nvPr>
            <p:ph idx="1"/>
          </p:nvPr>
        </p:nvSpPr>
        <p:spPr bwMode="auto">
          <a:xfrm>
            <a:off x="323528" y="947861"/>
            <a:ext cx="8363272" cy="5361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>
              <a:buClr>
                <a:srgbClr val="7030A0"/>
              </a:buClr>
              <a:buSzPct val="100000"/>
              <a:buFont typeface="+mj-lt"/>
              <a:buAutoNum type="arabicPeriod"/>
              <a:defRPr sz="1800">
                <a:latin typeface="+mn-ea"/>
                <a:ea typeface="+mn-ea"/>
              </a:defRPr>
            </a:lvl1pPr>
            <a:lvl2pPr marL="355600" indent="185738">
              <a:lnSpc>
                <a:spcPct val="150000"/>
              </a:lnSpc>
              <a:buClr>
                <a:srgbClr val="F6AD3A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600" b="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250950" indent="-285750"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600"/>
            </a:lvl3pPr>
            <a:lvl4pPr marL="16002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400"/>
            </a:lvl5pPr>
            <a:lvl6pPr marL="25146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>
                <a:latin typeface="+mn-ea"/>
                <a:ea typeface="+mn-ea"/>
              </a:defRPr>
            </a:lvl6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225269" y="202725"/>
            <a:ext cx="1742594" cy="44341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lnSpcReduction="10000"/>
          </a:bodyPr>
          <a:lstStyle/>
          <a:p>
            <a:r>
              <a:rPr lang="ko-KR" altLang="en-US" sz="2400" dirty="0">
                <a:solidFill>
                  <a:srgbClr val="7030A0"/>
                </a:solidFill>
                <a:latin typeface="+mn-lt"/>
                <a:ea typeface="Noto Sans CJK KR Bold" pitchFamily="34" charset="-127"/>
              </a:rPr>
              <a:t>실전 예제</a:t>
            </a:r>
          </a:p>
        </p:txBody>
      </p:sp>
    </p:spTree>
    <p:extLst>
      <p:ext uri="{BB962C8B-B14F-4D97-AF65-F5344CB8AC3E}">
        <p14:creationId xmlns:p14="http://schemas.microsoft.com/office/powerpoint/2010/main" val="3505957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1476375" y="2565400"/>
            <a:ext cx="597594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8000" b="1" dirty="0">
                <a:solidFill>
                  <a:srgbClr val="FABE00"/>
                </a:solidFill>
                <a:latin typeface="Arial Black" pitchFamily="34" charset="0"/>
                <a:ea typeface="+mn-ea"/>
              </a:rPr>
              <a:t>Thank</a:t>
            </a:r>
            <a:r>
              <a:rPr lang="en-US" altLang="ko-KR" sz="8000" b="1" baseline="0" dirty="0">
                <a:solidFill>
                  <a:srgbClr val="FABE00"/>
                </a:solidFill>
                <a:latin typeface="Arial Black" pitchFamily="34" charset="0"/>
                <a:ea typeface="+mn-ea"/>
              </a:rPr>
              <a:t> you!</a:t>
            </a:r>
            <a:endParaRPr lang="ko-KR" altLang="en-US" sz="8000" b="1" dirty="0">
              <a:solidFill>
                <a:srgbClr val="FABE00"/>
              </a:solidFill>
              <a:latin typeface="Arial Black" pitchFamily="34" charset="0"/>
              <a:ea typeface="+mn-ea"/>
            </a:endParaRPr>
          </a:p>
        </p:txBody>
      </p:sp>
      <p:pic>
        <p:nvPicPr>
          <p:cNvPr id="4" name="Picture 4" descr="C:\Users\김현용\Desktop\제호.jpg">
            <a:extLst>
              <a:ext uri="{FF2B5EF4-FFF2-40B4-BE49-F238E27FC236}">
                <a16:creationId xmlns:a16="http://schemas.microsoft.com/office/drawing/2014/main" id="{BE07CC8D-77BF-445C-B1CC-57A0F565E6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661" y="5645666"/>
            <a:ext cx="1731819" cy="28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6">
            <a:extLst>
              <a:ext uri="{FF2B5EF4-FFF2-40B4-BE49-F238E27FC236}">
                <a16:creationId xmlns:a16="http://schemas.microsoft.com/office/drawing/2014/main" id="{5B2358EA-0EBE-4085-907F-A5C0D19AC1AC}"/>
              </a:ext>
            </a:extLst>
          </p:cNvPr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F6AD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6" name="직사각형 10">
            <a:extLst>
              <a:ext uri="{FF2B5EF4-FFF2-40B4-BE49-F238E27FC236}">
                <a16:creationId xmlns:a16="http://schemas.microsoft.com/office/drawing/2014/main" id="{1ED32BD4-9132-4F42-A9B1-2274388B022B}"/>
              </a:ext>
            </a:extLst>
          </p:cNvPr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rgbClr val="96CFAC"/>
          </a:solidFill>
          <a:ln>
            <a:solidFill>
              <a:srgbClr val="96C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8637DD-835B-4D0D-A4B3-8FDDB1A2A0E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146659" y="6309320"/>
            <a:ext cx="270939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Copyright© 2023 </a:t>
            </a:r>
            <a:r>
              <a:rPr lang="en-US" altLang="ko-KR" sz="1100" dirty="0" err="1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Hanbit</a:t>
            </a:r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All rights reserved.</a:t>
            </a:r>
            <a:endParaRPr lang="ko-KR" altLang="ko-KR" sz="1100" dirty="0">
              <a:solidFill>
                <a:schemeClr val="tx1"/>
              </a:solidFill>
              <a:latin typeface="+mn-ea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375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BCE4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solidFill>
            <a:schemeClr val="bg1"/>
          </a:solidFill>
          <a:ln w="53975">
            <a:solidFill>
              <a:srgbClr val="FA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609600" y="1700213"/>
            <a:ext cx="7991475" cy="144655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1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none" dirty="0">
              <a:solidFill>
                <a:srgbClr val="FF0000"/>
              </a:solidFill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u="none" dirty="0">
                <a:ea typeface="맑은 고딕" pitchFamily="50" charset="-127"/>
              </a:rPr>
              <a:t>[</a:t>
            </a:r>
            <a:r>
              <a:rPr kumimoji="0" lang="ko-KR" altLang="en-US" sz="1600" b="1" u="none" dirty="0">
                <a:ea typeface="맑은 고딕" pitchFamily="50" charset="-127"/>
              </a:rPr>
              <a:t>강의교안 이용 안내</a:t>
            </a:r>
            <a:r>
              <a:rPr kumimoji="0" lang="en-US" altLang="ko-KR" sz="1600" b="1" u="none" dirty="0">
                <a:ea typeface="맑은 고딕" pitchFamily="50" charset="-127"/>
              </a:rPr>
              <a:t>]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none" dirty="0">
              <a:ea typeface="맑은 고딕" pitchFamily="50" charset="-127"/>
            </a:endParaRPr>
          </a:p>
          <a:p>
            <a:pPr marL="108000" indent="-10800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none" spc="-100" baseline="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b="1" u="none" spc="-100" baseline="0" dirty="0">
                <a:ea typeface="맑은 고딕" pitchFamily="50" charset="-127"/>
              </a:rPr>
              <a:t>우재남</a:t>
            </a:r>
            <a:r>
              <a:rPr kumimoji="0" lang="ko-KR" altLang="en-US" sz="1400" u="none" spc="-100" baseline="0" dirty="0">
                <a:ea typeface="맑은 고딕" pitchFamily="50" charset="-127"/>
              </a:rPr>
              <a:t>과 </a:t>
            </a:r>
            <a:r>
              <a:rPr kumimoji="0" lang="ko-KR" altLang="en-US" sz="1400" b="1" u="none" spc="-100" baseline="0" dirty="0" err="1">
                <a:ea typeface="맑은 고딕" pitchFamily="50" charset="-127"/>
              </a:rPr>
              <a:t>한빛아카데미</a:t>
            </a:r>
            <a:r>
              <a:rPr kumimoji="0" lang="ko-KR" altLang="en-US" sz="1400" b="1" u="none" spc="-100" baseline="0" dirty="0">
                <a:ea typeface="맑은 고딕" pitchFamily="50" charset="-127"/>
              </a:rPr>
              <a:t>㈜</a:t>
            </a:r>
            <a:r>
              <a:rPr kumimoji="0" lang="ko-KR" altLang="en-US" sz="1400" u="none" spc="-100" baseline="0" dirty="0">
                <a:ea typeface="맑은 고딕" pitchFamily="50" charset="-127"/>
              </a:rPr>
              <a:t>에 있습니다</a:t>
            </a:r>
            <a:r>
              <a:rPr kumimoji="0" lang="en-US" altLang="ko-KR" sz="1400" u="none" spc="-100" baseline="0" dirty="0">
                <a:ea typeface="맑은 고딕" pitchFamily="50" charset="-127"/>
              </a:rPr>
              <a:t>.</a:t>
            </a:r>
          </a:p>
          <a:p>
            <a:pPr marL="108000" indent="-10800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none" dirty="0">
                <a:solidFill>
                  <a:srgbClr val="222222"/>
                </a:solidFill>
                <a:ea typeface="맑은 고딕" pitchFamily="50" charset="-127"/>
              </a:rPr>
              <a:t>이 자료는</a:t>
            </a:r>
            <a:r>
              <a:rPr kumimoji="0" lang="ko-KR" altLang="en-US" sz="1400" u="none" baseline="0" dirty="0">
                <a:solidFill>
                  <a:srgbClr val="222222"/>
                </a:solidFill>
                <a:ea typeface="맑은 고딕" pitchFamily="50" charset="-127"/>
              </a:rPr>
              <a:t> 강의 보조 자료로 제공되는 것으로 무단으로 전제하거나 배포하는 것을 금합니다</a:t>
            </a:r>
            <a:r>
              <a:rPr kumimoji="0" lang="en-US" altLang="ko-KR" sz="1400" u="none" baseline="0" dirty="0">
                <a:solidFill>
                  <a:srgbClr val="222222"/>
                </a:solidFill>
                <a:ea typeface="맑은 고딕" pitchFamily="50" charset="-127"/>
              </a:rPr>
              <a:t>.</a:t>
            </a:r>
            <a:endParaRPr kumimoji="0" lang="en-US" altLang="ko-KR" sz="1400" u="none" dirty="0">
              <a:solidFill>
                <a:srgbClr val="222222"/>
              </a:solidFill>
              <a:ea typeface="맑은 고딕" pitchFamily="50" charset="-127"/>
            </a:endParaRPr>
          </a:p>
        </p:txBody>
      </p:sp>
      <p:pic>
        <p:nvPicPr>
          <p:cNvPr id="6" name="Picture 4" descr="C:\Users\김현용\Desktop\제호.jpg">
            <a:extLst>
              <a:ext uri="{FF2B5EF4-FFF2-40B4-BE49-F238E27FC236}">
                <a16:creationId xmlns:a16="http://schemas.microsoft.com/office/drawing/2014/main" id="{BE07CC8D-77BF-445C-B1CC-57A0F565E6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581" y="5661248"/>
            <a:ext cx="1731819" cy="28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4752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rgbClr val="FBC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kumimoji="1" lang="ko-KR" altLang="en-US" sz="1800" b="0" i="0" u="none" strike="noStrike" kern="1200" baseline="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96CFAC"/>
          </a:solidFill>
          <a:ln>
            <a:noFill/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 panose="020B05030200000200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26" y="4770834"/>
            <a:ext cx="2324100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53073" y1="58564" x2="53073" y2="58564"/>
                        <a14:foregroundMark x1="55587" y1="88398" x2="55587" y2="88398"/>
                        <a14:foregroundMark x1="57821" y1="34807" x2="57821" y2="34807"/>
                        <a14:foregroundMark x1="65642" y1="49171" x2="65642" y2="49171"/>
                        <a14:foregroundMark x1="84916" y1="60221" x2="84916" y2="60221"/>
                        <a14:foregroundMark x1="70950" y1="43646" x2="70950" y2="43646"/>
                        <a14:foregroundMark x1="22067" y1="60773" x2="22067" y2="60773"/>
                        <a14:foregroundMark x1="12570" y1="47790" x2="12570" y2="47790"/>
                        <a14:foregroundMark x1="20670" y1="30663" x2="20670" y2="30663"/>
                        <a14:foregroundMark x1="34078" y1="19337" x2="34078" y2="19337"/>
                        <a14:foregroundMark x1="48045" y1="8564" x2="48045" y2="9392"/>
                        <a14:foregroundMark x1="66480" y1="12155" x2="66480" y2="12155"/>
                        <a14:foregroundMark x1="81844" y1="24033" x2="81844" y2="24033"/>
                        <a14:foregroundMark x1="86872" y1="41436" x2="86872" y2="41436"/>
                        <a14:foregroundMark x1="55307" y1="48619" x2="55307" y2="486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19573">
            <a:off x="680756" y="4293096"/>
            <a:ext cx="506868" cy="512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796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2AF7E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96C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6396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2AF7E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96C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307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학습목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96C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" name="모서리가 둥근 직사각형 1"/>
          <p:cNvSpPr/>
          <p:nvPr userDrawn="1"/>
        </p:nvSpPr>
        <p:spPr>
          <a:xfrm>
            <a:off x="667203" y="586172"/>
            <a:ext cx="1112851" cy="35706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96CFAC"/>
              </a:solidFill>
            </a:endParaRPr>
          </a:p>
        </p:txBody>
      </p:sp>
      <p:sp>
        <p:nvSpPr>
          <p:cNvPr id="9" name="TextBox 9"/>
          <p:cNvSpPr txBox="1"/>
          <p:nvPr userDrawn="1"/>
        </p:nvSpPr>
        <p:spPr>
          <a:xfrm>
            <a:off x="683568" y="573063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2AF7E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Preview</a:t>
            </a:r>
            <a:endParaRPr kumimoji="0" lang="ko-KR" altLang="en-US" sz="1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2AF7E"/>
              </a:solidFill>
              <a:effectLst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3315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섹션이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FA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273152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 userDrawn="1"/>
        </p:nvSpPr>
        <p:spPr bwMode="invGray">
          <a:xfrm>
            <a:off x="0" y="-1529"/>
            <a:ext cx="9144000" cy="617311"/>
          </a:xfrm>
          <a:prstGeom prst="rect">
            <a:avLst/>
          </a:prstGeom>
          <a:solidFill>
            <a:srgbClr val="FABE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107042" y="64772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tx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ko-KR" altLang="en-US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 50</a:t>
            </a:r>
          </a:p>
        </p:txBody>
      </p:sp>
      <p:sp>
        <p:nvSpPr>
          <p:cNvPr id="5" name="텍스트 개체 틀 2"/>
          <p:cNvSpPr>
            <a:spLocks noGrp="1"/>
          </p:cNvSpPr>
          <p:nvPr>
            <p:ph idx="1"/>
          </p:nvPr>
        </p:nvSpPr>
        <p:spPr bwMode="auto">
          <a:xfrm>
            <a:off x="323528" y="764704"/>
            <a:ext cx="8363272" cy="5361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>
              <a:buClr>
                <a:srgbClr val="FABE00"/>
              </a:buClr>
              <a:buSzPct val="100000"/>
              <a:buFont typeface="Wingdings" panose="05000000000000000000" pitchFamily="2" charset="2"/>
              <a:buChar char="n"/>
              <a:defRPr sz="2200">
                <a:latin typeface="+mn-ea"/>
                <a:ea typeface="+mn-ea"/>
              </a:defRPr>
            </a:lvl1pPr>
            <a:lvl2pPr marL="355600" indent="185738">
              <a:lnSpc>
                <a:spcPct val="150000"/>
              </a:lnSpc>
              <a:buClr>
                <a:srgbClr val="F6AD3A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800" b="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250950" indent="-285750"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600"/>
            </a:lvl3pPr>
            <a:lvl4pPr marL="16002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400"/>
            </a:lvl5pPr>
            <a:lvl6pPr marL="25146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>
                <a:latin typeface="+mn-ea"/>
                <a:ea typeface="+mn-ea"/>
              </a:defRPr>
            </a:lvl6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26113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 userDrawn="1"/>
        </p:nvSpPr>
        <p:spPr bwMode="invGray">
          <a:xfrm>
            <a:off x="0" y="-1529"/>
            <a:ext cx="9144000" cy="617311"/>
          </a:xfrm>
          <a:prstGeom prst="rect">
            <a:avLst/>
          </a:prstGeom>
          <a:solidFill>
            <a:srgbClr val="FABE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946345" y="188640"/>
            <a:ext cx="6433967" cy="392283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tx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ko-KR" altLang="en-US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 50</a:t>
            </a:r>
          </a:p>
        </p:txBody>
      </p:sp>
      <p:sp>
        <p:nvSpPr>
          <p:cNvPr id="5" name="텍스트 개체 틀 2"/>
          <p:cNvSpPr>
            <a:spLocks noGrp="1"/>
          </p:cNvSpPr>
          <p:nvPr>
            <p:ph idx="1"/>
          </p:nvPr>
        </p:nvSpPr>
        <p:spPr bwMode="auto">
          <a:xfrm>
            <a:off x="323528" y="908720"/>
            <a:ext cx="8363272" cy="5217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>
              <a:buClr>
                <a:srgbClr val="00B0F0"/>
              </a:buClr>
              <a:buSzPct val="100000"/>
              <a:buFont typeface="+mj-lt"/>
              <a:buAutoNum type="arabicPeriod"/>
              <a:defRPr sz="1600">
                <a:latin typeface="+mn-ea"/>
                <a:ea typeface="+mn-ea"/>
              </a:defRPr>
            </a:lvl1pPr>
            <a:lvl2pPr marL="355600" indent="185738">
              <a:lnSpc>
                <a:spcPct val="150000"/>
              </a:lnSpc>
              <a:buClr>
                <a:srgbClr val="F6AD3A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600" b="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250950" indent="-285750"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400"/>
            </a:lvl3pPr>
            <a:lvl4pPr marL="16002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400"/>
            </a:lvl5pPr>
            <a:lvl6pPr marL="25146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>
                <a:latin typeface="+mn-ea"/>
                <a:ea typeface="+mn-ea"/>
              </a:defRPr>
            </a:lvl6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grpSp>
        <p:nvGrpSpPr>
          <p:cNvPr id="12" name="그룹 11"/>
          <p:cNvGrpSpPr/>
          <p:nvPr userDrawn="1"/>
        </p:nvGrpSpPr>
        <p:grpSpPr>
          <a:xfrm>
            <a:off x="171500" y="154732"/>
            <a:ext cx="8943424" cy="462996"/>
            <a:chOff x="156126" y="157693"/>
            <a:chExt cx="8943424" cy="462996"/>
          </a:xfrm>
        </p:grpSpPr>
        <p:grpSp>
          <p:nvGrpSpPr>
            <p:cNvPr id="7" name="그룹 6"/>
            <p:cNvGrpSpPr/>
            <p:nvPr userDrawn="1"/>
          </p:nvGrpSpPr>
          <p:grpSpPr>
            <a:xfrm>
              <a:off x="156126" y="157693"/>
              <a:ext cx="743466" cy="462996"/>
              <a:chOff x="19048" y="116632"/>
              <a:chExt cx="899594" cy="509295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2" name="모서리가 둥근 직사각형 1"/>
              <p:cNvSpPr/>
              <p:nvPr userDrawn="1"/>
            </p:nvSpPr>
            <p:spPr>
              <a:xfrm>
                <a:off x="19050" y="116632"/>
                <a:ext cx="899592" cy="504056"/>
              </a:xfrm>
              <a:prstGeom prst="roundRect">
                <a:avLst>
                  <a:gd name="adj" fmla="val 161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 userDrawn="1"/>
            </p:nvSpPr>
            <p:spPr>
              <a:xfrm>
                <a:off x="19048" y="337895"/>
                <a:ext cx="899592" cy="2880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u="dash" baseline="0" dirty="0">
                  <a:solidFill>
                    <a:srgbClr val="FFFF00"/>
                  </a:solidFill>
                </a:endParaRPr>
              </a:p>
            </p:txBody>
          </p:sp>
        </p:grpSp>
        <p:cxnSp>
          <p:nvCxnSpPr>
            <p:cNvPr id="10" name="직선 연결선 9"/>
            <p:cNvCxnSpPr/>
            <p:nvPr userDrawn="1"/>
          </p:nvCxnSpPr>
          <p:spPr>
            <a:xfrm>
              <a:off x="855142" y="607988"/>
              <a:ext cx="8244408" cy="0"/>
            </a:xfrm>
            <a:prstGeom prst="line">
              <a:avLst/>
            </a:prstGeom>
            <a:ln w="19050">
              <a:solidFill>
                <a:schemeClr val="accent5">
                  <a:lumMod val="60000"/>
                  <a:lumOff val="4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 userDrawn="1"/>
        </p:nvSpPr>
        <p:spPr>
          <a:xfrm>
            <a:off x="219770" y="175940"/>
            <a:ext cx="624548" cy="43510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u="none" baseline="0" dirty="0">
                <a:solidFill>
                  <a:schemeClr val="bg1"/>
                </a:solidFill>
              </a:rPr>
              <a:t>LAB</a:t>
            </a:r>
            <a:endParaRPr lang="ko-KR" altLang="en-US" sz="2000" b="1" u="none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501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134AE88-8089-46AF-B006-A187AD486C13}" type="datetime1">
              <a:rPr lang="ko-KR" altLang="en-US"/>
              <a:pPr>
                <a:defRPr/>
              </a:pPr>
              <a:t>2023-01-04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ea typeface="맑은 고딕" pitchFamily="50" charset="-127"/>
              </a:defRPr>
            </a:lvl1pPr>
          </a:lstStyle>
          <a:p>
            <a:fld id="{0DE046FA-B321-48D0-9889-EEF2519A1D98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6" r:id="rId1"/>
    <p:sldLayoutId id="2147484233" r:id="rId2"/>
    <p:sldLayoutId id="2147484229" r:id="rId3"/>
    <p:sldLayoutId id="2147484231" r:id="rId4"/>
    <p:sldLayoutId id="2147484232" r:id="rId5"/>
    <p:sldLayoutId id="2147484237" r:id="rId6"/>
    <p:sldLayoutId id="2147484230" r:id="rId7"/>
    <p:sldLayoutId id="2147484234" r:id="rId8"/>
    <p:sldLayoutId id="2147484239" r:id="rId9"/>
    <p:sldLayoutId id="2147484238" r:id="rId10"/>
    <p:sldLayoutId id="2147484241" r:id="rId11"/>
    <p:sldLayoutId id="2147484235" r:id="rId1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4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864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2456892"/>
            <a:ext cx="8496944" cy="19442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4000" b="1" dirty="0">
                <a:latin typeface="+mj-lt"/>
              </a:rPr>
              <a:t>02</a:t>
            </a:r>
          </a:p>
          <a:p>
            <a:pPr algn="ctr"/>
            <a:r>
              <a:rPr lang="ko-KR" altLang="en-US" sz="4000" b="1" dirty="0" err="1">
                <a:latin typeface="+mn-ea"/>
                <a:ea typeface="+mn-ea"/>
              </a:rPr>
              <a:t>파이썬의</a:t>
            </a:r>
            <a:r>
              <a:rPr lang="ko-KR" altLang="en-US" sz="4000" b="1" dirty="0">
                <a:latin typeface="+mn-ea"/>
                <a:ea typeface="+mn-ea"/>
              </a:rPr>
              <a:t> 객체 지향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1299338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클래스 구현하기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/>
            <a:r>
              <a:rPr lang="ko-KR" altLang="en-US" b="1" dirty="0" err="1"/>
              <a:t>파이썬에</a:t>
            </a:r>
            <a:r>
              <a:rPr lang="ko-KR" altLang="en-US" b="1" dirty="0"/>
              <a:t>  클래스를 선언하기 위한 기본 코드 템플릿</a:t>
            </a:r>
            <a:endParaRPr lang="en-US" altLang="ko-KR" b="1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sz="1600" dirty="0"/>
              <a:t>예약어인 </a:t>
            </a:r>
            <a:r>
              <a:rPr lang="en-US" altLang="ko-KR" sz="1600" dirty="0"/>
              <a:t>class</a:t>
            </a:r>
            <a:r>
              <a:rPr lang="ko-KR" altLang="en-US" sz="1600" dirty="0"/>
              <a:t>를 코드의 맨 앞에 입력하고</a:t>
            </a:r>
            <a:r>
              <a:rPr lang="en-US" altLang="ko-KR" sz="1600" dirty="0"/>
              <a:t>, </a:t>
            </a:r>
            <a:r>
              <a:rPr lang="ko-KR" altLang="en-US" sz="1600" dirty="0"/>
              <a:t>만들고자 하는 클래스 이름을 작성함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그 다음으로 상속받아야 하는 다른 클래스의 이름을 괄호 안에 넣음</a:t>
            </a:r>
            <a:r>
              <a:rPr lang="en-US" altLang="ko-KR" sz="16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C3CF0BC-0B6B-49EE-BAD0-953A71F38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739" y="1628800"/>
            <a:ext cx="4858849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318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클래스 구현하기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9BF7C9C-8B00-BDDB-4DEA-4DA95DFF6FBA}"/>
              </a:ext>
            </a:extLst>
          </p:cNvPr>
          <p:cNvGrpSpPr/>
          <p:nvPr/>
        </p:nvGrpSpPr>
        <p:grpSpPr>
          <a:xfrm>
            <a:off x="632903" y="1340768"/>
            <a:ext cx="7878193" cy="3498885"/>
            <a:chOff x="608594" y="1033256"/>
            <a:chExt cx="7878193" cy="349888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FBAFA64F-4E9F-4283-8D5D-D30B3177B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8594" y="1033256"/>
              <a:ext cx="7875227" cy="1578429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021FA21-2E90-4554-8AC2-E88677A475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2"/>
            <a:stretch/>
          </p:blipFill>
          <p:spPr>
            <a:xfrm>
              <a:off x="611560" y="2611685"/>
              <a:ext cx="7875227" cy="19204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65141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클래스 구현하기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 indent="0">
              <a:buNone/>
            </a:pPr>
            <a:r>
              <a:rPr lang="en-US" altLang="ko-KR" sz="2000" b="1" dirty="0"/>
              <a:t>1.1 </a:t>
            </a:r>
            <a:r>
              <a:rPr lang="ko-KR" altLang="en-US" sz="2000" b="1" dirty="0"/>
              <a:t>속성의 선언</a:t>
            </a:r>
            <a:endParaRPr lang="en-US" altLang="ko-KR" sz="2000" b="1" dirty="0"/>
          </a:p>
          <a:p>
            <a:pPr lvl="1"/>
            <a:r>
              <a:rPr lang="ko-KR" altLang="en-US" dirty="0"/>
              <a:t>축구 선수 클래스 구성</a:t>
            </a:r>
            <a:endParaRPr lang="en-US" altLang="ko-KR" dirty="0"/>
          </a:p>
          <a:p>
            <a:pPr lvl="1"/>
            <a:r>
              <a:rPr lang="ko-KR" altLang="en-US" dirty="0"/>
              <a:t>먼저 클래스의 속성을 추가하는 선언</a:t>
            </a:r>
            <a:endParaRPr lang="en-US" altLang="ko-KR" dirty="0"/>
          </a:p>
          <a:p>
            <a:pPr lvl="1" indent="0">
              <a:buNone/>
            </a:pPr>
            <a:r>
              <a:rPr lang="en-US" altLang="ko-KR" dirty="0"/>
              <a:t>  - </a:t>
            </a:r>
            <a:r>
              <a:rPr lang="ko-KR" altLang="en-US" dirty="0"/>
              <a:t>속성에 대한 정보를 선언하기 위해서는 </a:t>
            </a:r>
            <a:r>
              <a:rPr lang="en-US" altLang="ko-KR" dirty="0"/>
              <a:t>_ _</a:t>
            </a:r>
            <a:r>
              <a:rPr lang="en-US" altLang="ko-KR" dirty="0" err="1"/>
              <a:t>init</a:t>
            </a:r>
            <a:r>
              <a:rPr lang="en-US" altLang="ko-KR" dirty="0"/>
              <a:t>_ _( )</a:t>
            </a:r>
            <a:r>
              <a:rPr lang="ko-KR" altLang="en-US" dirty="0"/>
              <a:t>라는 예약 함수 사용</a:t>
            </a:r>
            <a:endParaRPr lang="en-US" altLang="ko-KR" dirty="0"/>
          </a:p>
          <a:p>
            <a:pPr lvl="1" indent="0">
              <a:buNone/>
            </a:pPr>
            <a:r>
              <a:rPr lang="ko-KR" altLang="en-US" dirty="0"/>
              <a:t>  </a:t>
            </a:r>
            <a:r>
              <a:rPr lang="en-US" altLang="ko-KR" dirty="0"/>
              <a:t>- </a:t>
            </a:r>
            <a:r>
              <a:rPr lang="ko-KR" altLang="en-US" dirty="0" err="1"/>
              <a:t>파이썬</a:t>
            </a:r>
            <a:r>
              <a:rPr lang="ko-KR" altLang="en-US" dirty="0"/>
              <a:t> 클래스의 대표적 예약 함수</a:t>
            </a:r>
            <a:r>
              <a:rPr lang="en-US" altLang="ko-KR" dirty="0"/>
              <a:t>: _ _ </a:t>
            </a:r>
            <a:r>
              <a:rPr lang="en-US" altLang="ko-KR" dirty="0" err="1"/>
              <a:t>init</a:t>
            </a:r>
            <a:r>
              <a:rPr lang="en-US" altLang="ko-KR" dirty="0"/>
              <a:t>_ _( ), _ _str_ _, _ _add_ _ </a:t>
            </a:r>
            <a:r>
              <a:rPr lang="ko-KR" altLang="en-US" dirty="0"/>
              <a:t>등</a:t>
            </a:r>
            <a:endParaRPr lang="en-US" altLang="ko-KR" dirty="0"/>
          </a:p>
          <a:p>
            <a:pPr lvl="1" indent="0">
              <a:buNone/>
            </a:pPr>
            <a:endParaRPr lang="en-US" altLang="ko-KR" dirty="0"/>
          </a:p>
          <a:p>
            <a:pPr lvl="1" indent="0">
              <a:buNone/>
            </a:pPr>
            <a:endParaRPr lang="en-US" altLang="ko-KR" dirty="0"/>
          </a:p>
          <a:p>
            <a:pPr lvl="1" indent="0">
              <a:buNone/>
            </a:pPr>
            <a:endParaRPr lang="en-US" altLang="ko-KR" dirty="0"/>
          </a:p>
          <a:p>
            <a:pPr lvl="1" indent="0">
              <a:buNone/>
            </a:pPr>
            <a:endParaRPr lang="en-US" altLang="ko-KR" dirty="0"/>
          </a:p>
          <a:p>
            <a:pPr lvl="1" indent="0">
              <a:buNone/>
            </a:pPr>
            <a:endParaRPr lang="en-US" altLang="ko-KR" dirty="0"/>
          </a:p>
          <a:p>
            <a:pPr lvl="1"/>
            <a:r>
              <a:rPr lang="en-US" altLang="ko-KR" sz="1800" b="1" dirty="0"/>
              <a:t>_</a:t>
            </a:r>
            <a:r>
              <a:rPr lang="en-US" altLang="ko-KR" sz="1800" b="1" dirty="0" err="1"/>
              <a:t>init</a:t>
            </a:r>
            <a:r>
              <a:rPr lang="en-US" altLang="ko-KR" sz="1800" b="1" dirty="0"/>
              <a:t>_ _( ) </a:t>
            </a:r>
            <a:r>
              <a:rPr lang="ko-KR" altLang="en-US" sz="1800" b="1" dirty="0"/>
              <a:t>함수</a:t>
            </a:r>
            <a:r>
              <a:rPr lang="en-US" altLang="ko-KR" sz="1800" b="1" dirty="0"/>
              <a:t>: </a:t>
            </a:r>
            <a:r>
              <a:rPr lang="ko-KR" altLang="en-US" sz="1800" dirty="0"/>
              <a:t>이 클래스에서 사용할 변수를 정의하는 함수</a:t>
            </a:r>
            <a:endParaRPr lang="en-US" altLang="ko-KR" sz="1800" dirty="0"/>
          </a:p>
          <a:p>
            <a:pPr lvl="1" indent="0">
              <a:buNone/>
            </a:pPr>
            <a:endParaRPr lang="en-US" altLang="ko-KR" dirty="0"/>
          </a:p>
          <a:p>
            <a:pPr lvl="1" indent="0">
              <a:buNone/>
            </a:pP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5A5D57-D083-4F0A-8703-82314AC657B5}"/>
              </a:ext>
            </a:extLst>
          </p:cNvPr>
          <p:cNvSpPr txBox="1"/>
          <p:nvPr/>
        </p:nvSpPr>
        <p:spPr>
          <a:xfrm>
            <a:off x="971600" y="3429000"/>
            <a:ext cx="7416824" cy="1800200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class </a:t>
            </a:r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SoccerPlayer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(object):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def__</a:t>
            </a:r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init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__(self, name, position, </a:t>
            </a:r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back_number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):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 self.name = name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 </a:t>
            </a:r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self.position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= position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 </a:t>
            </a:r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self.back_number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= </a:t>
            </a:r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back_number</a:t>
            </a:r>
            <a:endParaRPr lang="ko-KR" altLang="en-US" sz="1600" dirty="0">
              <a:solidFill>
                <a:schemeClr val="tx2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0020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클래스 구현하기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 indent="0">
              <a:buNone/>
            </a:pPr>
            <a:r>
              <a:rPr lang="en-US" altLang="ko-KR" sz="2000" b="1" dirty="0"/>
              <a:t>1.2 </a:t>
            </a:r>
            <a:r>
              <a:rPr lang="ko-KR" altLang="en-US" sz="2000" b="1" dirty="0"/>
              <a:t>함수의 선언</a:t>
            </a:r>
            <a:endParaRPr lang="en-US" altLang="ko-KR" sz="2000" b="1" dirty="0"/>
          </a:p>
          <a:p>
            <a:pPr lvl="1"/>
            <a:r>
              <a:rPr lang="ko-KR" altLang="en-US" dirty="0"/>
              <a:t>함수는 이 클래스가 할 수 있는 다양한 동작을 정의할 수 있음</a:t>
            </a:r>
            <a:endParaRPr lang="en-US" altLang="ko-KR" dirty="0"/>
          </a:p>
          <a:p>
            <a:pPr lvl="1"/>
            <a:r>
              <a:rPr lang="ko-KR" altLang="en-US" sz="1600" dirty="0"/>
              <a:t>축구 선수가 등번호 교체라는 행동을 함을 코드로 표현하기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/>
              <a:t>클래스 내에서의 함수도 함수의 이름을 쓰고 매개변수를 사용함</a:t>
            </a:r>
            <a:endParaRPr lang="en-US" altLang="ko-KR" sz="1600" dirty="0"/>
          </a:p>
          <a:p>
            <a:pPr lvl="1"/>
            <a:r>
              <a:rPr lang="ko-KR" altLang="en-US" sz="1600" dirty="0"/>
              <a:t>가장 큰 차이점은 바로 </a:t>
            </a:r>
            <a:r>
              <a:rPr lang="en-US" altLang="ko-KR" sz="1600" dirty="0"/>
              <a:t>self</a:t>
            </a:r>
            <a:r>
              <a:rPr lang="ko-KR" altLang="en-US" sz="1600" dirty="0"/>
              <a:t>를 매개변수에 반드시 넣어야 한다는 것</a:t>
            </a:r>
            <a:r>
              <a:rPr lang="en-US" altLang="ko-KR" sz="1600" dirty="0"/>
              <a:t>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5A5D57-D083-4F0A-8703-82314AC657B5}"/>
              </a:ext>
            </a:extLst>
          </p:cNvPr>
          <p:cNvSpPr txBox="1"/>
          <p:nvPr/>
        </p:nvSpPr>
        <p:spPr>
          <a:xfrm>
            <a:off x="611560" y="2276872"/>
            <a:ext cx="8363272" cy="1656184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class </a:t>
            </a:r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SoccerPlayer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(object):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def </a:t>
            </a:r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change_back_number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(self, </a:t>
            </a:r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new_number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):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print("</a:t>
            </a:r>
            <a:r>
              <a:rPr lang="ko-KR" altLang="en-US" sz="1600" dirty="0">
                <a:solidFill>
                  <a:schemeClr val="tx2"/>
                </a:solidFill>
                <a:latin typeface="+mj-lt"/>
                <a:ea typeface="맑은 고딕" panose="020B0503020000020004" pitchFamily="50" charset="-127"/>
              </a:rPr>
              <a:t>선수의 등번호를 변경한다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: From %d to %d" % (</a:t>
            </a:r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self.back_number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,    </a:t>
            </a:r>
          </a:p>
          <a:p>
            <a:pPr>
              <a:lnSpc>
                <a:spcPct val="110000"/>
              </a:lnSpc>
            </a:pPr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new_number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))</a:t>
            </a:r>
            <a:endParaRPr lang="en-US" altLang="ko-KR" sz="1400" dirty="0">
              <a:solidFill>
                <a:schemeClr val="tx2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</a:t>
            </a:r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self.back_number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= </a:t>
            </a:r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new_number</a:t>
            </a:r>
            <a:endParaRPr lang="ko-KR" altLang="en-US" sz="1600" dirty="0">
              <a:solidFill>
                <a:schemeClr val="tx2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1901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클래스 구현하기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 indent="0">
              <a:buNone/>
            </a:pPr>
            <a:r>
              <a:rPr lang="en-US" altLang="ko-KR" sz="2000" b="1" dirty="0"/>
              <a:t>1.3 _</a:t>
            </a:r>
            <a:r>
              <a:rPr lang="ko-KR" altLang="en-US" sz="2000" b="1" dirty="0"/>
              <a:t>의 쓰임</a:t>
            </a:r>
            <a:endParaRPr lang="en-US" altLang="ko-KR" sz="2000" b="1" dirty="0"/>
          </a:p>
          <a:p>
            <a:pPr lvl="1"/>
            <a:r>
              <a:rPr lang="ko-KR" altLang="en-US" dirty="0" err="1"/>
              <a:t>파이썬에서</a:t>
            </a:r>
            <a:r>
              <a:rPr lang="ko-KR" altLang="en-US" dirty="0"/>
              <a:t> </a:t>
            </a:r>
            <a:r>
              <a:rPr lang="en-US" altLang="ko-KR" dirty="0"/>
              <a:t>_</a:t>
            </a:r>
            <a:r>
              <a:rPr lang="ko-KR" altLang="en-US" dirty="0"/>
              <a:t>의 쓰임은 개수에 따라 여러 가지로 나눌 수 있음</a:t>
            </a:r>
            <a:r>
              <a:rPr lang="en-US" altLang="ko-KR" dirty="0"/>
              <a:t>. 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A619F05-C851-4A14-BB51-209FC95D2038}"/>
              </a:ext>
            </a:extLst>
          </p:cNvPr>
          <p:cNvGrpSpPr/>
          <p:nvPr/>
        </p:nvGrpSpPr>
        <p:grpSpPr>
          <a:xfrm>
            <a:off x="706789" y="1772816"/>
            <a:ext cx="7730422" cy="4588364"/>
            <a:chOff x="586782" y="1436077"/>
            <a:chExt cx="7730422" cy="4588364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C4FE1BA9-843B-4FF5-8129-E335BF30345C}"/>
                </a:ext>
              </a:extLst>
            </p:cNvPr>
            <p:cNvGrpSpPr/>
            <p:nvPr/>
          </p:nvGrpSpPr>
          <p:grpSpPr>
            <a:xfrm>
              <a:off x="586782" y="1436077"/>
              <a:ext cx="7695331" cy="1296144"/>
              <a:chOff x="683568" y="1387551"/>
              <a:chExt cx="7695331" cy="1296144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630011CC-5216-4B97-826B-67E67B95A18C}"/>
                  </a:ext>
                </a:extLst>
              </p:cNvPr>
              <p:cNvSpPr/>
              <p:nvPr/>
            </p:nvSpPr>
            <p:spPr>
              <a:xfrm>
                <a:off x="774854" y="1845785"/>
                <a:ext cx="7604045" cy="837910"/>
              </a:xfrm>
              <a:prstGeom prst="rect">
                <a:avLst/>
              </a:prstGeom>
              <a:noFill/>
              <a:ln>
                <a:solidFill>
                  <a:srgbClr val="F6AD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 for _ in range(10):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2     print("Hello, World")</a:t>
                </a:r>
                <a:endParaRPr lang="ko-KR" altLang="en-US" sz="1600" dirty="0">
                  <a:solidFill>
                    <a:srgbClr val="02AF7E"/>
                  </a:solidFill>
                  <a:ea typeface="함초롬돋움" pitchFamily="50" charset="-127"/>
                  <a:cs typeface="함초롬돋움" pitchFamily="50" charset="-127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7D5133E-B00D-4D39-B7ED-3EC313F075C2}"/>
                  </a:ext>
                </a:extLst>
              </p:cNvPr>
              <p:cNvSpPr txBox="1"/>
              <p:nvPr/>
            </p:nvSpPr>
            <p:spPr>
              <a:xfrm>
                <a:off x="683568" y="1387551"/>
                <a:ext cx="1440160" cy="458234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noAutofit/>
              </a:bodyPr>
              <a:lstStyle/>
              <a:p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[</a:t>
                </a:r>
                <a:r>
                  <a:rPr lang="ko-KR" altLang="en-US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코드 </a:t>
                </a:r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10-1]</a:t>
                </a:r>
                <a:endPara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43424EC-AAD0-434B-A402-031D7E95F124}"/>
                </a:ext>
              </a:extLst>
            </p:cNvPr>
            <p:cNvSpPr txBox="1"/>
            <p:nvPr/>
          </p:nvSpPr>
          <p:spPr>
            <a:xfrm>
              <a:off x="586782" y="2804229"/>
              <a:ext cx="1440160" cy="504056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[</a:t>
              </a:r>
              <a:r>
                <a: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실행결과</a:t>
              </a:r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]</a:t>
              </a:r>
              <a:endPara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F611BB8-6457-4D01-8E54-AC731EC55B6D}"/>
                </a:ext>
              </a:extLst>
            </p:cNvPr>
            <p:cNvSpPr/>
            <p:nvPr/>
          </p:nvSpPr>
          <p:spPr>
            <a:xfrm>
              <a:off x="713159" y="3320859"/>
              <a:ext cx="7604045" cy="2703582"/>
            </a:xfrm>
            <a:prstGeom prst="rect">
              <a:avLst/>
            </a:prstGeom>
            <a:noFill/>
            <a:ln>
              <a:solidFill>
                <a:srgbClr val="F6AD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Hello, World</a:t>
              </a:r>
            </a:p>
            <a:p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Hello, World</a:t>
              </a:r>
            </a:p>
            <a:p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Hello, World</a:t>
              </a:r>
            </a:p>
            <a:p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Hello, World</a:t>
              </a:r>
            </a:p>
            <a:p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Hello, World</a:t>
              </a:r>
            </a:p>
            <a:p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Hello, World</a:t>
              </a:r>
            </a:p>
            <a:p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Hello, World</a:t>
              </a:r>
            </a:p>
            <a:p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Hello, World</a:t>
              </a:r>
            </a:p>
            <a:p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Hello, World</a:t>
              </a:r>
            </a:p>
            <a:p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Hello, World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1228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인스턴스 사용하기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/>
            <a:r>
              <a:rPr lang="ko-KR" altLang="en-US" sz="1600" b="1" dirty="0"/>
              <a:t>생성된 클래스를 인스턴스로 호출해 사용하는 방법</a:t>
            </a:r>
            <a:endParaRPr lang="en-US" altLang="ko-KR" sz="1600" b="1" dirty="0"/>
          </a:p>
          <a:p>
            <a:pPr lvl="1"/>
            <a:r>
              <a:rPr lang="ko-KR" altLang="en-US" sz="1600" b="1" dirty="0"/>
              <a:t>인스턴스</a:t>
            </a:r>
            <a:r>
              <a:rPr lang="en-US" altLang="ko-KR" sz="1600" b="1" dirty="0"/>
              <a:t>:</a:t>
            </a:r>
            <a:r>
              <a:rPr lang="ko-KR" altLang="en-US" sz="1600" b="1" dirty="0"/>
              <a:t> </a:t>
            </a:r>
            <a:r>
              <a:rPr lang="ko-KR" altLang="en-US" sz="1600" dirty="0"/>
              <a:t>클래스에서 실제적인 데이터가 입력되어 사용할 수 있는 형태의 객체</a:t>
            </a:r>
            <a:r>
              <a:rPr lang="en-US" altLang="ko-KR" sz="1600" dirty="0"/>
              <a:t>  </a:t>
            </a:r>
          </a:p>
          <a:p>
            <a:pPr lvl="1"/>
            <a:endParaRPr lang="en-US" altLang="ko-KR" sz="1600" b="1" dirty="0"/>
          </a:p>
          <a:p>
            <a:pPr lvl="1"/>
            <a:r>
              <a:rPr lang="ko-KR" altLang="en-US" sz="1600" b="1" dirty="0"/>
              <a:t>클래스에서 인스턴스를 호출하는 방법</a:t>
            </a:r>
            <a:endParaRPr lang="en-US" altLang="ko-KR" sz="1600" b="1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 indent="0">
              <a:buNone/>
            </a:pPr>
            <a:r>
              <a:rPr lang="en-US" altLang="ko-KR" sz="1600" dirty="0"/>
              <a:t>  </a:t>
            </a:r>
            <a:endParaRPr lang="en-US" altLang="ko-KR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9DFBF76-F3B2-47B1-A198-0535280A40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89" y="2738437"/>
            <a:ext cx="691515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456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인스턴스 사용하기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C4FE1BA9-843B-4FF5-8129-E335BF30345C}"/>
              </a:ext>
            </a:extLst>
          </p:cNvPr>
          <p:cNvGrpSpPr/>
          <p:nvPr/>
        </p:nvGrpSpPr>
        <p:grpSpPr>
          <a:xfrm>
            <a:off x="706789" y="764704"/>
            <a:ext cx="7695331" cy="5734454"/>
            <a:chOff x="683568" y="1387551"/>
            <a:chExt cx="7695331" cy="5734454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30011CC-5216-4B97-826B-67E67B95A18C}"/>
                </a:ext>
              </a:extLst>
            </p:cNvPr>
            <p:cNvSpPr/>
            <p:nvPr/>
          </p:nvSpPr>
          <p:spPr>
            <a:xfrm>
              <a:off x="774854" y="1891607"/>
              <a:ext cx="7604045" cy="5230398"/>
            </a:xfrm>
            <a:prstGeom prst="rect">
              <a:avLst/>
            </a:prstGeom>
            <a:noFill/>
            <a:ln>
              <a:solidFill>
                <a:srgbClr val="F6AD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1 </a:t>
              </a:r>
              <a:r>
                <a:rPr lang="en-US" altLang="ko-KR" sz="16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# </a:t>
              </a:r>
              <a:r>
                <a:rPr lang="ko-KR" altLang="en-US" sz="16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전체 </a:t>
              </a:r>
              <a:r>
                <a:rPr lang="en-US" altLang="ko-KR" sz="1600" dirty="0" err="1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SoccerPlayer</a:t>
              </a:r>
              <a:r>
                <a:rPr lang="en-US" altLang="ko-KR" sz="16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6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코드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2 class </a:t>
              </a:r>
              <a:r>
                <a:rPr lang="en-US" altLang="ko-KR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SoccerPlayer</a:t>
              </a: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(object):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3     def __</a:t>
              </a:r>
              <a:r>
                <a:rPr lang="en-US" altLang="ko-KR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init</a:t>
              </a: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__(self, name, position, </a:t>
              </a:r>
              <a:r>
                <a:rPr lang="en-US" altLang="ko-KR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back_number</a:t>
              </a: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):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4         self.name = name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5         </a:t>
              </a:r>
              <a:r>
                <a:rPr lang="en-US" altLang="ko-KR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self.position</a:t>
              </a: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= position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6         </a:t>
              </a:r>
              <a:r>
                <a:rPr lang="en-US" altLang="ko-KR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self.back_number</a:t>
              </a: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= </a:t>
              </a:r>
              <a:r>
                <a:rPr lang="en-US" altLang="ko-KR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back_number</a:t>
              </a:r>
              <a:endPara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7     def </a:t>
              </a:r>
              <a:r>
                <a:rPr lang="en-US" altLang="ko-KR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change_back_number</a:t>
              </a: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(self, </a:t>
              </a:r>
              <a:r>
                <a:rPr lang="en-US" altLang="ko-KR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new_number</a:t>
              </a: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):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8         print("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선수의 등번호를 변경한다</a:t>
              </a: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: From %d to %d" %   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 (</a:t>
              </a:r>
              <a:r>
                <a:rPr lang="en-US" altLang="ko-KR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self.back_number</a:t>
              </a: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, </a:t>
              </a:r>
              <a:r>
                <a:rPr lang="en-US" altLang="ko-KR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new_number</a:t>
              </a: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))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9         </a:t>
              </a:r>
              <a:r>
                <a:rPr lang="en-US" altLang="ko-KR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self.back_number</a:t>
              </a: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= </a:t>
              </a:r>
              <a:r>
                <a:rPr lang="en-US" altLang="ko-KR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new_number</a:t>
              </a:r>
              <a:endPara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10     def __str__(self):</a:t>
              </a:r>
            </a:p>
            <a:p>
              <a:pPr marL="342900" indent="-342900">
                <a:buAutoNum type="arabicPlain" startAt="11"/>
              </a:pP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      return "Hello, My name is %s. I play in %s in center."   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 % (self.name, </a:t>
              </a:r>
              <a:r>
                <a:rPr lang="en-US" altLang="ko-KR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self.position</a:t>
              </a: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12 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13 </a:t>
              </a:r>
              <a:r>
                <a:rPr lang="en-US" altLang="ko-KR" sz="16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# </a:t>
              </a:r>
              <a:r>
                <a:rPr lang="en-US" altLang="ko-KR" sz="1600" dirty="0" err="1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SoccerPlayer</a:t>
              </a:r>
              <a:r>
                <a:rPr lang="ko-KR" altLang="en-US" sz="16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사용하는 </a:t>
              </a:r>
              <a:r>
                <a:rPr lang="en-US" altLang="ko-KR" sz="16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instance </a:t>
              </a:r>
              <a:r>
                <a:rPr lang="ko-KR" altLang="en-US" sz="16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코드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14 </a:t>
              </a:r>
              <a:r>
                <a:rPr lang="en-US" altLang="ko-KR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jinhyun</a:t>
              </a: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= </a:t>
              </a:r>
              <a:r>
                <a:rPr lang="en-US" altLang="ko-KR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SoccerPlayer</a:t>
              </a: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("</a:t>
              </a:r>
              <a:r>
                <a:rPr lang="en-US" altLang="ko-KR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Jinhyun</a:t>
              </a: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", "MF", 10)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15 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16 print("</a:t>
              </a:r>
              <a:r>
                <a:rPr lang="ko-KR" alt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현재 선수의 등번호는</a:t>
              </a: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:", </a:t>
              </a:r>
              <a:r>
                <a:rPr lang="en-US" altLang="ko-KR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jinhyun.back_number</a:t>
              </a: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17 </a:t>
              </a:r>
              <a:r>
                <a:rPr lang="en-US" altLang="ko-KR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jinhyun.change_back_number</a:t>
              </a: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(5)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18 print("</a:t>
              </a:r>
              <a:r>
                <a:rPr lang="ko-KR" alt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현재 선수의 등번호는</a:t>
              </a: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:", </a:t>
              </a:r>
              <a:r>
                <a:rPr lang="en-US" altLang="ko-KR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jinhyun.back_number</a:t>
              </a: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)</a:t>
              </a:r>
              <a:endParaRPr lang="ko-KR" altLang="en-US" sz="1600" dirty="0">
                <a:solidFill>
                  <a:srgbClr val="02AF7E"/>
                </a:solidFill>
                <a:ea typeface="함초롬돋움" pitchFamily="50" charset="-127"/>
                <a:cs typeface="함초롬돋움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7D5133E-B00D-4D39-B7ED-3EC313F075C2}"/>
                </a:ext>
              </a:extLst>
            </p:cNvPr>
            <p:cNvSpPr txBox="1"/>
            <p:nvPr/>
          </p:nvSpPr>
          <p:spPr>
            <a:xfrm>
              <a:off x="683568" y="1387551"/>
              <a:ext cx="1440160" cy="458234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[</a:t>
              </a:r>
              <a:r>
                <a: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코드 </a:t>
              </a:r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10-2]</a:t>
              </a:r>
              <a:endPara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6803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인스턴스 사용하기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C52D24A-8772-4D7A-91D9-4274DC524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 indent="0">
              <a:buNone/>
            </a:pPr>
            <a:r>
              <a:rPr lang="en-US" altLang="ko-KR" b="1" dirty="0"/>
              <a:t> </a:t>
            </a:r>
          </a:p>
          <a:p>
            <a:pPr lvl="1" indent="0">
              <a:buNone/>
            </a:pPr>
            <a:endParaRPr lang="en-US" altLang="ko-KR" sz="1600" b="1" dirty="0"/>
          </a:p>
          <a:p>
            <a:pPr lvl="1" indent="0">
              <a:buNone/>
            </a:pPr>
            <a:endParaRPr lang="en-US" altLang="ko-KR" sz="1600" b="1" dirty="0"/>
          </a:p>
          <a:p>
            <a:pPr lvl="1" indent="0">
              <a:buNone/>
            </a:pPr>
            <a:endParaRPr lang="en-US" altLang="ko-KR" sz="1600" b="1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r>
              <a:rPr lang="en-US" altLang="ko-KR" sz="1600" dirty="0"/>
              <a:t>- [</a:t>
            </a:r>
            <a:r>
              <a:rPr lang="ko-KR" altLang="en-US" sz="1600" dirty="0"/>
              <a:t>코드 </a:t>
            </a:r>
            <a:r>
              <a:rPr lang="en-US" altLang="ko-KR" sz="1600" dirty="0"/>
              <a:t>10-2]</a:t>
            </a:r>
            <a:r>
              <a:rPr lang="ko-KR" altLang="en-US" sz="1600" dirty="0"/>
              <a:t>에 이어서 </a:t>
            </a:r>
            <a:r>
              <a:rPr lang="en-US" altLang="ko-KR" sz="1600" dirty="0"/>
              <a:t>19</a:t>
            </a:r>
            <a:r>
              <a:rPr lang="ko-KR" altLang="en-US" sz="1600" dirty="0"/>
              <a:t>행으로 </a:t>
            </a:r>
            <a:r>
              <a:rPr lang="en-US" altLang="ko-KR" sz="1600" dirty="0"/>
              <a:t>print(</a:t>
            </a:r>
            <a:r>
              <a:rPr lang="en-US" altLang="ko-KR" sz="1600" dirty="0" err="1"/>
              <a:t>jinhyun</a:t>
            </a:r>
            <a:r>
              <a:rPr lang="en-US" altLang="ko-KR" sz="1600" dirty="0"/>
              <a:t>)</a:t>
            </a:r>
            <a:r>
              <a:rPr lang="ko-KR" altLang="en-US" sz="1600" dirty="0"/>
              <a:t>을 </a:t>
            </a:r>
            <a:r>
              <a:rPr lang="ko-KR" altLang="en-US" sz="1600" dirty="0" err="1"/>
              <a:t>입력했을때의</a:t>
            </a:r>
            <a:r>
              <a:rPr lang="ko-KR" altLang="en-US" sz="1600" dirty="0"/>
              <a:t> 출력 결과</a:t>
            </a: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r>
              <a:rPr lang="en-US" altLang="ko-KR" sz="1600" dirty="0"/>
              <a:t>  - </a:t>
            </a:r>
            <a:r>
              <a:rPr lang="ko-KR" altLang="en-US" sz="1600" dirty="0"/>
              <a:t>생성된 인스턴스인 </a:t>
            </a:r>
            <a:r>
              <a:rPr lang="en-US" altLang="ko-KR" sz="1600" dirty="0" err="1"/>
              <a:t>jinhyun</a:t>
            </a:r>
            <a:r>
              <a:rPr lang="ko-KR" altLang="en-US" sz="1600" dirty="0"/>
              <a:t>을 </a:t>
            </a:r>
            <a:r>
              <a:rPr lang="en-US" altLang="ko-KR" sz="1600" dirty="0"/>
              <a:t>print( ) </a:t>
            </a:r>
            <a:r>
              <a:rPr lang="ko-KR" altLang="en-US" sz="1600" dirty="0"/>
              <a:t>함수에서 사용했을 때 나타나는 결과</a:t>
            </a:r>
            <a:r>
              <a:rPr lang="en-US" altLang="ko-KR" sz="1600" dirty="0"/>
              <a:t> </a:t>
            </a:r>
          </a:p>
          <a:p>
            <a:pPr lvl="1" indent="0">
              <a:buNone/>
            </a:pPr>
            <a:r>
              <a:rPr lang="en-US" altLang="ko-KR" sz="1600" dirty="0"/>
              <a:t>   ☞</a:t>
            </a:r>
            <a:r>
              <a:rPr lang="ko-KR" altLang="en-US" sz="1600" dirty="0"/>
              <a:t> </a:t>
            </a:r>
            <a:r>
              <a:rPr lang="en-US" altLang="ko-KR" sz="1600" dirty="0"/>
              <a:t>[</a:t>
            </a:r>
            <a:r>
              <a:rPr lang="ko-KR" altLang="en-US" sz="1600" dirty="0"/>
              <a:t>코드 </a:t>
            </a:r>
            <a:r>
              <a:rPr lang="en-US" altLang="ko-KR" sz="1600" dirty="0"/>
              <a:t>10-2]</a:t>
            </a:r>
            <a:r>
              <a:rPr lang="ko-KR" altLang="en-US" sz="1600" dirty="0"/>
              <a:t>의 </a:t>
            </a:r>
            <a:r>
              <a:rPr lang="en-US" altLang="ko-KR" sz="1600" dirty="0"/>
              <a:t>10 · 11</a:t>
            </a:r>
            <a:r>
              <a:rPr lang="ko-KR" altLang="en-US" sz="1600" dirty="0"/>
              <a:t>행에서 클래스 내 함수로 선언되었기 때문</a:t>
            </a:r>
            <a:endParaRPr lang="en-US" altLang="ko-KR" sz="1600" dirty="0"/>
          </a:p>
          <a:p>
            <a:pPr lvl="1" indent="0">
              <a:buNone/>
            </a:pPr>
            <a:r>
              <a:rPr lang="en-US" altLang="ko-KR" sz="1600" dirty="0"/>
              <a:t>  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ED3B4A9-BF6F-478A-B453-BE6DF66F6667}"/>
              </a:ext>
            </a:extLst>
          </p:cNvPr>
          <p:cNvGrpSpPr/>
          <p:nvPr/>
        </p:nvGrpSpPr>
        <p:grpSpPr>
          <a:xfrm>
            <a:off x="706789" y="764704"/>
            <a:ext cx="7730422" cy="1728192"/>
            <a:chOff x="586782" y="2804229"/>
            <a:chExt cx="7730422" cy="172819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B9D21C-D7C8-4C17-899D-FBEC47591506}"/>
                </a:ext>
              </a:extLst>
            </p:cNvPr>
            <p:cNvSpPr txBox="1"/>
            <p:nvPr/>
          </p:nvSpPr>
          <p:spPr>
            <a:xfrm>
              <a:off x="586782" y="2804229"/>
              <a:ext cx="1440160" cy="504056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[</a:t>
              </a:r>
              <a:r>
                <a: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실행결과</a:t>
              </a:r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]</a:t>
              </a:r>
              <a:endPara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D87507B-9CA2-4C4C-A6A3-B7FBABA2516D}"/>
                </a:ext>
              </a:extLst>
            </p:cNvPr>
            <p:cNvSpPr/>
            <p:nvPr/>
          </p:nvSpPr>
          <p:spPr>
            <a:xfrm>
              <a:off x="713159" y="3320859"/>
              <a:ext cx="7604045" cy="1211562"/>
            </a:xfrm>
            <a:prstGeom prst="rect">
              <a:avLst/>
            </a:prstGeom>
            <a:noFill/>
            <a:ln>
              <a:solidFill>
                <a:srgbClr val="F6AD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dirty="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돋움" pitchFamily="50" charset="-127"/>
                </a:rPr>
                <a:t>현재 선수의 등번호는</a:t>
              </a:r>
              <a:r>
                <a:rPr lang="en-US" altLang="ko-KR" sz="1600" dirty="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돋움" pitchFamily="50" charset="-127"/>
                </a:rPr>
                <a:t>: 10                            </a:t>
              </a:r>
              <a:r>
                <a:rPr lang="en-US" altLang="ko-KR" sz="16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돋움" pitchFamily="50" charset="-127"/>
                </a:rPr>
                <a:t>← 16</a:t>
              </a:r>
              <a:r>
                <a:rPr lang="ko-KR" altLang="en-US" sz="16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돋움" pitchFamily="50" charset="-127"/>
                </a:rPr>
                <a:t>행 실행 결과</a:t>
              </a:r>
            </a:p>
            <a:p>
              <a:r>
                <a:rPr lang="ko-KR" altLang="en-US" sz="1600" dirty="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돋움" pitchFamily="50" charset="-127"/>
                </a:rPr>
                <a:t>선수의 등번호를 변경한다</a:t>
              </a:r>
              <a:r>
                <a:rPr lang="en-US" altLang="ko-KR" sz="1600" dirty="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돋움" pitchFamily="50" charset="-127"/>
                </a:rPr>
                <a:t>: From 10 to 5         </a:t>
              </a:r>
              <a:r>
                <a:rPr lang="en-US" altLang="ko-KR" sz="16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돋움" pitchFamily="50" charset="-127"/>
                </a:rPr>
                <a:t>← 17</a:t>
              </a:r>
              <a:r>
                <a:rPr lang="ko-KR" altLang="en-US" sz="16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돋움" pitchFamily="50" charset="-127"/>
                </a:rPr>
                <a:t>행 실행 결과</a:t>
              </a:r>
            </a:p>
            <a:p>
              <a:r>
                <a:rPr lang="ko-KR" altLang="en-US" sz="1600" dirty="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돋움" pitchFamily="50" charset="-127"/>
                </a:rPr>
                <a:t>현재 선수의 등번호는</a:t>
              </a:r>
              <a:r>
                <a:rPr lang="en-US" altLang="ko-KR" sz="1600" dirty="0">
                  <a:solidFill>
                    <a:schemeClr val="tx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돋움" pitchFamily="50" charset="-127"/>
                </a:rPr>
                <a:t>: 5                              </a:t>
              </a:r>
              <a:r>
                <a:rPr lang="en-US" altLang="ko-KR" sz="16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돋움" pitchFamily="50" charset="-127"/>
                </a:rPr>
                <a:t>← 18</a:t>
              </a:r>
              <a:r>
                <a:rPr lang="ko-KR" altLang="en-US" sz="16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돋움" pitchFamily="50" charset="-127"/>
                </a:rPr>
                <a:t>행 실행 결과</a:t>
              </a:r>
              <a:endParaRPr lang="en-US" altLang="ko-KR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55F1FC00-DAE8-C172-DF9F-8E2DAEBA021B}"/>
              </a:ext>
            </a:extLst>
          </p:cNvPr>
          <p:cNvGrpSpPr/>
          <p:nvPr/>
        </p:nvGrpSpPr>
        <p:grpSpPr>
          <a:xfrm>
            <a:off x="706789" y="3311860"/>
            <a:ext cx="7730422" cy="1080120"/>
            <a:chOff x="586782" y="2804229"/>
            <a:chExt cx="7730422" cy="108012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E80A94B-3746-FE48-9AD4-A69A9E35B7B7}"/>
                </a:ext>
              </a:extLst>
            </p:cNvPr>
            <p:cNvSpPr txBox="1"/>
            <p:nvPr/>
          </p:nvSpPr>
          <p:spPr>
            <a:xfrm>
              <a:off x="586782" y="2804229"/>
              <a:ext cx="1440160" cy="504056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[</a:t>
              </a:r>
              <a:r>
                <a: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실행결과</a:t>
              </a:r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]</a:t>
              </a:r>
              <a:endPara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10EDB67-B133-FDE2-1BDB-1EA98FFE4F9D}"/>
                </a:ext>
              </a:extLst>
            </p:cNvPr>
            <p:cNvSpPr/>
            <p:nvPr/>
          </p:nvSpPr>
          <p:spPr>
            <a:xfrm>
              <a:off x="713159" y="3320859"/>
              <a:ext cx="7604045" cy="563490"/>
            </a:xfrm>
            <a:prstGeom prst="rect">
              <a:avLst/>
            </a:prstGeom>
            <a:noFill/>
            <a:ln>
              <a:solidFill>
                <a:srgbClr val="F6AD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solidFill>
                    <a:schemeClr val="tx2"/>
                  </a:solidFill>
                  <a:latin typeface="맑은 고딕" panose="020B0503020000020004" pitchFamily="50" charset="-127"/>
                  <a:cs typeface="함초롬돋움" pitchFamily="50" charset="-127"/>
                </a:rPr>
                <a:t>Hello, My name is </a:t>
              </a:r>
              <a:r>
                <a:rPr lang="en-US" altLang="ko-KR" sz="1600" dirty="0" err="1">
                  <a:solidFill>
                    <a:schemeClr val="tx2"/>
                  </a:solidFill>
                  <a:latin typeface="맑은 고딕" panose="020B0503020000020004" pitchFamily="50" charset="-127"/>
                  <a:cs typeface="함초롬돋움" pitchFamily="50" charset="-127"/>
                </a:rPr>
                <a:t>Jinhyun</a:t>
              </a:r>
              <a:r>
                <a:rPr lang="en-US" altLang="ko-KR" sz="1600" dirty="0">
                  <a:solidFill>
                    <a:schemeClr val="tx2"/>
                  </a:solidFill>
                  <a:latin typeface="맑은 고딕" panose="020B0503020000020004" pitchFamily="50" charset="-127"/>
                  <a:cs typeface="함초롬돋움" pitchFamily="50" charset="-127"/>
                </a:rPr>
                <a:t>. I play in MF in center.</a:t>
              </a:r>
              <a:endParaRPr lang="en-US" altLang="ko-KR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4564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클래스를 사용하는 이유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r>
              <a:rPr lang="ko-KR" altLang="en-US" b="1" dirty="0"/>
              <a:t>클래스를 사용하는 이유</a:t>
            </a:r>
            <a:endParaRPr lang="en-US" altLang="ko-KR" b="1" dirty="0"/>
          </a:p>
          <a:p>
            <a:pPr lvl="1"/>
            <a:r>
              <a:rPr lang="ko-KR" altLang="en-US" dirty="0"/>
              <a:t>자신의 코드를 다른 사람이 손쉽게 사용할 수 있도록 설계하기 위함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코드를 좀 더 손쉽게 선언할 수 있음</a:t>
            </a:r>
            <a:r>
              <a:rPr lang="en-US" altLang="ko-KR" dirty="0"/>
              <a:t>.</a:t>
            </a:r>
          </a:p>
          <a:p>
            <a:pPr lvl="1" indent="0">
              <a:buNone/>
            </a:pPr>
            <a:r>
              <a:rPr lang="en-US" altLang="ko-KR" sz="1600" dirty="0"/>
              <a:t>  - [</a:t>
            </a:r>
            <a:r>
              <a:rPr lang="ko-KR" altLang="en-US" sz="1600" dirty="0"/>
              <a:t>코드 </a:t>
            </a:r>
            <a:r>
              <a:rPr lang="en-US" altLang="ko-KR" sz="1600" dirty="0"/>
              <a:t>10-3]</a:t>
            </a:r>
            <a:r>
              <a:rPr lang="ko-KR" altLang="en-US" sz="1600" dirty="0"/>
              <a:t>을 보면 단순히 이차원 리스트로 선언할 수 있는 것을 객체 지향 프로그래밍의 개념을 적용시킴으로 좀 더 명확하게 저장된 데이터를 확인할 수 있음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0426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3858487" y="836712"/>
            <a:ext cx="4951997" cy="1631216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marR="0" indent="0" algn="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Chapter 10</a:t>
            </a:r>
            <a:endParaRPr lang="en-US" altLang="ko-KR" sz="4000" b="1" baseline="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 algn="r" eaLnBrk="1" latinLnBrk="1" hangingPunct="1">
              <a:defRPr/>
            </a:pPr>
            <a:r>
              <a:rPr lang="ko-KR" altLang="en-US" sz="4000" b="1" spc="-150" dirty="0">
                <a:latin typeface="+mj-ea"/>
                <a:ea typeface="+mj-ea"/>
              </a:rPr>
              <a:t>객체 지향 프로그래밍</a:t>
            </a:r>
            <a:endParaRPr kumimoji="1" lang="en-US" altLang="ko-KR" sz="4000" b="1" kern="1200" spc="-15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50746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클래스를 사용하는 이유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C4FE1BA9-843B-4FF5-8129-E335BF30345C}"/>
              </a:ext>
            </a:extLst>
          </p:cNvPr>
          <p:cNvGrpSpPr/>
          <p:nvPr/>
        </p:nvGrpSpPr>
        <p:grpSpPr>
          <a:xfrm>
            <a:off x="467544" y="764704"/>
            <a:ext cx="8329707" cy="5734454"/>
            <a:chOff x="683568" y="1387551"/>
            <a:chExt cx="7695331" cy="5734454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30011CC-5216-4B97-826B-67E67B95A18C}"/>
                </a:ext>
              </a:extLst>
            </p:cNvPr>
            <p:cNvSpPr/>
            <p:nvPr/>
          </p:nvSpPr>
          <p:spPr>
            <a:xfrm>
              <a:off x="774854" y="1891607"/>
              <a:ext cx="7604045" cy="5230398"/>
            </a:xfrm>
            <a:prstGeom prst="rect">
              <a:avLst/>
            </a:prstGeom>
            <a:noFill/>
            <a:ln>
              <a:solidFill>
                <a:srgbClr val="F6AD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1  </a:t>
              </a:r>
              <a:r>
                <a:rPr lang="en-US" altLang="ko-KR" sz="16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# </a:t>
              </a:r>
              <a:r>
                <a:rPr lang="ko-KR" altLang="en-US" sz="16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2 names = ["Messi", "Ramos", "Ronaldo", "Park", "Buffon"]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3 positions = ["MF", "DF", "CF", "WF", "GK"]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4 numbers = [10, 4, 7, 13, 1]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5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6  </a:t>
              </a:r>
              <a:r>
                <a:rPr lang="en-US" altLang="ko-KR" sz="16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# </a:t>
              </a:r>
              <a:r>
                <a:rPr lang="ko-KR" altLang="en-US" sz="16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이차원 리스트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7 players = [[name, position, number] for name, position, number in    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 zip(names, positions, numbers)]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8 print(players)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9 print(players[0])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10 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11 </a:t>
              </a:r>
              <a:r>
                <a:rPr lang="en-US" altLang="ko-KR" sz="16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# </a:t>
              </a:r>
              <a:r>
                <a:rPr lang="ko-KR" altLang="en-US" sz="16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전체 </a:t>
              </a:r>
              <a:r>
                <a:rPr lang="en-US" altLang="ko-KR" sz="1600" dirty="0" err="1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SoccerPlayer</a:t>
              </a:r>
              <a:r>
                <a:rPr lang="en-US" altLang="ko-KR" sz="16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6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코드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12 class </a:t>
              </a:r>
              <a:r>
                <a:rPr lang="en-US" altLang="ko-KR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SoccerPlayer</a:t>
              </a: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(object):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13     def __</a:t>
              </a:r>
              <a:r>
                <a:rPr lang="en-US" altLang="ko-KR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init</a:t>
              </a: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__(self, name, position, </a:t>
              </a:r>
              <a:r>
                <a:rPr lang="en-US" altLang="ko-KR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back_number</a:t>
              </a: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):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14         self.name = name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15         </a:t>
              </a:r>
              <a:r>
                <a:rPr lang="en-US" altLang="ko-KR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self.position</a:t>
              </a: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= position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16         </a:t>
              </a:r>
              <a:r>
                <a:rPr lang="en-US" altLang="ko-KR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self.back_number</a:t>
              </a: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= </a:t>
              </a:r>
              <a:r>
                <a:rPr lang="en-US" altLang="ko-KR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back_number</a:t>
              </a:r>
              <a:endPara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17     def </a:t>
              </a:r>
              <a:r>
                <a:rPr lang="en-US" altLang="ko-KR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change_back_number</a:t>
              </a: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(self, </a:t>
              </a:r>
              <a:r>
                <a:rPr lang="en-US" altLang="ko-KR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new_number</a:t>
              </a: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):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18         print("</a:t>
              </a:r>
              <a:r>
                <a:rPr lang="ko-KR" alt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선수의 등번호를 변경한다</a:t>
              </a: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: From %d to %d" % 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 (</a:t>
              </a:r>
              <a:r>
                <a:rPr lang="en-US" altLang="ko-KR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self.back_number</a:t>
              </a: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, </a:t>
              </a:r>
              <a:r>
                <a:rPr lang="en-US" altLang="ko-KR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new_number</a:t>
              </a: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))</a:t>
              </a:r>
              <a:endParaRPr lang="ko-KR" altLang="en-US" sz="1600" dirty="0">
                <a:solidFill>
                  <a:srgbClr val="02AF7E"/>
                </a:solidFill>
                <a:ea typeface="함초롬돋움" pitchFamily="50" charset="-127"/>
                <a:cs typeface="함초롬돋움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7D5133E-B00D-4D39-B7ED-3EC313F075C2}"/>
                </a:ext>
              </a:extLst>
            </p:cNvPr>
            <p:cNvSpPr txBox="1"/>
            <p:nvPr/>
          </p:nvSpPr>
          <p:spPr>
            <a:xfrm>
              <a:off x="683568" y="1387551"/>
              <a:ext cx="1440160" cy="458234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[</a:t>
              </a:r>
              <a:r>
                <a: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코드 </a:t>
              </a:r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10-3]</a:t>
              </a:r>
              <a:endPara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72616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클래스를 사용하는 이유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r>
              <a:rPr lang="en-US" altLang="ko-KR" sz="1600" dirty="0"/>
              <a:t>     </a:t>
            </a:r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A619F05-C851-4A14-BB51-209FC95D2038}"/>
              </a:ext>
            </a:extLst>
          </p:cNvPr>
          <p:cNvGrpSpPr/>
          <p:nvPr/>
        </p:nvGrpSpPr>
        <p:grpSpPr>
          <a:xfrm>
            <a:off x="573117" y="980728"/>
            <a:ext cx="8113683" cy="5328592"/>
            <a:chOff x="586782" y="-4083"/>
            <a:chExt cx="7730422" cy="532859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30011CC-5216-4B97-826B-67E67B95A18C}"/>
                </a:ext>
              </a:extLst>
            </p:cNvPr>
            <p:cNvSpPr/>
            <p:nvPr/>
          </p:nvSpPr>
          <p:spPr>
            <a:xfrm>
              <a:off x="678068" y="-4083"/>
              <a:ext cx="7604045" cy="2736304"/>
            </a:xfrm>
            <a:prstGeom prst="rect">
              <a:avLst/>
            </a:prstGeom>
            <a:noFill/>
            <a:ln>
              <a:solidFill>
                <a:srgbClr val="F6AD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19         </a:t>
              </a:r>
              <a:r>
                <a:rPr lang="en-US" altLang="ko-KR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self.back_number</a:t>
              </a: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= </a:t>
              </a:r>
              <a:r>
                <a:rPr lang="en-US" altLang="ko-KR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new_number</a:t>
              </a:r>
              <a:endPara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20     def __str__(self):</a:t>
              </a:r>
            </a:p>
            <a:p>
              <a:pPr marL="342900" indent="-342900">
                <a:buAutoNum type="arabicPlain" startAt="21"/>
              </a:pP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      return "Hello, My name is %s. I play in %s in center." %  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 (self.name, </a:t>
              </a:r>
              <a:r>
                <a:rPr lang="en-US" altLang="ko-KR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self.position</a:t>
              </a: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22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23 </a:t>
              </a:r>
              <a:r>
                <a:rPr lang="en-US" altLang="ko-KR" sz="16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돋움" pitchFamily="50" charset="-127"/>
                </a:rPr>
                <a:t># </a:t>
              </a:r>
              <a:r>
                <a:rPr lang="ko-KR" altLang="en-US" sz="16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돋움" pitchFamily="50" charset="-127"/>
                </a:rPr>
                <a:t>클래스</a:t>
              </a:r>
              <a:r>
                <a:rPr lang="en-US" altLang="ko-KR" sz="16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돋움" pitchFamily="50" charset="-127"/>
                </a:rPr>
                <a:t>-</a:t>
              </a:r>
              <a:r>
                <a:rPr lang="ko-KR" altLang="en-US" sz="16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돋움" pitchFamily="50" charset="-127"/>
                </a:rPr>
                <a:t>인스턴스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24 </a:t>
              </a:r>
              <a:r>
                <a:rPr lang="en-US" altLang="ko-KR" sz="1600" dirty="0" err="1">
                  <a:solidFill>
                    <a:schemeClr val="tx1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player_objects</a:t>
              </a: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 = [</a:t>
              </a:r>
              <a:r>
                <a:rPr lang="en-US" altLang="ko-KR" sz="1600" dirty="0" err="1">
                  <a:solidFill>
                    <a:schemeClr val="tx1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SoccerPlayer</a:t>
              </a: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(name, position, number) for name, 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   position, number in zip(names, positions, numbers)]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25 print(</a:t>
              </a:r>
              <a:r>
                <a:rPr lang="en-US" altLang="ko-KR" sz="1600" dirty="0" err="1">
                  <a:solidFill>
                    <a:schemeClr val="tx1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player_objects</a:t>
              </a: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[0])</a:t>
              </a:r>
              <a:endParaRPr lang="ko-KR" altLang="en-US" sz="1600" dirty="0">
                <a:solidFill>
                  <a:schemeClr val="tx1"/>
                </a:solidFill>
                <a:latin typeface="Consolas" panose="020B0609020204030204" pitchFamily="49" charset="0"/>
                <a:ea typeface="함초롬돋움" pitchFamily="50" charset="-127"/>
                <a:cs typeface="함초롬돋움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43424EC-AAD0-434B-A402-031D7E95F124}"/>
                </a:ext>
              </a:extLst>
            </p:cNvPr>
            <p:cNvSpPr txBox="1"/>
            <p:nvPr/>
          </p:nvSpPr>
          <p:spPr>
            <a:xfrm>
              <a:off x="586782" y="2948245"/>
              <a:ext cx="1440160" cy="504056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[</a:t>
              </a:r>
              <a:r>
                <a: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실행결과</a:t>
              </a:r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]</a:t>
              </a:r>
              <a:endPara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F611BB8-6457-4D01-8E54-AC731EC55B6D}"/>
                </a:ext>
              </a:extLst>
            </p:cNvPr>
            <p:cNvSpPr/>
            <p:nvPr/>
          </p:nvSpPr>
          <p:spPr>
            <a:xfrm>
              <a:off x="713159" y="3464875"/>
              <a:ext cx="7604045" cy="1859634"/>
            </a:xfrm>
            <a:prstGeom prst="rect">
              <a:avLst/>
            </a:prstGeom>
            <a:noFill/>
            <a:ln>
              <a:solidFill>
                <a:srgbClr val="F6AD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[['Messi', 'MF', 10], ['Ramos', 'DF', 4], ['Ronaldo', 'CF', 7], ['Park', 'WF', 13], </a:t>
              </a:r>
            </a:p>
            <a:p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['Buffon', 'GK', 1]]         </a:t>
              </a:r>
              <a:r>
                <a:rPr lang="en-US" altLang="ko-KR" sz="16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돋움" pitchFamily="50" charset="-127"/>
                </a:rPr>
                <a:t>← 8</a:t>
              </a:r>
              <a:r>
                <a:rPr lang="ko-KR" altLang="en-US" sz="16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돋움" pitchFamily="50" charset="-127"/>
                </a:rPr>
                <a:t>행 실행 결과</a:t>
              </a:r>
            </a:p>
            <a:p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['Messi', 'MF', 10]          </a:t>
              </a:r>
              <a:r>
                <a:rPr lang="en-US" altLang="ko-KR" sz="16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돋움" pitchFamily="50" charset="-127"/>
                </a:rPr>
                <a:t>← 9</a:t>
              </a:r>
              <a:r>
                <a:rPr lang="ko-KR" altLang="en-US" sz="16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돋움" pitchFamily="50" charset="-127"/>
                </a:rPr>
                <a:t>행 실행 결과 </a:t>
              </a:r>
            </a:p>
            <a:p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Hello, My name is Messi. I play in MF in center.    </a:t>
              </a:r>
              <a:r>
                <a:rPr lang="en-US" altLang="ko-KR" sz="16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돋움" pitchFamily="50" charset="-127"/>
                </a:rPr>
                <a:t>← 25</a:t>
              </a:r>
              <a:r>
                <a:rPr lang="ko-KR" altLang="en-US" sz="16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돋움" pitchFamily="50" charset="-127"/>
                </a:rPr>
                <a:t>행 실행 결과</a:t>
              </a:r>
              <a:endParaRPr lang="en-US" altLang="ko-KR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1945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2456892"/>
            <a:ext cx="8496944" cy="19442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4000" b="1" dirty="0">
                <a:latin typeface="+mj-lt"/>
              </a:rPr>
              <a:t>03</a:t>
            </a:r>
          </a:p>
          <a:p>
            <a:pPr algn="ctr"/>
            <a:r>
              <a:rPr lang="en-US" altLang="ko-KR" sz="4000" b="1" dirty="0">
                <a:latin typeface="+mn-ea"/>
                <a:ea typeface="+mn-ea"/>
              </a:rPr>
              <a:t>Lab: </a:t>
            </a:r>
            <a:r>
              <a:rPr lang="ko-KR" altLang="en-US" sz="4000" b="1" dirty="0">
                <a:latin typeface="+mn-ea"/>
                <a:ea typeface="+mn-ea"/>
              </a:rPr>
              <a:t>노트북 프로그램 만들기</a:t>
            </a:r>
          </a:p>
        </p:txBody>
      </p:sp>
    </p:spTree>
    <p:extLst>
      <p:ext uri="{BB962C8B-B14F-4D97-AF65-F5344CB8AC3E}">
        <p14:creationId xmlns:p14="http://schemas.microsoft.com/office/powerpoint/2010/main" val="17104699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908720"/>
            <a:ext cx="8363272" cy="5616624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b="1" dirty="0"/>
              <a:t>객체 지향 프로그래밍을 이용하여 프로그램을 만들기 위해 가장 먼저 해야 할 일은 프로그램 설계</a:t>
            </a:r>
            <a:r>
              <a:rPr lang="en-US" altLang="ko-KR" sz="1800" b="1" dirty="0"/>
              <a:t>!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   - </a:t>
            </a:r>
            <a:r>
              <a:rPr lang="ko-KR" altLang="en-US" dirty="0"/>
              <a:t>이 프로그램은 어떤 객체가 필요할까</a:t>
            </a:r>
            <a:r>
              <a:rPr lang="en-US" altLang="ko-KR" dirty="0"/>
              <a:t>?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   - </a:t>
            </a:r>
            <a:r>
              <a:rPr lang="ko-KR" altLang="en-US" dirty="0"/>
              <a:t>어떤 기능을 어떻게 정의해 사용해야 할까</a:t>
            </a:r>
            <a:r>
              <a:rPr lang="en-US" altLang="ko-KR" dirty="0"/>
              <a:t>?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   - </a:t>
            </a:r>
            <a:r>
              <a:rPr lang="ko-KR" altLang="en-US" dirty="0"/>
              <a:t>어떤 데이터를 저장해야 할까</a:t>
            </a:r>
            <a:r>
              <a:rPr lang="en-US" altLang="ko-KR" dirty="0"/>
              <a:t>?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   </a:t>
            </a:r>
            <a:r>
              <a:rPr lang="ko-KR" altLang="en-US" dirty="0"/>
              <a:t>☞ 이런 내용을 정리하여 프로그램을 설계해야 한다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b="1" dirty="0"/>
              <a:t>사용자 요구사항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46345" y="188640"/>
            <a:ext cx="8197655" cy="392283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노트북 프로그램 만들기 설계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7A0012-39AE-4CDB-A397-E45ED557FCF7}"/>
              </a:ext>
            </a:extLst>
          </p:cNvPr>
          <p:cNvSpPr txBox="1"/>
          <p:nvPr/>
        </p:nvSpPr>
        <p:spPr>
          <a:xfrm>
            <a:off x="683568" y="3933056"/>
            <a:ext cx="8197654" cy="2376264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노트</a:t>
            </a:r>
            <a:r>
              <a:rPr lang="en-US" altLang="ko-KR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(note)</a:t>
            </a:r>
            <a:r>
              <a:rPr lang="ko-KR" altLang="en-US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를 정리하는 프로그램이다</a:t>
            </a:r>
            <a:r>
              <a:rPr lang="en-US" altLang="ko-KR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사용자는 노트에 콘텐츠를 적을 수 있다</a:t>
            </a:r>
            <a:r>
              <a:rPr lang="en-US" altLang="ko-KR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노트는 노트북</a:t>
            </a:r>
            <a:r>
              <a:rPr lang="en-US" altLang="ko-KR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(notebook)</a:t>
            </a:r>
            <a:r>
              <a:rPr lang="ko-KR" altLang="en-US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에 삽입된다</a:t>
            </a:r>
            <a:r>
              <a:rPr lang="en-US" altLang="ko-KR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노트북은 타이틀</a:t>
            </a:r>
            <a:r>
              <a:rPr lang="en-US" altLang="ko-KR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(title)</a:t>
            </a:r>
            <a:r>
              <a:rPr lang="ko-KR" altLang="en-US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이 있다</a:t>
            </a:r>
            <a:r>
              <a:rPr lang="en-US" altLang="ko-KR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노트북은 노트가 삽입될 때 페이지를 생성하며</a:t>
            </a:r>
            <a:r>
              <a:rPr lang="en-US" altLang="ko-KR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최대 </a:t>
            </a:r>
            <a:r>
              <a:rPr lang="en-US" altLang="ko-KR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300</a:t>
            </a:r>
            <a:r>
              <a:rPr lang="ko-KR" altLang="en-US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페이지까지 저장할 수 있다</a:t>
            </a:r>
            <a:r>
              <a:rPr lang="en-US" altLang="ko-KR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300</a:t>
            </a:r>
            <a:r>
              <a:rPr lang="ko-KR" altLang="en-US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페이지를 넘기면 노트를 더이상 삽입하지 못한다</a:t>
            </a:r>
            <a:r>
              <a:rPr lang="en-US" altLang="ko-KR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schemeClr val="tx2"/>
              </a:solidFill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397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908720"/>
            <a:ext cx="8363272" cy="5616624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객체 </a:t>
            </a:r>
            <a:r>
              <a:rPr lang="en-US" altLang="ko-KR" dirty="0"/>
              <a:t>- </a:t>
            </a:r>
            <a:r>
              <a:rPr lang="ko-KR" altLang="en-US" dirty="0"/>
              <a:t>사용자 </a:t>
            </a:r>
            <a:r>
              <a:rPr lang="en-US" altLang="ko-KR" dirty="0"/>
              <a:t>· </a:t>
            </a:r>
            <a:r>
              <a:rPr lang="ko-KR" altLang="en-US" dirty="0"/>
              <a:t>노트 </a:t>
            </a:r>
            <a:r>
              <a:rPr lang="en-US" altLang="ko-KR" dirty="0"/>
              <a:t>· </a:t>
            </a:r>
            <a:r>
              <a:rPr lang="ko-KR" altLang="en-US" dirty="0"/>
              <a:t>노트북 등 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저장하는 데이터</a:t>
            </a:r>
            <a:r>
              <a:rPr lang="en-US" altLang="ko-KR" dirty="0"/>
              <a:t>(=</a:t>
            </a:r>
            <a:r>
              <a:rPr lang="ko-KR" altLang="en-US" dirty="0"/>
              <a:t>변수</a:t>
            </a:r>
            <a:r>
              <a:rPr lang="en-US" altLang="ko-KR" dirty="0"/>
              <a:t>)</a:t>
            </a:r>
            <a:r>
              <a:rPr lang="ko-KR" altLang="en-US" dirty="0"/>
              <a:t> 정의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   - </a:t>
            </a:r>
            <a:r>
              <a:rPr lang="ko-KR" altLang="en-US" dirty="0"/>
              <a:t>가장 기본적인 것은 입력해야 할 콘텐츠가 있고</a:t>
            </a:r>
            <a:r>
              <a:rPr lang="en-US" altLang="ko-KR" dirty="0"/>
              <a:t>, </a:t>
            </a:r>
            <a:r>
              <a:rPr lang="ko-KR" altLang="en-US" dirty="0"/>
              <a:t>노트마다 페이지가 생성되어야 함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   - </a:t>
            </a:r>
            <a:r>
              <a:rPr lang="ko-KR" altLang="en-US" dirty="0"/>
              <a:t>노트북은 노트라고 하는 객체와 타이틀을 포함해야 함</a:t>
            </a:r>
            <a:r>
              <a:rPr lang="en-US" altLang="ko-KR" dirty="0"/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기능</a:t>
            </a:r>
            <a:r>
              <a:rPr lang="en-US" altLang="ko-KR" dirty="0"/>
              <a:t>(function)</a:t>
            </a:r>
            <a:r>
              <a:rPr lang="ko-KR" altLang="en-US" dirty="0"/>
              <a:t> 정의</a:t>
            </a:r>
            <a:r>
              <a:rPr lang="en-US" altLang="ko-KR" dirty="0"/>
              <a:t>: </a:t>
            </a:r>
            <a:r>
              <a:rPr lang="ko-KR" altLang="en-US" dirty="0"/>
              <a:t>노트북</a:t>
            </a:r>
            <a:r>
              <a:rPr lang="en-US" altLang="ko-KR" dirty="0"/>
              <a:t>/</a:t>
            </a:r>
            <a:r>
              <a:rPr lang="ko-KR" altLang="en-US" dirty="0"/>
              <a:t>노트의 입장</a:t>
            </a:r>
            <a:r>
              <a:rPr lang="en-US" altLang="ko-KR" dirty="0"/>
              <a:t>, </a:t>
            </a:r>
            <a:r>
              <a:rPr lang="ko-KR" altLang="en-US" dirty="0"/>
              <a:t>각각의 객체별로 기능을 정의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   - </a:t>
            </a:r>
            <a:r>
              <a:rPr lang="ko-KR" altLang="en-US" dirty="0"/>
              <a:t>노트</a:t>
            </a:r>
            <a:r>
              <a:rPr lang="en-US" altLang="ko-KR" dirty="0"/>
              <a:t>:</a:t>
            </a:r>
            <a:r>
              <a:rPr lang="ko-KR" altLang="en-US" dirty="0"/>
              <a:t> 내용을 입력하는 함수와 지우는 함수가 필요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   - </a:t>
            </a:r>
            <a:r>
              <a:rPr lang="ko-KR" altLang="en-US" dirty="0"/>
              <a:t>노트북</a:t>
            </a:r>
            <a:r>
              <a:rPr lang="en-US" altLang="ko-KR" dirty="0"/>
              <a:t>:</a:t>
            </a:r>
            <a:r>
              <a:rPr lang="ko-KR" altLang="en-US" dirty="0"/>
              <a:t> 노트를 추가하거나 지우는 등의 함수가 필요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   - </a:t>
            </a:r>
            <a:r>
              <a:rPr lang="ko-KR" altLang="en-US" dirty="0"/>
              <a:t>그 외</a:t>
            </a:r>
            <a:r>
              <a:rPr lang="en-US" altLang="ko-KR" dirty="0"/>
              <a:t>: 300</a:t>
            </a:r>
            <a:r>
              <a:rPr lang="ko-KR" altLang="en-US" dirty="0"/>
              <a:t>페이지 등에 대한 로직을 따로 정의하여 함수 안에 넣어야 함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46345" y="188640"/>
            <a:ext cx="8197655" cy="392283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노트북 프로그램 만들기 설계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8274A00-7DDC-48CA-9E5B-83DE312D85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665" y="4432032"/>
            <a:ext cx="7312669" cy="223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0660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EA6BDD8C-D813-48E4-9E6B-F25340333C5E}"/>
              </a:ext>
            </a:extLst>
          </p:cNvPr>
          <p:cNvSpPr txBox="1">
            <a:spLocks/>
          </p:cNvSpPr>
          <p:nvPr/>
        </p:nvSpPr>
        <p:spPr bwMode="auto">
          <a:xfrm>
            <a:off x="323528" y="908720"/>
            <a:ext cx="8363272" cy="5608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Pct val="100000"/>
              <a:buFont typeface="+mj-lt"/>
              <a:buAutoNum type="arabicPeriod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55600" indent="185738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6AD3A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600" b="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250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Wingdings" panose="05000000000000000000" pitchFamily="2" charset="2"/>
              <a:buChar char="n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/>
              <a:t>2.1 Note </a:t>
            </a:r>
            <a:r>
              <a:rPr lang="ko-KR" altLang="en-US" sz="2000" b="1" dirty="0"/>
              <a:t>클래스</a:t>
            </a:r>
            <a:endParaRPr kumimoji="0" lang="en-US" altLang="ko-KR" sz="2000" b="1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dirty="0"/>
          </a:p>
          <a:p>
            <a:pPr marL="0" indent="0">
              <a:lnSpc>
                <a:spcPct val="150000"/>
              </a:lnSpc>
              <a:buNone/>
            </a:pPr>
            <a:endParaRPr kumimoji="0"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46345" y="188640"/>
            <a:ext cx="8197655" cy="392283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노트북 프로그램의 구현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5F8052-CFBC-4E07-B72E-6C59968FED18}"/>
              </a:ext>
            </a:extLst>
          </p:cNvPr>
          <p:cNvSpPr txBox="1"/>
          <p:nvPr/>
        </p:nvSpPr>
        <p:spPr>
          <a:xfrm>
            <a:off x="611560" y="1700808"/>
            <a:ext cx="8075240" cy="2592288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class Note(object):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def __</a:t>
            </a:r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init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__(self, contents = None):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</a:t>
            </a:r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self.contents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= contents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def </a:t>
            </a:r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write_contents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(self, contents):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</a:t>
            </a:r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self.contents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= contents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def </a:t>
            </a:r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remove_all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(self):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</a:t>
            </a:r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self.contents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= ""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def __str__(self):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return </a:t>
            </a:r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self.contents</a:t>
            </a:r>
            <a:endParaRPr lang="ko-KR" altLang="en-US" sz="1600" dirty="0">
              <a:solidFill>
                <a:schemeClr val="tx2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24818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EA6BDD8C-D813-48E4-9E6B-F25340333C5E}"/>
              </a:ext>
            </a:extLst>
          </p:cNvPr>
          <p:cNvSpPr txBox="1">
            <a:spLocks/>
          </p:cNvSpPr>
          <p:nvPr/>
        </p:nvSpPr>
        <p:spPr bwMode="auto">
          <a:xfrm>
            <a:off x="323528" y="908720"/>
            <a:ext cx="8363272" cy="5608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Pct val="100000"/>
              <a:buFont typeface="+mj-lt"/>
              <a:buAutoNum type="arabicPeriod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55600" indent="185738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6AD3A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600" b="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250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Wingdings" panose="05000000000000000000" pitchFamily="2" charset="2"/>
              <a:buChar char="n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/>
              <a:t>2.2 Notebook </a:t>
            </a:r>
            <a:r>
              <a:rPr lang="ko-KR" altLang="en-US" sz="2000" b="1" dirty="0"/>
              <a:t>클래스</a:t>
            </a:r>
            <a:endParaRPr kumimoji="0" lang="en-US" altLang="ko-KR" sz="2000" b="1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dirty="0"/>
          </a:p>
          <a:p>
            <a:pPr marL="0" indent="0">
              <a:lnSpc>
                <a:spcPct val="150000"/>
              </a:lnSpc>
              <a:buNone/>
            </a:pPr>
            <a:endParaRPr kumimoji="0"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46345" y="188640"/>
            <a:ext cx="8197655" cy="392283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노트북 프로그램의 구현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5F8052-CFBC-4E07-B72E-6C59968FED18}"/>
              </a:ext>
            </a:extLst>
          </p:cNvPr>
          <p:cNvSpPr txBox="1"/>
          <p:nvPr/>
        </p:nvSpPr>
        <p:spPr>
          <a:xfrm>
            <a:off x="611560" y="1412777"/>
            <a:ext cx="8075240" cy="5104184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wrap="square" lIns="91440" tIns="45720" rIns="91440" bIns="45720" rtlCol="0" anchor="ctr">
            <a:normAutofit fontScale="92500" lnSpcReduction="10000"/>
          </a:bodyPr>
          <a:lstStyle/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class </a:t>
            </a:r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NoteBook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(object):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def __</a:t>
            </a:r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init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__(self, title):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</a:t>
            </a:r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self.title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= title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</a:t>
            </a:r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self.page_number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= 1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</a:t>
            </a:r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self.notes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= { }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def </a:t>
            </a:r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add_note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(self, note, page = 0):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if </a:t>
            </a:r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self.page_number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&lt; 300: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    if page == 0: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        </a:t>
            </a:r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self.notes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[</a:t>
            </a:r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self.page_number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] = note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        </a:t>
            </a:r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self.page_number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+= 1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    else: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        </a:t>
            </a:r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self.notes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= {page : note}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        </a:t>
            </a:r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self.page_number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+= 1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    else: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        print</a:t>
            </a:r>
            <a:r>
              <a:rPr lang="en-US" altLang="ko-KR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("</a:t>
            </a:r>
            <a:r>
              <a:rPr lang="ko-KR" altLang="en-US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페이지가 모두 채워졌다</a:t>
            </a:r>
            <a:r>
              <a:rPr lang="en-US" altLang="ko-KR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."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)</a:t>
            </a:r>
          </a:p>
          <a:p>
            <a:endParaRPr lang="en-US" altLang="ko-KR" sz="1600" dirty="0">
              <a:solidFill>
                <a:schemeClr val="tx2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def </a:t>
            </a:r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remove_note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(self, </a:t>
            </a:r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page_number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):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if </a:t>
            </a:r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page_number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in </a:t>
            </a:r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self.notes.keys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():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    return </a:t>
            </a:r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self.notes.pop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</a:t>
            </a:r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page_number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else: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        print</a:t>
            </a:r>
            <a:r>
              <a:rPr lang="en-US" altLang="ko-KR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("</a:t>
            </a:r>
            <a:r>
              <a:rPr lang="ko-KR" altLang="en-US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해당 페이지는 존재하지 않는다</a:t>
            </a:r>
            <a:r>
              <a:rPr lang="en-US" altLang="ko-KR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."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def </a:t>
            </a:r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get_number_of_pages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(self):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return </a:t>
            </a:r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len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</a:t>
            </a:r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self.notes.keys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())</a:t>
            </a:r>
            <a:endParaRPr lang="ko-KR" altLang="en-US" sz="1600" dirty="0">
              <a:solidFill>
                <a:schemeClr val="tx2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70028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EA6BDD8C-D813-48E4-9E6B-F25340333C5E}"/>
              </a:ext>
            </a:extLst>
          </p:cNvPr>
          <p:cNvSpPr txBox="1">
            <a:spLocks/>
          </p:cNvSpPr>
          <p:nvPr/>
        </p:nvSpPr>
        <p:spPr bwMode="auto">
          <a:xfrm>
            <a:off x="323528" y="908720"/>
            <a:ext cx="8363272" cy="5608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Pct val="100000"/>
              <a:buFont typeface="+mj-lt"/>
              <a:buAutoNum type="arabicPeriod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55600" indent="185738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6AD3A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600" b="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250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Wingdings" panose="05000000000000000000" pitchFamily="2" charset="2"/>
              <a:buChar char="n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41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Notebook </a:t>
            </a:r>
            <a:r>
              <a:rPr lang="ko-KR" altLang="en-US" dirty="0"/>
              <a:t>클래스에 필요한 </a:t>
            </a:r>
            <a:r>
              <a:rPr lang="en-US" altLang="ko-KR" dirty="0"/>
              <a:t>3</a:t>
            </a:r>
            <a:r>
              <a:rPr lang="ko-KR" altLang="en-US" dirty="0"/>
              <a:t>가지</a:t>
            </a:r>
            <a:endParaRPr lang="en-US" altLang="ko-KR" dirty="0"/>
          </a:p>
          <a:p>
            <a:pPr marL="0" lvl="1" indent="0">
              <a:buNone/>
            </a:pPr>
            <a:r>
              <a:rPr lang="en-US" altLang="ko-KR" dirty="0"/>
              <a:t>   ❶ </a:t>
            </a:r>
            <a:r>
              <a:rPr lang="ko-KR" altLang="en-US" dirty="0"/>
              <a:t>타이틀</a:t>
            </a:r>
            <a:r>
              <a:rPr lang="en-US" altLang="ko-KR" dirty="0"/>
              <a:t>(title)</a:t>
            </a:r>
          </a:p>
          <a:p>
            <a:pPr marL="0" lvl="1" indent="0">
              <a:buNone/>
            </a:pPr>
            <a:r>
              <a:rPr lang="en-US" altLang="ko-KR" dirty="0"/>
              <a:t>   ❷ </a:t>
            </a:r>
            <a:r>
              <a:rPr lang="ko-KR" altLang="en-US" dirty="0"/>
              <a:t>페이지 수</a:t>
            </a:r>
            <a:r>
              <a:rPr lang="en-US" altLang="ko-KR" dirty="0"/>
              <a:t>(</a:t>
            </a:r>
            <a:r>
              <a:rPr lang="en-US" altLang="ko-KR" dirty="0" err="1"/>
              <a:t>page_number</a:t>
            </a:r>
            <a:r>
              <a:rPr lang="en-US" altLang="ko-KR" dirty="0"/>
              <a:t>)</a:t>
            </a:r>
          </a:p>
          <a:p>
            <a:pPr marL="0" lvl="1" indent="0">
              <a:buNone/>
            </a:pPr>
            <a:r>
              <a:rPr lang="en-US" altLang="ko-KR" dirty="0"/>
              <a:t>   ❸ </a:t>
            </a:r>
            <a:r>
              <a:rPr lang="ko-KR" altLang="en-US" dirty="0"/>
              <a:t>저장 공간</a:t>
            </a:r>
            <a:r>
              <a:rPr lang="en-US" altLang="ko-KR" dirty="0"/>
              <a:t> </a:t>
            </a:r>
          </a:p>
          <a:p>
            <a:pPr marL="0" lvl="1" indent="0">
              <a:buNone/>
            </a:pPr>
            <a:endParaRPr lang="en-US" altLang="ko-KR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 세 가지 정보를 저장하기 위해 </a:t>
            </a:r>
            <a:r>
              <a:rPr lang="en-US" altLang="ko-KR" dirty="0"/>
              <a:t>_ _</a:t>
            </a:r>
            <a:r>
              <a:rPr lang="en-US" altLang="ko-KR" dirty="0" err="1"/>
              <a:t>init</a:t>
            </a:r>
            <a:r>
              <a:rPr lang="en-US" altLang="ko-KR" dirty="0"/>
              <a:t>_ _( ) </a:t>
            </a:r>
            <a:r>
              <a:rPr lang="ko-KR" altLang="en-US" dirty="0"/>
              <a:t>함수 안에 모든 정보를 입력함</a:t>
            </a:r>
            <a:r>
              <a:rPr lang="en-US" altLang="ko-KR" dirty="0"/>
              <a:t>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중요한 변수는 </a:t>
            </a:r>
            <a:r>
              <a:rPr lang="en-US" altLang="ko-KR" dirty="0" err="1"/>
              <a:t>self.notes</a:t>
            </a:r>
            <a:r>
              <a:rPr lang="en-US" altLang="ko-KR" dirty="0"/>
              <a:t> - </a:t>
            </a:r>
            <a:r>
              <a:rPr lang="ko-KR" altLang="en-US" dirty="0"/>
              <a:t>위 코드에서는 </a:t>
            </a:r>
            <a:r>
              <a:rPr lang="en-US" altLang="ko-KR" dirty="0"/>
              <a:t>notes </a:t>
            </a:r>
            <a:r>
              <a:rPr lang="ko-KR" altLang="en-US" dirty="0"/>
              <a:t>변수를 </a:t>
            </a:r>
            <a:r>
              <a:rPr lang="ko-KR" altLang="en-US" dirty="0" err="1"/>
              <a:t>딕셔너리형으로</a:t>
            </a:r>
            <a:r>
              <a:rPr lang="ko-KR" altLang="en-US" dirty="0"/>
              <a:t> 선언</a:t>
            </a:r>
            <a:r>
              <a:rPr lang="en-US" altLang="ko-KR" dirty="0"/>
              <a:t> </a:t>
            </a:r>
          </a:p>
          <a:p>
            <a:pPr marL="285750" lvl="1" indent="-285750"/>
            <a:r>
              <a:rPr lang="en-US" altLang="ko-KR" dirty="0"/>
              <a:t>notes </a:t>
            </a:r>
            <a:r>
              <a:rPr lang="ko-KR" altLang="en-US" dirty="0"/>
              <a:t>변수 안에는 </a:t>
            </a:r>
            <a:r>
              <a:rPr lang="en-US" altLang="ko-KR" dirty="0"/>
              <a:t>Note</a:t>
            </a:r>
            <a:r>
              <a:rPr lang="ko-KR" altLang="en-US" dirty="0"/>
              <a:t>의 인스턴스가 값</a:t>
            </a:r>
            <a:r>
              <a:rPr lang="en-US" altLang="ko-KR" dirty="0"/>
              <a:t>(value)</a:t>
            </a:r>
            <a:r>
              <a:rPr lang="ko-KR" altLang="en-US" dirty="0"/>
              <a:t>으로 들어가게 되고</a:t>
            </a:r>
            <a:r>
              <a:rPr lang="en-US" altLang="ko-KR" dirty="0"/>
              <a:t>, </a:t>
            </a:r>
            <a:r>
              <a:rPr lang="ko-KR" altLang="en-US" dirty="0"/>
              <a:t>각 </a:t>
            </a:r>
            <a:r>
              <a:rPr lang="en-US" altLang="ko-KR" dirty="0"/>
              <a:t>Note</a:t>
            </a:r>
            <a:r>
              <a:rPr lang="ko-KR" altLang="en-US" dirty="0"/>
              <a:t>의 </a:t>
            </a:r>
            <a:r>
              <a:rPr lang="en-US" altLang="ko-KR" dirty="0" err="1"/>
              <a:t>page_number</a:t>
            </a:r>
            <a:r>
              <a:rPr lang="ko-KR" altLang="en-US" dirty="0"/>
              <a:t>가 키</a:t>
            </a:r>
            <a:r>
              <a:rPr lang="en-US" altLang="ko-KR" dirty="0"/>
              <a:t>(key)</a:t>
            </a:r>
            <a:r>
              <a:rPr lang="ko-KR" altLang="en-US" dirty="0"/>
              <a:t>로 </a:t>
            </a:r>
            <a:r>
              <a:rPr lang="ko-KR" altLang="en-US" dirty="0" err="1"/>
              <a:t>들어감</a:t>
            </a:r>
            <a:endParaRPr kumimoji="0" lang="en-US" altLang="ko-KR" sz="1800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1800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kumimoji="0"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46345" y="188640"/>
            <a:ext cx="8197655" cy="392283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노트북 프로그램의 구현</a:t>
            </a:r>
          </a:p>
        </p:txBody>
      </p:sp>
    </p:spTree>
    <p:extLst>
      <p:ext uri="{BB962C8B-B14F-4D97-AF65-F5344CB8AC3E}">
        <p14:creationId xmlns:p14="http://schemas.microsoft.com/office/powerpoint/2010/main" val="4915921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EA6BDD8C-D813-48E4-9E6B-F25340333C5E}"/>
              </a:ext>
            </a:extLst>
          </p:cNvPr>
          <p:cNvSpPr txBox="1">
            <a:spLocks/>
          </p:cNvSpPr>
          <p:nvPr/>
        </p:nvSpPr>
        <p:spPr bwMode="auto">
          <a:xfrm>
            <a:off x="323528" y="908720"/>
            <a:ext cx="8363272" cy="5608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Pct val="100000"/>
              <a:buFont typeface="+mj-lt"/>
              <a:buAutoNum type="arabicPeriod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55600" indent="185738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6AD3A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600" b="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250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Wingdings" panose="05000000000000000000" pitchFamily="2" charset="2"/>
              <a:buChar char="n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4150" lvl="1" indent="-285750">
              <a:buFont typeface="Arial" panose="020B0604020202020204" pitchFamily="34" charset="0"/>
              <a:buChar char="•"/>
            </a:pPr>
            <a:r>
              <a:rPr lang="en-US" altLang="ko-KR" b="1" dirty="0" err="1"/>
              <a:t>add_note</a:t>
            </a:r>
            <a:r>
              <a:rPr lang="en-US" altLang="ko-KR" b="1" dirty="0"/>
              <a:t>( ) </a:t>
            </a:r>
            <a:r>
              <a:rPr lang="ko-KR" altLang="en-US" b="1" dirty="0"/>
              <a:t>함수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ko-KR" altLang="en-US" dirty="0"/>
              <a:t>새로운 </a:t>
            </a:r>
            <a:r>
              <a:rPr lang="en-US" altLang="ko-KR" dirty="0"/>
              <a:t>Note</a:t>
            </a:r>
            <a:r>
              <a:rPr lang="ko-KR" altLang="en-US" dirty="0"/>
              <a:t>를 </a:t>
            </a:r>
            <a:r>
              <a:rPr lang="en-US" altLang="ko-KR" dirty="0"/>
              <a:t>Notebook</a:t>
            </a:r>
            <a:r>
              <a:rPr lang="ko-KR" altLang="en-US" dirty="0"/>
              <a:t>에 삽입하는 함수</a:t>
            </a:r>
            <a:endParaRPr lang="en-US" altLang="ko-KR" dirty="0"/>
          </a:p>
          <a:p>
            <a:pPr marL="0" lvl="1" indent="0">
              <a:buNone/>
            </a:pPr>
            <a:r>
              <a:rPr lang="en-US" altLang="ko-KR" dirty="0"/>
              <a:t>   - </a:t>
            </a:r>
            <a:r>
              <a:rPr lang="ko-KR" altLang="en-US" dirty="0"/>
              <a:t>몇 가지 요구 조건에 대한 로직이 </a:t>
            </a:r>
            <a:r>
              <a:rPr lang="ko-KR" altLang="en-US" dirty="0" err="1"/>
              <a:t>들어감</a:t>
            </a:r>
            <a:endParaRPr lang="en-US" altLang="ko-KR" dirty="0"/>
          </a:p>
          <a:p>
            <a:pPr marL="0" lvl="1" indent="0">
              <a:buNone/>
            </a:pPr>
            <a:r>
              <a:rPr lang="en-US" altLang="ko-KR" dirty="0"/>
              <a:t>   - </a:t>
            </a:r>
            <a:r>
              <a:rPr lang="ko-KR" altLang="en-US" dirty="0"/>
              <a:t>맨 마지막 페이지는 늘 </a:t>
            </a:r>
            <a:r>
              <a:rPr lang="en-US" altLang="ko-KR" dirty="0" err="1"/>
              <a:t>page_number</a:t>
            </a:r>
            <a:r>
              <a:rPr lang="ko-KR" altLang="en-US" dirty="0"/>
              <a:t>에 저장되어 있음</a:t>
            </a:r>
            <a:endParaRPr lang="en-US" altLang="ko-KR" dirty="0"/>
          </a:p>
          <a:p>
            <a:pPr marL="0" lvl="1" indent="0">
              <a:buNone/>
            </a:pPr>
            <a:endParaRPr kumimoji="0" lang="en-US" altLang="ko-KR" dirty="0"/>
          </a:p>
          <a:p>
            <a:pPr marL="285750" lvl="1" indent="-285750"/>
            <a:r>
              <a:rPr lang="en-US" altLang="ko-KR" b="1" dirty="0" err="1"/>
              <a:t>remove_note</a:t>
            </a:r>
            <a:r>
              <a:rPr lang="en-US" altLang="ko-KR" b="1" dirty="0"/>
              <a:t>( ) </a:t>
            </a:r>
            <a:r>
              <a:rPr lang="ko-KR" altLang="en-US" b="1" dirty="0"/>
              <a:t>함수</a:t>
            </a:r>
            <a:r>
              <a:rPr lang="en-US" altLang="ko-KR" b="1" dirty="0"/>
              <a:t>: </a:t>
            </a:r>
            <a:r>
              <a:rPr lang="ko-KR" altLang="en-US" dirty="0"/>
              <a:t>특정 페이지 번호에 있는 </a:t>
            </a:r>
            <a:r>
              <a:rPr lang="en-US" altLang="ko-KR" dirty="0"/>
              <a:t>Note</a:t>
            </a:r>
            <a:r>
              <a:rPr lang="ko-KR" altLang="en-US" dirty="0"/>
              <a:t>를 제거하는 함수</a:t>
            </a:r>
            <a:endParaRPr lang="en-US" altLang="ko-KR" dirty="0"/>
          </a:p>
          <a:p>
            <a:pPr marL="0" lvl="1" indent="0">
              <a:buNone/>
            </a:pPr>
            <a:r>
              <a:rPr lang="en-US" altLang="ko-KR" dirty="0"/>
              <a:t>   - </a:t>
            </a:r>
            <a:r>
              <a:rPr lang="ko-KR" altLang="en-US" dirty="0"/>
              <a:t>앞에서 </a:t>
            </a:r>
            <a:r>
              <a:rPr lang="en-US" altLang="ko-KR" dirty="0"/>
              <a:t>Note</a:t>
            </a:r>
            <a:r>
              <a:rPr lang="ko-KR" altLang="en-US" dirty="0"/>
              <a:t>가 저장되는 객체를 </a:t>
            </a:r>
            <a:r>
              <a:rPr lang="ko-KR" altLang="en-US" dirty="0" err="1"/>
              <a:t>딕셔너리형으로</a:t>
            </a:r>
            <a:r>
              <a:rPr lang="ko-KR" altLang="en-US" dirty="0"/>
              <a:t> 만들었고 페이지 번호를 키로 저장했</a:t>
            </a:r>
            <a:endParaRPr lang="en-US" altLang="ko-KR" dirty="0"/>
          </a:p>
          <a:p>
            <a:pPr marL="0" lvl="1" indent="0">
              <a:buNone/>
            </a:pPr>
            <a:r>
              <a:rPr lang="en-US" altLang="ko-KR" dirty="0"/>
              <a:t>    </a:t>
            </a:r>
            <a:r>
              <a:rPr lang="ko-KR" altLang="en-US" dirty="0" err="1"/>
              <a:t>으므로</a:t>
            </a:r>
            <a:r>
              <a:rPr lang="en-US" altLang="ko-KR" dirty="0"/>
              <a:t>, </a:t>
            </a:r>
            <a:r>
              <a:rPr lang="ko-KR" altLang="en-US" dirty="0" err="1"/>
              <a:t>딕셔너리형인</a:t>
            </a:r>
            <a:r>
              <a:rPr lang="ko-KR" altLang="en-US" dirty="0"/>
              <a:t> </a:t>
            </a:r>
            <a:r>
              <a:rPr lang="en-US" altLang="ko-KR" dirty="0" err="1"/>
              <a:t>self.notes</a:t>
            </a:r>
            <a:r>
              <a:rPr lang="ko-KR" altLang="en-US" dirty="0"/>
              <a:t>에 해당 페이지 번호의 키가 있는지 확인하면 됨</a:t>
            </a:r>
            <a:r>
              <a:rPr lang="en-US" altLang="ko-KR" dirty="0"/>
              <a:t>. </a:t>
            </a:r>
          </a:p>
          <a:p>
            <a:pPr marL="0" lvl="1" indent="0">
              <a:buNone/>
            </a:pPr>
            <a:r>
              <a:rPr lang="en-US" altLang="ko-KR" dirty="0"/>
              <a:t>   - </a:t>
            </a:r>
            <a:r>
              <a:rPr lang="ko-KR" altLang="en-US" dirty="0"/>
              <a:t>이는 </a:t>
            </a:r>
            <a:r>
              <a:rPr lang="en-US" altLang="ko-KR" dirty="0" err="1">
                <a:highlight>
                  <a:srgbClr val="C0C0C0"/>
                </a:highlight>
              </a:rPr>
              <a:t>page_number</a:t>
            </a:r>
            <a:r>
              <a:rPr lang="en-US" altLang="ko-KR" dirty="0">
                <a:highlight>
                  <a:srgbClr val="C0C0C0"/>
                </a:highlight>
              </a:rPr>
              <a:t> in </a:t>
            </a:r>
            <a:r>
              <a:rPr lang="en-US" altLang="ko-KR" dirty="0" err="1">
                <a:highlight>
                  <a:srgbClr val="C0C0C0"/>
                </a:highlight>
              </a:rPr>
              <a:t>self.notes.keys</a:t>
            </a:r>
            <a:r>
              <a:rPr lang="en-US" altLang="ko-KR" dirty="0">
                <a:highlight>
                  <a:srgbClr val="C0C0C0"/>
                </a:highlight>
              </a:rPr>
              <a:t>()</a:t>
            </a:r>
            <a:r>
              <a:rPr lang="ko-KR" altLang="en-US" dirty="0"/>
              <a:t>로 쉽게 확인할 수 있음</a:t>
            </a:r>
            <a:r>
              <a:rPr lang="en-US" altLang="ko-KR" dirty="0"/>
              <a:t>. </a:t>
            </a:r>
          </a:p>
          <a:p>
            <a:pPr marL="0" lvl="1" indent="0">
              <a:buNone/>
            </a:pPr>
            <a:r>
              <a:rPr lang="en-US" altLang="ko-KR" dirty="0"/>
              <a:t>   </a:t>
            </a:r>
            <a:endParaRPr kumimoji="0"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kumimoji="0" lang="en-US" altLang="ko-KR" dirty="0"/>
          </a:p>
          <a:p>
            <a:pPr marL="0" lvl="1" indent="0">
              <a:buNone/>
            </a:pPr>
            <a:endParaRPr kumimoji="0"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46345" y="188640"/>
            <a:ext cx="8197655" cy="392283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노트북 프로그램의 구현</a:t>
            </a:r>
          </a:p>
        </p:txBody>
      </p:sp>
    </p:spTree>
    <p:extLst>
      <p:ext uri="{BB962C8B-B14F-4D97-AF65-F5344CB8AC3E}">
        <p14:creationId xmlns:p14="http://schemas.microsoft.com/office/powerpoint/2010/main" val="5660995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EA6BDD8C-D813-48E4-9E6B-F25340333C5E}"/>
              </a:ext>
            </a:extLst>
          </p:cNvPr>
          <p:cNvSpPr txBox="1">
            <a:spLocks/>
          </p:cNvSpPr>
          <p:nvPr/>
        </p:nvSpPr>
        <p:spPr bwMode="auto">
          <a:xfrm>
            <a:off x="323528" y="908720"/>
            <a:ext cx="8363272" cy="5608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Pct val="100000"/>
              <a:buFont typeface="+mj-lt"/>
              <a:buAutoNum type="arabicPeriod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55600" indent="185738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6AD3A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600" b="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250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Wingdings" panose="05000000000000000000" pitchFamily="2" charset="2"/>
              <a:buChar char="n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41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 장에서는 따로 모듈을 설명하지 않고 소스파일에서 제공하는 </a:t>
            </a:r>
            <a:r>
              <a:rPr lang="en-US" altLang="ko-KR" dirty="0"/>
              <a:t>‘notebook.py’</a:t>
            </a:r>
            <a:r>
              <a:rPr lang="ko-KR" altLang="en-US" dirty="0"/>
              <a:t>와 ‘</a:t>
            </a:r>
            <a:r>
              <a:rPr lang="en-US" altLang="ko-KR" dirty="0"/>
              <a:t>notebook_client.py’ </a:t>
            </a:r>
            <a:r>
              <a:rPr lang="ko-KR" altLang="en-US" dirty="0"/>
              <a:t>파일을 활용 </a:t>
            </a:r>
            <a:endParaRPr kumimoji="0" lang="en-US" altLang="ko-KR" dirty="0"/>
          </a:p>
          <a:p>
            <a:pPr marL="184150" lvl="1" indent="-285750">
              <a:buFont typeface="Arial" panose="020B0604020202020204" pitchFamily="34" charset="0"/>
              <a:buChar char="•"/>
            </a:pPr>
            <a:endParaRPr kumimoji="0" lang="en-US" altLang="ko-KR" dirty="0"/>
          </a:p>
          <a:p>
            <a:pPr marL="184150" lvl="1" indent="-285750">
              <a:buFont typeface="Arial" panose="020B0604020202020204" pitchFamily="34" charset="0"/>
              <a:buChar char="•"/>
            </a:pPr>
            <a:endParaRPr kumimoji="0" lang="en-US" altLang="ko-KR" dirty="0"/>
          </a:p>
          <a:p>
            <a:pPr marL="184150" lvl="1" indent="-285750">
              <a:buFont typeface="Arial" panose="020B0604020202020204" pitchFamily="34" charset="0"/>
              <a:buChar char="•"/>
            </a:pPr>
            <a:endParaRPr kumimoji="0" lang="en-US" altLang="ko-KR" dirty="0"/>
          </a:p>
          <a:p>
            <a:pPr marL="1841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lvl="1" indent="-285750"/>
            <a:r>
              <a:rPr lang="ko-KR" altLang="en-US" sz="1800" b="1" dirty="0"/>
              <a:t>해당 클래스를 불러 사용할 수 있는 클라이언트 코드 만들기</a:t>
            </a:r>
            <a:endParaRPr lang="en-US" altLang="ko-KR" sz="1800" b="1" dirty="0"/>
          </a:p>
          <a:p>
            <a:pPr marL="2857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지금부터 작성하는 코드는 ‘</a:t>
            </a:r>
            <a:r>
              <a:rPr lang="en-US" altLang="ko-KR" dirty="0"/>
              <a:t>notebook_client.py’</a:t>
            </a:r>
            <a:r>
              <a:rPr lang="ko-KR" altLang="en-US" dirty="0"/>
              <a:t>에 있는 것</a:t>
            </a:r>
            <a:endParaRPr lang="en-US" altLang="ko-KR" dirty="0"/>
          </a:p>
          <a:p>
            <a:pPr marL="2857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먼저 </a:t>
            </a:r>
            <a:r>
              <a:rPr lang="en-US" altLang="ko-KR" dirty="0"/>
              <a:t>2</a:t>
            </a:r>
            <a:r>
              <a:rPr lang="ko-KR" altLang="en-US" dirty="0"/>
              <a:t>개의 클래스 호출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46345" y="188640"/>
            <a:ext cx="8197655" cy="392283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노트북 프로그램의 사용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5F8052-CFBC-4E07-B72E-6C59968FED18}"/>
              </a:ext>
            </a:extLst>
          </p:cNvPr>
          <p:cNvSpPr txBox="1"/>
          <p:nvPr/>
        </p:nvSpPr>
        <p:spPr>
          <a:xfrm>
            <a:off x="683568" y="4797152"/>
            <a:ext cx="8075240" cy="732322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from notebook import Note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from notebook import </a:t>
            </a:r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NoteBook</a:t>
            </a:r>
            <a:endParaRPr lang="ko-KR" altLang="en-US" sz="1600" dirty="0">
              <a:solidFill>
                <a:schemeClr val="tx2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2F69202-5124-4245-9128-239CFC4662C4}"/>
              </a:ext>
            </a:extLst>
          </p:cNvPr>
          <p:cNvGraphicFramePr>
            <a:graphicFrameLocks noGrp="1"/>
          </p:cNvGraphicFramePr>
          <p:nvPr/>
        </p:nvGraphicFramePr>
        <p:xfrm>
          <a:off x="601216" y="1795868"/>
          <a:ext cx="8147248" cy="100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4690">
                  <a:extLst>
                    <a:ext uri="{9D8B030D-6E8A-4147-A177-3AD203B41FA5}">
                      <a16:colId xmlns:a16="http://schemas.microsoft.com/office/drawing/2014/main" val="1370956009"/>
                    </a:ext>
                  </a:extLst>
                </a:gridCol>
                <a:gridCol w="6222558">
                  <a:extLst>
                    <a:ext uri="{9D8B030D-6E8A-4147-A177-3AD203B41FA5}">
                      <a16:colId xmlns:a16="http://schemas.microsoft.com/office/drawing/2014/main" val="2165733856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notebook.py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Note </a:t>
                      </a:r>
                      <a:r>
                        <a:rPr lang="ko-KR" altLang="en-US" sz="1600" dirty="0"/>
                        <a:t>클래스와 </a:t>
                      </a:r>
                      <a:r>
                        <a:rPr lang="en-US" altLang="ko-KR" sz="1600" dirty="0" err="1"/>
                        <a:t>NoteBook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클래스에 모듈을 적용하여 저장한 파일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177148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notebook_client.py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지금 코딩할 내용을 저장한 파일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51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5503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ko-KR" altLang="en-US" dirty="0"/>
              <a:t>객체 지향 프로그래밍의 이해</a:t>
            </a:r>
          </a:p>
          <a:p>
            <a:pPr>
              <a:lnSpc>
                <a:spcPct val="150000"/>
              </a:lnSpc>
            </a:pPr>
            <a:r>
              <a:rPr lang="ko-KR" altLang="en-US" dirty="0" err="1"/>
              <a:t>파이썬의</a:t>
            </a:r>
            <a:r>
              <a:rPr lang="ko-KR" altLang="en-US" dirty="0"/>
              <a:t> 객체 지향 프로그래밍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Lab: </a:t>
            </a:r>
            <a:r>
              <a:rPr lang="ko-KR" altLang="en-US" dirty="0"/>
              <a:t>노트북 프로그램 만들기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객체 지향 프로그래밍의 특징</a:t>
            </a:r>
          </a:p>
        </p:txBody>
      </p:sp>
    </p:spTree>
    <p:extLst>
      <p:ext uri="{BB962C8B-B14F-4D97-AF65-F5344CB8AC3E}">
        <p14:creationId xmlns:p14="http://schemas.microsoft.com/office/powerpoint/2010/main" val="18034544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EA6BDD8C-D813-48E4-9E6B-F25340333C5E}"/>
              </a:ext>
            </a:extLst>
          </p:cNvPr>
          <p:cNvSpPr txBox="1">
            <a:spLocks/>
          </p:cNvSpPr>
          <p:nvPr/>
        </p:nvSpPr>
        <p:spPr bwMode="auto">
          <a:xfrm>
            <a:off x="323528" y="908720"/>
            <a:ext cx="8363272" cy="5608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Pct val="100000"/>
              <a:buFont typeface="+mj-lt"/>
              <a:buAutoNum type="arabicPeriod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55600" indent="185738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6AD3A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600" b="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250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Wingdings" panose="05000000000000000000" pitchFamily="2" charset="2"/>
              <a:buChar char="n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다음으로 몇 장의 </a:t>
            </a:r>
            <a:r>
              <a:rPr lang="en-US" altLang="ko-KR" dirty="0"/>
              <a:t>Note</a:t>
            </a:r>
            <a:r>
              <a:rPr lang="ko-KR" altLang="en-US" dirty="0"/>
              <a:t>를 생성함</a:t>
            </a:r>
            <a:r>
              <a:rPr lang="en-US" altLang="ko-KR" dirty="0"/>
              <a:t>. </a:t>
            </a:r>
          </a:p>
          <a:p>
            <a:pPr marL="0" lvl="1" indent="0">
              <a:buNone/>
            </a:pPr>
            <a:endParaRPr kumimoji="0" lang="en-US" altLang="ko-KR" dirty="0"/>
          </a:p>
          <a:p>
            <a:pPr marL="0" lvl="1" indent="0">
              <a:buNone/>
            </a:pPr>
            <a:endParaRPr kumimoji="0" lang="en-US" altLang="ko-KR" dirty="0"/>
          </a:p>
          <a:p>
            <a:pPr marL="0" lvl="1" indent="0">
              <a:buNone/>
            </a:pPr>
            <a:endParaRPr kumimoji="0" lang="en-US" altLang="ko-KR" dirty="0"/>
          </a:p>
          <a:p>
            <a:pPr marL="0" lvl="1" indent="0">
              <a:buNone/>
            </a:pPr>
            <a:endParaRPr kumimoji="0" lang="en-US" altLang="ko-KR" dirty="0"/>
          </a:p>
          <a:p>
            <a:pPr marL="0" lvl="1" indent="0">
              <a:buNone/>
            </a:pPr>
            <a:endParaRPr kumimoji="0" lang="en-US" altLang="ko-KR" dirty="0"/>
          </a:p>
          <a:p>
            <a:pPr marL="0" lvl="1" indent="0">
              <a:buNone/>
            </a:pPr>
            <a:endParaRPr kumimoji="0" lang="en-US" altLang="ko-KR" dirty="0"/>
          </a:p>
          <a:p>
            <a:pPr marL="0" lvl="1" indent="0">
              <a:buNone/>
            </a:pPr>
            <a:endParaRPr kumimoji="0" lang="en-US" altLang="ko-KR" dirty="0"/>
          </a:p>
          <a:p>
            <a:pPr marL="0" lvl="1" indent="0">
              <a:buNone/>
            </a:pPr>
            <a:endParaRPr kumimoji="0" lang="en-US" altLang="ko-KR" dirty="0"/>
          </a:p>
          <a:p>
            <a:pPr marL="285750" lvl="1" indent="-285750"/>
            <a:r>
              <a:rPr lang="ko-KR" altLang="en-US" dirty="0"/>
              <a:t>모두 </a:t>
            </a:r>
            <a:r>
              <a:rPr lang="en-US" altLang="ko-KR" dirty="0"/>
              <a:t>4</a:t>
            </a:r>
            <a:r>
              <a:rPr lang="ko-KR" altLang="en-US" dirty="0"/>
              <a:t>개의 </a:t>
            </a:r>
            <a:r>
              <a:rPr lang="en-US" altLang="ko-KR" dirty="0"/>
              <a:t>Note</a:t>
            </a:r>
            <a:r>
              <a:rPr lang="ko-KR" altLang="en-US" dirty="0"/>
              <a:t>가 만들어짐</a:t>
            </a:r>
            <a:r>
              <a:rPr lang="en-US" altLang="ko-KR" dirty="0"/>
              <a:t>. </a:t>
            </a:r>
            <a:r>
              <a:rPr lang="ko-KR" altLang="en-US" dirty="0"/>
              <a:t>이 </a:t>
            </a:r>
            <a:r>
              <a:rPr lang="en-US" altLang="ko-KR" dirty="0"/>
              <a:t>Note</a:t>
            </a:r>
            <a:r>
              <a:rPr lang="ko-KR" altLang="en-US" dirty="0"/>
              <a:t>를 </a:t>
            </a:r>
            <a:r>
              <a:rPr lang="ko-KR" altLang="en-US" dirty="0" err="1"/>
              <a:t>파이썬</a:t>
            </a:r>
            <a:r>
              <a:rPr lang="ko-KR" altLang="en-US" dirty="0"/>
              <a:t> 셸에서 확인하기 위해 다음과 같이 코드를 입력하면 </a:t>
            </a:r>
            <a:r>
              <a:rPr lang="en-US" altLang="ko-KR" dirty="0"/>
              <a:t>Note</a:t>
            </a:r>
            <a:r>
              <a:rPr lang="ko-KR" altLang="en-US" dirty="0"/>
              <a:t>의 인스턴스 생성을 확인할 수 있음</a:t>
            </a:r>
            <a:endParaRPr kumimoji="0"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46345" y="188640"/>
            <a:ext cx="8197655" cy="392283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노트북 프로그램의 사용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5F8052-CFBC-4E07-B72E-6C59968FED18}"/>
              </a:ext>
            </a:extLst>
          </p:cNvPr>
          <p:cNvSpPr txBox="1"/>
          <p:nvPr/>
        </p:nvSpPr>
        <p:spPr>
          <a:xfrm>
            <a:off x="395536" y="1412776"/>
            <a:ext cx="8363272" cy="3168352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good_sentence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= </a:t>
            </a:r>
            <a:r>
              <a:rPr lang="en-US" altLang="ko-KR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"""</a:t>
            </a:r>
            <a:r>
              <a:rPr lang="ko-KR" altLang="en-US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세상 사는 데 도움이 되는 명언</a:t>
            </a:r>
            <a:r>
              <a:rPr lang="en-US" altLang="ko-KR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힘이 되는 명언</a:t>
            </a:r>
            <a:r>
              <a:rPr lang="en-US" altLang="ko-KR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용기를 주는 명언</a:t>
            </a:r>
            <a:r>
              <a:rPr lang="en-US" altLang="ko-KR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위로되는 명언</a:t>
            </a:r>
            <a:r>
              <a:rPr lang="en-US" altLang="ko-KR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좋은 명언 모음 </a:t>
            </a:r>
            <a:r>
              <a:rPr lang="en-US" altLang="ko-KR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100</a:t>
            </a:r>
            <a:r>
              <a:rPr lang="ko-KR" altLang="en-US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가지</a:t>
            </a:r>
            <a:r>
              <a:rPr lang="en-US" altLang="ko-KR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. </a:t>
            </a:r>
            <a:r>
              <a:rPr lang="ko-KR" altLang="en-US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자주 보면 좋을 것 같아 선별했습니다</a:t>
            </a:r>
            <a:r>
              <a:rPr lang="en-US" altLang="ko-KR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."""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note_1 = Note(</a:t>
            </a:r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good_sentence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good_sentence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= </a:t>
            </a:r>
            <a:r>
              <a:rPr lang="en-US" altLang="ko-KR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"""</a:t>
            </a:r>
            <a:r>
              <a:rPr lang="ko-KR" altLang="en-US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삶이 있는 한 희망은 있다</a:t>
            </a:r>
            <a:r>
              <a:rPr lang="en-US" altLang="ko-KR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. - </a:t>
            </a:r>
            <a:r>
              <a:rPr lang="ko-KR" altLang="en-US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키케로 </a:t>
            </a:r>
            <a:r>
              <a:rPr lang="en-US" altLang="ko-KR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"""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note_2 = Note(</a:t>
            </a:r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good_sentence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good_sentence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= </a:t>
            </a:r>
            <a:r>
              <a:rPr lang="en-US" altLang="ko-KR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"""</a:t>
            </a:r>
            <a:r>
              <a:rPr lang="ko-KR" altLang="en-US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하루에 </a:t>
            </a:r>
            <a:r>
              <a:rPr lang="en-US" altLang="ko-KR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3</a:t>
            </a:r>
            <a:r>
              <a:rPr lang="ko-KR" altLang="en-US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시간을 걸으면 </a:t>
            </a:r>
            <a:r>
              <a:rPr lang="en-US" altLang="ko-KR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7</a:t>
            </a:r>
            <a:r>
              <a:rPr lang="ko-KR" altLang="en-US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년 후에 지구를 한 바퀴 돌 수 있다</a:t>
            </a:r>
            <a:r>
              <a:rPr lang="en-US" altLang="ko-KR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. - </a:t>
            </a:r>
            <a:r>
              <a:rPr lang="ko-KR" altLang="en-US" sz="1600" dirty="0" err="1">
                <a:solidFill>
                  <a:schemeClr val="tx2"/>
                </a:solidFill>
                <a:ea typeface="맑은 고딕" panose="020B0503020000020004" pitchFamily="50" charset="-127"/>
              </a:rPr>
              <a:t>새뮤얼</a:t>
            </a:r>
            <a:r>
              <a:rPr lang="ko-KR" altLang="en-US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 존슨</a:t>
            </a:r>
            <a:r>
              <a:rPr lang="en-US" altLang="ko-KR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"""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note_3 = Note(</a:t>
            </a:r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good_sentence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good_sentence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= </a:t>
            </a:r>
            <a:r>
              <a:rPr lang="en-US" altLang="ko-KR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"""</a:t>
            </a:r>
            <a:r>
              <a:rPr lang="ko-KR" altLang="en-US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행복의 문이 하나 닫히면 다른 문이 열린다</a:t>
            </a:r>
            <a:r>
              <a:rPr lang="en-US" altLang="ko-KR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. </a:t>
            </a:r>
            <a:r>
              <a:rPr lang="ko-KR" altLang="en-US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그러나 우리는 종종 닫힌 문을 멍하니 바라보다가 우리를 향해 열린 문을 보지 못하게 된다</a:t>
            </a:r>
            <a:r>
              <a:rPr lang="en-US" altLang="ko-KR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. - </a:t>
            </a:r>
            <a:r>
              <a:rPr lang="ko-KR" altLang="en-US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헬렌 </a:t>
            </a:r>
            <a:r>
              <a:rPr lang="ko-KR" altLang="en-US" sz="1600" dirty="0" err="1">
                <a:solidFill>
                  <a:schemeClr val="tx2"/>
                </a:solidFill>
                <a:ea typeface="맑은 고딕" panose="020B0503020000020004" pitchFamily="50" charset="-127"/>
              </a:rPr>
              <a:t>켈러</a:t>
            </a:r>
            <a:r>
              <a:rPr lang="en-US" altLang="ko-KR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"""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note_4 = Note(</a:t>
            </a:r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good_sentence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)</a:t>
            </a:r>
            <a:endParaRPr lang="ko-KR" altLang="en-US" sz="1600" dirty="0">
              <a:solidFill>
                <a:schemeClr val="tx2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73257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B81E0493-1765-4C71-8FF8-16C408E4CFCD}"/>
              </a:ext>
            </a:extLst>
          </p:cNvPr>
          <p:cNvSpPr txBox="1">
            <a:spLocks/>
          </p:cNvSpPr>
          <p:nvPr/>
        </p:nvSpPr>
        <p:spPr bwMode="auto">
          <a:xfrm>
            <a:off x="475928" y="1061120"/>
            <a:ext cx="8363272" cy="5217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Pct val="100000"/>
              <a:buFont typeface="+mj-lt"/>
              <a:buAutoNum type="arabicPeriod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55600" indent="185738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6AD3A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600" b="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250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Wingdings" panose="05000000000000000000" pitchFamily="2" charset="2"/>
              <a:buChar char="n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1800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1800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1800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1800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1800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1800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1800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1800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1800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1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46345" y="188640"/>
            <a:ext cx="8197655" cy="392283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노트북 프로그램의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908720"/>
            <a:ext cx="8363272" cy="5760640"/>
          </a:xfrm>
        </p:spPr>
        <p:txBody>
          <a:bodyPr/>
          <a:lstStyle/>
          <a:p>
            <a:pPr marL="0" lvl="1" indent="0">
              <a:buNone/>
            </a:pPr>
            <a:endParaRPr lang="en-US" altLang="ko-KR" dirty="0"/>
          </a:p>
          <a:p>
            <a:pPr marL="0" lvl="1" indent="0">
              <a:buNone/>
            </a:pPr>
            <a:endParaRPr lang="en-US" altLang="ko-KR" dirty="0"/>
          </a:p>
          <a:p>
            <a:pPr marL="0" lvl="1" indent="0">
              <a:buNone/>
            </a:pPr>
            <a:endParaRPr lang="en-US" altLang="ko-KR" dirty="0"/>
          </a:p>
          <a:p>
            <a:pPr marL="0" lvl="1" indent="0">
              <a:buNone/>
            </a:pPr>
            <a:endParaRPr lang="en-US" altLang="ko-KR" dirty="0"/>
          </a:p>
          <a:p>
            <a:pPr marL="0" lvl="1" indent="0">
              <a:buNone/>
            </a:pPr>
            <a:endParaRPr lang="en-US" altLang="ko-KR" dirty="0"/>
          </a:p>
          <a:p>
            <a:pPr marL="0" lvl="1" indent="0">
              <a:buNone/>
            </a:pPr>
            <a:endParaRPr lang="en-US" altLang="ko-KR" dirty="0"/>
          </a:p>
          <a:p>
            <a:pPr marL="0" lvl="1" indent="0">
              <a:buNone/>
            </a:pPr>
            <a:endParaRPr lang="en-US" altLang="ko-KR" dirty="0"/>
          </a:p>
          <a:p>
            <a:pPr marL="0" lvl="1" indent="0">
              <a:buNone/>
            </a:pPr>
            <a:endParaRPr lang="en-US" altLang="ko-KR" dirty="0"/>
          </a:p>
          <a:p>
            <a:pPr marL="0" lvl="1" indent="0">
              <a:buNone/>
            </a:pPr>
            <a:endParaRPr lang="en-US" altLang="ko-KR" dirty="0"/>
          </a:p>
          <a:p>
            <a:pPr marL="0" lvl="1" indent="0">
              <a:buNone/>
            </a:pP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C982C3-0EA3-4D00-A989-331167FD2ABC}"/>
              </a:ext>
            </a:extLst>
          </p:cNvPr>
          <p:cNvSpPr/>
          <p:nvPr/>
        </p:nvSpPr>
        <p:spPr>
          <a:xfrm>
            <a:off x="684620" y="980728"/>
            <a:ext cx="7774760" cy="41764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from notebook import Note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from notebook import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NoteBook</a:t>
            </a:r>
            <a:endParaRPr lang="en-US" altLang="ko-KR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good_sentence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=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"""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세상 사는 데 도움이 되는 명언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힘이 되는 명언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용기를 주는 명언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위로되는 명언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좋은 명언 모음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가지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자주 보면 좋을 것 같아 선별했습니다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."""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note_1 = Note(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good_sentence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note_1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notebook.Note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 object at 0x0000022278C06DD8&gt;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print(note_1)</a:t>
            </a:r>
          </a:p>
          <a:p>
            <a:r>
              <a:rPr lang="ko-KR" altLang="en-US" sz="16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세상 사는 데 도움이 되는 명언</a:t>
            </a:r>
            <a:r>
              <a:rPr lang="en-US" altLang="ko-KR" sz="16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힘이 되는 명언</a:t>
            </a:r>
            <a:r>
              <a:rPr lang="en-US" altLang="ko-KR" sz="16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용기를 주는 명언</a:t>
            </a:r>
            <a:r>
              <a:rPr lang="en-US" altLang="ko-KR" sz="16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위로되는 명언</a:t>
            </a:r>
            <a:r>
              <a:rPr lang="en-US" altLang="ko-KR" sz="16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좋은 명언 모음 </a:t>
            </a:r>
            <a:r>
              <a:rPr lang="en-US" altLang="ko-KR" sz="16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sz="16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가지</a:t>
            </a:r>
            <a:r>
              <a:rPr lang="en-US" altLang="ko-KR" sz="16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자주 보면 좋을 것 같아 선별했습니다</a:t>
            </a:r>
            <a:r>
              <a:rPr lang="en-US" altLang="ko-KR" sz="16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note_1.remove()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print(note_1)</a:t>
            </a:r>
          </a:p>
          <a:p>
            <a:r>
              <a:rPr lang="ko-KR" altLang="en-US" sz="16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삭제된 노트입니다</a:t>
            </a:r>
            <a:r>
              <a:rPr lang="en-US" altLang="ko-KR" sz="16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049703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EA6BDD8C-D813-48E4-9E6B-F25340333C5E}"/>
              </a:ext>
            </a:extLst>
          </p:cNvPr>
          <p:cNvSpPr txBox="1">
            <a:spLocks/>
          </p:cNvSpPr>
          <p:nvPr/>
        </p:nvSpPr>
        <p:spPr bwMode="auto">
          <a:xfrm>
            <a:off x="323528" y="908720"/>
            <a:ext cx="8363272" cy="5608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Pct val="100000"/>
              <a:buFont typeface="+mj-lt"/>
              <a:buAutoNum type="arabicPeriod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55600" indent="185738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6AD3A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600" b="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250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Wingdings" panose="05000000000000000000" pitchFamily="2" charset="2"/>
              <a:buChar char="n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다음은 새로운 </a:t>
            </a:r>
            <a:r>
              <a:rPr lang="en-US" altLang="ko-KR" dirty="0" err="1"/>
              <a:t>NoteBook</a:t>
            </a:r>
            <a:r>
              <a:rPr lang="ko-KR" altLang="en-US" dirty="0"/>
              <a:t>을 생성하는 코드</a:t>
            </a:r>
            <a:endParaRPr lang="en-US" altLang="ko-KR" dirty="0"/>
          </a:p>
          <a:p>
            <a:pPr marL="0" lvl="1" indent="0">
              <a:buNone/>
            </a:pPr>
            <a:r>
              <a:rPr lang="en-US" altLang="ko-KR" dirty="0"/>
              <a:t>   - </a:t>
            </a:r>
            <a:r>
              <a:rPr lang="ko-KR" altLang="en-US" dirty="0"/>
              <a:t>새로운 노트북을 생성한 후 기존의 </a:t>
            </a:r>
            <a:r>
              <a:rPr lang="en-US" altLang="ko-KR" dirty="0"/>
              <a:t>Note</a:t>
            </a:r>
            <a:r>
              <a:rPr lang="ko-KR" altLang="en-US" dirty="0"/>
              <a:t>들을 </a:t>
            </a:r>
            <a:r>
              <a:rPr lang="en-US" altLang="ko-KR" dirty="0" err="1"/>
              <a:t>add_note</a:t>
            </a:r>
            <a:r>
              <a:rPr lang="en-US" altLang="ko-KR" dirty="0"/>
              <a:t>( ) </a:t>
            </a:r>
            <a:r>
              <a:rPr lang="ko-KR" altLang="en-US" dirty="0"/>
              <a:t>함수로 추가</a:t>
            </a:r>
            <a:r>
              <a:rPr lang="en-US" altLang="ko-KR" dirty="0"/>
              <a:t>.</a:t>
            </a:r>
          </a:p>
          <a:p>
            <a:pPr marL="0" lvl="1" indent="0">
              <a:buNone/>
            </a:pPr>
            <a:endParaRPr kumimoji="0" lang="en-US" altLang="ko-KR" dirty="0"/>
          </a:p>
          <a:p>
            <a:pPr marL="0" lvl="1" indent="0">
              <a:buNone/>
            </a:pPr>
            <a:endParaRPr kumimoji="0" lang="en-US" altLang="ko-KR" dirty="0"/>
          </a:p>
          <a:p>
            <a:pPr marL="0" lvl="1" indent="0">
              <a:buNone/>
            </a:pPr>
            <a:endParaRPr kumimoji="0" lang="en-US" altLang="ko-KR" dirty="0"/>
          </a:p>
          <a:p>
            <a:pPr marL="0" lvl="1" indent="0">
              <a:buNone/>
            </a:pPr>
            <a:endParaRPr kumimoji="0" lang="en-US" altLang="ko-KR" dirty="0"/>
          </a:p>
          <a:p>
            <a:pPr marL="0" lvl="1" indent="0">
              <a:buNone/>
            </a:pPr>
            <a:endParaRPr kumimoji="0"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46345" y="188640"/>
            <a:ext cx="8197655" cy="392283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노트북 프로그램의 사용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5F8052-CFBC-4E07-B72E-6C59968FED18}"/>
              </a:ext>
            </a:extLst>
          </p:cNvPr>
          <p:cNvSpPr txBox="1"/>
          <p:nvPr/>
        </p:nvSpPr>
        <p:spPr>
          <a:xfrm>
            <a:off x="755576" y="1844824"/>
            <a:ext cx="7056784" cy="1872208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wise_saying_notebook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= </a:t>
            </a:r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NoteBook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("</a:t>
            </a:r>
            <a:r>
              <a:rPr lang="ko-KR" altLang="en-US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명언 노트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")</a:t>
            </a:r>
          </a:p>
          <a:p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wise_saying_notebook.add_note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(note_1)</a:t>
            </a:r>
          </a:p>
          <a:p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wise_saying_notebook.add_note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(note_2)</a:t>
            </a:r>
          </a:p>
          <a:p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wise_saying_notebook.add_note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(note_3)</a:t>
            </a:r>
          </a:p>
          <a:p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wise_saying_notebook.add_note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(note_4)</a:t>
            </a:r>
            <a:endParaRPr lang="ko-KR" altLang="en-US" sz="1600" dirty="0">
              <a:solidFill>
                <a:schemeClr val="tx2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32844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EA6BDD8C-D813-48E4-9E6B-F25340333C5E}"/>
              </a:ext>
            </a:extLst>
          </p:cNvPr>
          <p:cNvSpPr txBox="1">
            <a:spLocks/>
          </p:cNvSpPr>
          <p:nvPr/>
        </p:nvSpPr>
        <p:spPr bwMode="auto">
          <a:xfrm>
            <a:off x="323528" y="908720"/>
            <a:ext cx="8363272" cy="5608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Pct val="100000"/>
              <a:buFont typeface="+mj-lt"/>
              <a:buAutoNum type="arabicPeriod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55600" indent="185738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6AD3A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600" b="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250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Wingdings" panose="05000000000000000000" pitchFamily="2" charset="2"/>
              <a:buChar char="n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다음 코드에서 실제 추가된 것을 확인할 수 있음</a:t>
            </a:r>
            <a:r>
              <a:rPr lang="en-US" altLang="ko-KR" dirty="0"/>
              <a:t>. </a:t>
            </a:r>
          </a:p>
          <a:p>
            <a:pPr marL="0" lvl="1" indent="0">
              <a:buNone/>
            </a:pPr>
            <a:endParaRPr kumimoji="0"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46345" y="188640"/>
            <a:ext cx="8197655" cy="392283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노트북 프로그램의 사용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1468C78-B825-41EA-8495-85031D958C42}"/>
              </a:ext>
            </a:extLst>
          </p:cNvPr>
          <p:cNvSpPr/>
          <p:nvPr/>
        </p:nvSpPr>
        <p:spPr>
          <a:xfrm>
            <a:off x="684620" y="1412776"/>
            <a:ext cx="7774760" cy="28803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wise_saying_notebook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NoteBook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ko-KR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명언 노트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")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wise_saying_notebook.add_note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(note_1)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wise_saying_notebook.add_note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(note_2)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wise_saying_notebook.add_note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(note_3)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wise_saying_notebook.add_note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(note_4)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print(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wise_saying_notebook.get_number_of_all_pages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print(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wise_saying_notebook.get_number_of_all_characters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159</a:t>
            </a:r>
            <a:endParaRPr lang="en-US" altLang="ko-KR" sz="16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65658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EA6BDD8C-D813-48E4-9E6B-F25340333C5E}"/>
              </a:ext>
            </a:extLst>
          </p:cNvPr>
          <p:cNvSpPr txBox="1">
            <a:spLocks/>
          </p:cNvSpPr>
          <p:nvPr/>
        </p:nvSpPr>
        <p:spPr bwMode="auto">
          <a:xfrm>
            <a:off x="323528" y="908720"/>
            <a:ext cx="8363272" cy="5608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Pct val="100000"/>
              <a:buFont typeface="+mj-lt"/>
              <a:buAutoNum type="arabicPeriod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55600" indent="185738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6AD3A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600" b="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250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Wingdings" panose="05000000000000000000" pitchFamily="2" charset="2"/>
              <a:buChar char="n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노트의 삭제나 추가도 여러 가지 명령어로 가능</a:t>
            </a:r>
            <a:endParaRPr lang="en-US" altLang="ko-KR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특정 </a:t>
            </a:r>
            <a:r>
              <a:rPr lang="en-US" altLang="ko-KR" dirty="0"/>
              <a:t>Note</a:t>
            </a:r>
            <a:r>
              <a:rPr lang="ko-KR" altLang="en-US" dirty="0"/>
              <a:t>를 지우는 </a:t>
            </a:r>
            <a:r>
              <a:rPr lang="en-US" altLang="ko-KR" dirty="0" err="1"/>
              <a:t>remove_note</a:t>
            </a:r>
            <a:r>
              <a:rPr lang="en-US" altLang="ko-KR" dirty="0"/>
              <a:t>( )</a:t>
            </a:r>
            <a:r>
              <a:rPr lang="ko-KR" altLang="en-US" dirty="0"/>
              <a:t>를 사용하거나 새로운 빈 노트를 임의 추가도 가능</a:t>
            </a:r>
            <a:r>
              <a:rPr lang="en-US" altLang="ko-KR" dirty="0"/>
              <a:t>. </a:t>
            </a:r>
            <a:endParaRPr kumimoji="0"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46345" y="188640"/>
            <a:ext cx="8197655" cy="392283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노트북 프로그램의 사용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1468C78-B825-41EA-8495-85031D958C42}"/>
              </a:ext>
            </a:extLst>
          </p:cNvPr>
          <p:cNvSpPr/>
          <p:nvPr/>
        </p:nvSpPr>
        <p:spPr>
          <a:xfrm>
            <a:off x="684620" y="1929074"/>
            <a:ext cx="7774760" cy="43924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wise_saying_notebook.remove_note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(3)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print(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wise_saying_notebook.get_number_of_all_pages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wise_saying_notebook.add_note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(note_1, 100)</a:t>
            </a:r>
          </a:p>
          <a:p>
            <a:r>
              <a:rPr lang="ko-KR" altLang="en-US" sz="16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해당 페이지에는 이미 노트가 존재합니다</a:t>
            </a:r>
            <a:r>
              <a:rPr lang="en-US" altLang="ko-KR" sz="16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for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in range(300):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...    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wise_saying_notebook.add_note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(note_1,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맑은 고딕" panose="020B0503020000020004" pitchFamily="50" charset="-127"/>
              </a:rPr>
              <a:t>...</a:t>
            </a:r>
          </a:p>
          <a:p>
            <a:r>
              <a:rPr lang="ko-KR" altLang="en-US" sz="16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해당 페이지에는 이미 노트가 존재합니다</a:t>
            </a:r>
            <a:r>
              <a:rPr lang="en-US" altLang="ko-KR" sz="16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6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해당 페이지에는 이미 노트가 존재합니다</a:t>
            </a:r>
            <a:r>
              <a:rPr lang="en-US" altLang="ko-KR" sz="16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6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해당 페이지에는 이미 노트가 존재합니다</a:t>
            </a:r>
            <a:r>
              <a:rPr lang="en-US" altLang="ko-KR" sz="16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6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해당 페이지에는 이미 노트가 존재합니다</a:t>
            </a:r>
            <a:r>
              <a:rPr lang="en-US" altLang="ko-KR" sz="16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print(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wise_saying_notebook.get_number_of_all_pages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300</a:t>
            </a:r>
            <a:endParaRPr lang="en-US" altLang="ko-KR" sz="1600" dirty="0">
              <a:solidFill>
                <a:schemeClr val="tx2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86885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2456892"/>
            <a:ext cx="8496944" cy="19442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4000" b="1" dirty="0">
                <a:latin typeface="+mj-lt"/>
              </a:rPr>
              <a:t>04</a:t>
            </a:r>
          </a:p>
          <a:p>
            <a:pPr algn="ctr"/>
            <a:r>
              <a:rPr lang="ko-KR" altLang="en-US" sz="4000" b="1" dirty="0">
                <a:latin typeface="+mn-ea"/>
                <a:ea typeface="+mn-ea"/>
              </a:rPr>
              <a:t>객체 지향 프로그래밍의 특징</a:t>
            </a:r>
          </a:p>
        </p:txBody>
      </p:sp>
    </p:spTree>
    <p:extLst>
      <p:ext uri="{BB962C8B-B14F-4D97-AF65-F5344CB8AC3E}">
        <p14:creationId xmlns:p14="http://schemas.microsoft.com/office/powerpoint/2010/main" val="23416735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상속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/>
            <a:r>
              <a:rPr lang="ko-KR" altLang="en-US" b="1" dirty="0"/>
              <a:t>상속</a:t>
            </a:r>
            <a:r>
              <a:rPr lang="en-US" altLang="ko-KR" sz="1600" b="1" dirty="0"/>
              <a:t>(inheritance)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ko-KR" altLang="en-US" dirty="0"/>
              <a:t>그대로 무엇인가를 내려 받음</a:t>
            </a:r>
            <a:br>
              <a:rPr lang="en-US" altLang="ko-KR" dirty="0"/>
            </a:br>
            <a:r>
              <a:rPr lang="en-US" altLang="ko-KR" dirty="0"/>
              <a:t>☞ </a:t>
            </a:r>
            <a:r>
              <a:rPr lang="ko-KR" altLang="en-US" dirty="0"/>
              <a:t>부모 클래스에 정의된 속성과 메서드를 자식 클래스가 물려받아 사용</a:t>
            </a:r>
            <a:endParaRPr lang="en-US" altLang="ko-KR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 err="1"/>
              <a:t>예약어</a:t>
            </a:r>
            <a:r>
              <a:rPr lang="ko-KR" altLang="en-US" sz="1600" dirty="0"/>
              <a:t> </a:t>
            </a:r>
            <a:r>
              <a:rPr lang="en-US" altLang="ko-KR" sz="1600" dirty="0"/>
              <a:t>class </a:t>
            </a:r>
            <a:r>
              <a:rPr lang="ko-KR" altLang="en-US" sz="1600" dirty="0"/>
              <a:t>다음에 클래스명 </a:t>
            </a:r>
            <a:r>
              <a:rPr lang="en-US" altLang="ko-KR" sz="1600" dirty="0"/>
              <a:t>Person</a:t>
            </a:r>
            <a:r>
              <a:rPr lang="ko-KR" altLang="en-US" sz="1600" dirty="0"/>
              <a:t>을 쓰고 </a:t>
            </a:r>
            <a:r>
              <a:rPr lang="en-US" altLang="ko-KR" sz="1600" dirty="0"/>
              <a:t>( ) </a:t>
            </a:r>
            <a:r>
              <a:rPr lang="ko-KR" altLang="en-US" sz="1600" dirty="0"/>
              <a:t>안에 </a:t>
            </a:r>
            <a:r>
              <a:rPr lang="en-US" altLang="ko-KR" sz="1600" dirty="0"/>
              <a:t>object</a:t>
            </a:r>
            <a:r>
              <a:rPr lang="ko-KR" altLang="en-US" sz="1600" dirty="0"/>
              <a:t>를 입력함</a:t>
            </a:r>
            <a:r>
              <a:rPr lang="en-US" altLang="ko-KR" sz="1600" dirty="0"/>
              <a:t>. </a:t>
            </a:r>
          </a:p>
          <a:p>
            <a:pPr lvl="1"/>
            <a:r>
              <a:rPr lang="en-US" altLang="ko-KR" sz="1600" b="1" dirty="0"/>
              <a:t>Object:</a:t>
            </a:r>
            <a:r>
              <a:rPr lang="ko-KR" altLang="en-US" sz="1600" b="1" dirty="0"/>
              <a:t> </a:t>
            </a:r>
            <a:r>
              <a:rPr lang="ko-KR" altLang="en-US" sz="1600" dirty="0"/>
              <a:t>바로 </a:t>
            </a:r>
            <a:r>
              <a:rPr lang="en-US" altLang="ko-KR" sz="1600" dirty="0"/>
              <a:t>Person </a:t>
            </a:r>
            <a:r>
              <a:rPr lang="ko-KR" altLang="en-US" sz="1600" dirty="0"/>
              <a:t>클래스의 부모 클래스</a:t>
            </a:r>
            <a:r>
              <a:rPr lang="en-US" altLang="ko-KR" sz="16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5A5D57-D083-4F0A-8703-82314AC657B5}"/>
              </a:ext>
            </a:extLst>
          </p:cNvPr>
          <p:cNvSpPr txBox="1"/>
          <p:nvPr/>
        </p:nvSpPr>
        <p:spPr>
          <a:xfrm>
            <a:off x="683568" y="1700808"/>
            <a:ext cx="7290556" cy="1080120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class Person(object):</a:t>
            </a:r>
          </a:p>
          <a:p>
            <a:pPr>
              <a:lnSpc>
                <a:spcPct val="110000"/>
              </a:lnSpc>
            </a:pP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pass    </a:t>
            </a:r>
            <a:endParaRPr lang="ko-KR" altLang="en-US" sz="1600" dirty="0">
              <a:solidFill>
                <a:schemeClr val="tx2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57373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상속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/>
            <a:r>
              <a:rPr lang="ko-KR" altLang="en-US" sz="1600" dirty="0" err="1"/>
              <a:t>파이썬의</a:t>
            </a:r>
            <a:r>
              <a:rPr lang="ko-KR" altLang="en-US" sz="1600" dirty="0"/>
              <a:t> 문자열형 변수에 대해 다음과 같이 객체 이름을 확인할 수 있음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/>
              <a:t>객체 지향 프로그래밍에서의 상속</a:t>
            </a:r>
            <a:r>
              <a:rPr lang="en-US" altLang="ko-KR" sz="1600" dirty="0"/>
              <a:t>:</a:t>
            </a:r>
            <a:r>
              <a:rPr lang="ko-KR" altLang="en-US" sz="1600" dirty="0"/>
              <a:t> 부모 클래스로부터 값과 메서드를 물려받아 자식 클래스를 생성함</a:t>
            </a:r>
            <a:r>
              <a:rPr lang="en-US" altLang="ko-KR" sz="1600" dirty="0"/>
              <a:t>. </a:t>
            </a:r>
            <a:r>
              <a:rPr lang="ko-KR" altLang="en-US" sz="1600" dirty="0"/>
              <a:t>☞ 자식이 부모의 특성을 그대로 포함한 채 생성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 indent="0">
              <a:buNone/>
            </a:pPr>
            <a:r>
              <a:rPr lang="en-US" altLang="ko-KR" sz="1600" dirty="0"/>
              <a:t> </a:t>
            </a:r>
          </a:p>
          <a:p>
            <a:pPr lvl="1" indent="0">
              <a:buNone/>
            </a:pPr>
            <a:endParaRPr lang="en-US" altLang="ko-KR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38154AA-7B5E-4478-9580-02D7F466FACD}"/>
              </a:ext>
            </a:extLst>
          </p:cNvPr>
          <p:cNvSpPr/>
          <p:nvPr/>
        </p:nvSpPr>
        <p:spPr>
          <a:xfrm>
            <a:off x="755576" y="1340768"/>
            <a:ext cx="7774760" cy="10081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a = "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abc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type(a)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&lt;class 'str'&gt;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873BCD9-720C-B762-2C9E-BBF9645F9DFE}"/>
              </a:ext>
            </a:extLst>
          </p:cNvPr>
          <p:cNvSpPr/>
          <p:nvPr/>
        </p:nvSpPr>
        <p:spPr>
          <a:xfrm>
            <a:off x="755576" y="3273390"/>
            <a:ext cx="7774760" cy="28083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class Person(object):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...     def __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init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__(self, name, age):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...         self.name = name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...        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self.age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= age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class Korean(Person):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...     pass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first_korean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= Korean("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Sungchul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", 35)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print(first_korean.name)</a:t>
            </a:r>
          </a:p>
          <a:p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Sungchul</a:t>
            </a:r>
            <a:endParaRPr lang="en-US" altLang="ko-KR" sz="1600" dirty="0">
              <a:solidFill>
                <a:schemeClr val="tx2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0418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상속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/>
            <a:r>
              <a:rPr lang="ko-KR" altLang="en-US" sz="1600" dirty="0"/>
              <a:t>다음으로 </a:t>
            </a:r>
            <a:r>
              <a:rPr lang="en-US" altLang="ko-KR" sz="1600" dirty="0"/>
              <a:t>Korean </a:t>
            </a:r>
            <a:r>
              <a:rPr lang="ko-KR" altLang="en-US" sz="1600" dirty="0"/>
              <a:t>클래스를 만들면서 </a:t>
            </a:r>
            <a:r>
              <a:rPr lang="en-US" altLang="ko-KR" sz="1600" dirty="0"/>
              <a:t>Person </a:t>
            </a:r>
            <a:r>
              <a:rPr lang="ko-KR" altLang="en-US" sz="1600" dirty="0"/>
              <a:t>클래스를 상속받음</a:t>
            </a:r>
            <a:r>
              <a:rPr lang="en-US" altLang="ko-KR" sz="1600" dirty="0"/>
              <a:t>. </a:t>
            </a:r>
          </a:p>
          <a:p>
            <a:pPr lvl="1" indent="0">
              <a:buNone/>
            </a:pPr>
            <a:r>
              <a:rPr lang="en-US" altLang="ko-KR" sz="1600" dirty="0"/>
              <a:t>  - </a:t>
            </a:r>
            <a:r>
              <a:rPr lang="en-US" altLang="ko-KR" sz="1600" dirty="0">
                <a:highlight>
                  <a:srgbClr val="C0C0C0"/>
                </a:highlight>
              </a:rPr>
              <a:t>class Korean(Person)</a:t>
            </a:r>
            <a:r>
              <a:rPr lang="ko-KR" altLang="en-US" sz="1600" dirty="0"/>
              <a:t>과 같이 작성하면 간단히 상속받을 수 있음</a:t>
            </a:r>
            <a:endParaRPr lang="en-US" altLang="ko-KR" sz="1600" dirty="0"/>
          </a:p>
          <a:p>
            <a:pPr lvl="1" indent="0">
              <a:buNone/>
            </a:pPr>
            <a:r>
              <a:rPr lang="en-US" altLang="ko-KR" sz="1600" dirty="0"/>
              <a:t>  - </a:t>
            </a:r>
            <a:r>
              <a:rPr lang="en-US" altLang="ko-KR" sz="1600" dirty="0">
                <a:highlight>
                  <a:srgbClr val="C0C0C0"/>
                </a:highlight>
              </a:rPr>
              <a:t>pass</a:t>
            </a:r>
            <a:r>
              <a:rPr lang="en-US" altLang="ko-KR" sz="1600" dirty="0"/>
              <a:t>:</a:t>
            </a:r>
            <a:r>
              <a:rPr lang="ko-KR" altLang="en-US" sz="1600" dirty="0"/>
              <a:t> 별도의 내용 없이 클래스만 존재한다는 뜻</a:t>
            </a:r>
            <a:r>
              <a:rPr lang="en-US" altLang="ko-KR" sz="1600" dirty="0"/>
              <a:t>. </a:t>
            </a:r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dirty="0"/>
              <a:t>별도의 내용이 없는 </a:t>
            </a:r>
            <a:r>
              <a:rPr lang="en-US" altLang="ko-KR" sz="1600" dirty="0"/>
              <a:t>Korean </a:t>
            </a:r>
            <a:r>
              <a:rPr lang="ko-KR" altLang="en-US" sz="1600" dirty="0"/>
              <a:t>클래스 인스턴스를 만든 것</a:t>
            </a:r>
            <a:r>
              <a:rPr lang="en-US" altLang="ko-KR" sz="1600" dirty="0"/>
              <a:t>.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D2658A7-78BD-7400-EA9C-44BA1D3F3B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359" y="2924944"/>
            <a:ext cx="4497609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3171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상속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sz="1600" dirty="0"/>
              <a:t>부모 클래스가 </a:t>
            </a:r>
            <a:r>
              <a:rPr lang="en-US" altLang="ko-KR" sz="1600" dirty="0"/>
              <a:t>Person.</a:t>
            </a:r>
          </a:p>
          <a:p>
            <a:pPr lvl="1"/>
            <a:r>
              <a:rPr lang="en-US" altLang="ko-KR" sz="1600" dirty="0"/>
              <a:t>name, age, gender</a:t>
            </a:r>
            <a:r>
              <a:rPr lang="ko-KR" altLang="en-US" sz="1600" dirty="0"/>
              <a:t>에 대해 변수 선언</a:t>
            </a:r>
            <a:r>
              <a:rPr lang="en-US" altLang="ko-KR" sz="1600" dirty="0"/>
              <a:t> </a:t>
            </a:r>
          </a:p>
          <a:p>
            <a:pPr lvl="1"/>
            <a:r>
              <a:rPr lang="en-US" altLang="ko-KR" sz="1600" dirty="0"/>
              <a:t>about_ me </a:t>
            </a:r>
            <a:r>
              <a:rPr lang="ko-KR" altLang="en-US" sz="1600" dirty="0"/>
              <a:t>함수를 사용하여 생성된 인스턴스가 자신을 설명할 수 있도록 함</a:t>
            </a:r>
            <a:r>
              <a:rPr lang="en-US" altLang="ko-KR" sz="1600" dirty="0"/>
              <a:t>. </a:t>
            </a:r>
          </a:p>
          <a:p>
            <a:pPr lvl="1"/>
            <a:r>
              <a:rPr lang="en-US" altLang="ko-KR" sz="1600" dirty="0"/>
              <a:t>str( ) </a:t>
            </a:r>
            <a:r>
              <a:rPr lang="ko-KR" altLang="en-US" sz="1600" dirty="0"/>
              <a:t>함수에 들어가도 되는 클래스이지만 임의의 </a:t>
            </a:r>
            <a:r>
              <a:rPr lang="en-US" altLang="ko-KR" sz="1600" dirty="0" err="1"/>
              <a:t>about_me</a:t>
            </a:r>
            <a:r>
              <a:rPr lang="en-US" altLang="ko-KR" sz="1600" dirty="0"/>
              <a:t> </a:t>
            </a:r>
            <a:r>
              <a:rPr lang="ko-KR" altLang="en-US" sz="1600" dirty="0"/>
              <a:t>클래스를 생성함</a:t>
            </a:r>
            <a:r>
              <a:rPr lang="en-US" altLang="ko-KR" sz="1600" dirty="0"/>
              <a:t>.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158C585-1189-479B-B44C-2BA5D961A1A7}"/>
              </a:ext>
            </a:extLst>
          </p:cNvPr>
          <p:cNvGrpSpPr/>
          <p:nvPr/>
        </p:nvGrpSpPr>
        <p:grpSpPr>
          <a:xfrm>
            <a:off x="706789" y="836712"/>
            <a:ext cx="7695331" cy="3096344"/>
            <a:chOff x="706789" y="2204864"/>
            <a:chExt cx="7695331" cy="309634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0CF7E03-4C70-430C-9C63-A304355D2FB0}"/>
                </a:ext>
              </a:extLst>
            </p:cNvPr>
            <p:cNvSpPr/>
            <p:nvPr/>
          </p:nvSpPr>
          <p:spPr>
            <a:xfrm>
              <a:off x="798075" y="2663098"/>
              <a:ext cx="7604045" cy="2638110"/>
            </a:xfrm>
            <a:prstGeom prst="rect">
              <a:avLst/>
            </a:prstGeom>
            <a:noFill/>
            <a:ln>
              <a:solidFill>
                <a:srgbClr val="F6AD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 class Person(object):                 </a:t>
              </a:r>
              <a:r>
                <a:rPr lang="en-US" altLang="ko-KR" sz="16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# </a:t>
              </a:r>
              <a:r>
                <a:rPr lang="ko-KR" altLang="en-US" sz="16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부모 클래스 </a:t>
              </a:r>
              <a:r>
                <a:rPr lang="en-US" altLang="ko-KR" sz="16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Person </a:t>
              </a:r>
              <a:r>
                <a:rPr lang="ko-KR" altLang="en-US" sz="16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선언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     def __</a:t>
              </a:r>
              <a:r>
                <a:rPr lang="en-US" altLang="ko-KR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init</a:t>
              </a: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__(self, name, age, gender):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         self.name = name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4         </a:t>
              </a:r>
              <a:r>
                <a:rPr lang="en-US" altLang="ko-KR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self.age</a:t>
              </a: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= age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5         </a:t>
              </a:r>
              <a:r>
                <a:rPr lang="en-US" altLang="ko-KR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self.gender</a:t>
              </a: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= gender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7     def </a:t>
              </a:r>
              <a:r>
                <a:rPr lang="en-US" altLang="ko-KR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about_me</a:t>
              </a: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(self):                   </a:t>
              </a:r>
              <a:r>
                <a:rPr lang="en-US" altLang="ko-KR" sz="16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# </a:t>
              </a:r>
              <a:r>
                <a:rPr lang="ko-KR" altLang="en-US" sz="16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메서드 선언</a:t>
              </a:r>
            </a:p>
            <a:p>
              <a:pPr marL="342900" indent="-342900">
                <a:buAutoNum type="arabicPlain" startAt="8"/>
              </a:pP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     print("</a:t>
              </a:r>
              <a:r>
                <a:rPr lang="ko-KR" alt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저의 이름은</a:t>
              </a: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", self.name, "</a:t>
              </a:r>
              <a:r>
                <a:rPr lang="ko-KR" alt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이고요</a:t>
              </a: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제 나이는</a:t>
              </a: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", str(</a:t>
              </a:r>
              <a:r>
                <a:rPr lang="en-US" altLang="ko-KR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self.age</a:t>
              </a: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), "</a:t>
              </a:r>
              <a:r>
                <a:rPr lang="ko-KR" alt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살입니다</a:t>
              </a: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.")</a:t>
              </a:r>
              <a:endParaRPr lang="ko-KR" altLang="en-US" sz="1600" dirty="0">
                <a:solidFill>
                  <a:srgbClr val="02AF7E"/>
                </a:solidFill>
                <a:ea typeface="함초롬돋움" pitchFamily="50" charset="-127"/>
                <a:cs typeface="함초롬돋움" pitchFamily="50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4FF6AD7-EAE4-41E4-A977-99E9D636F379}"/>
                </a:ext>
              </a:extLst>
            </p:cNvPr>
            <p:cNvSpPr txBox="1"/>
            <p:nvPr/>
          </p:nvSpPr>
          <p:spPr>
            <a:xfrm>
              <a:off x="706789" y="2204864"/>
              <a:ext cx="1440160" cy="458234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[</a:t>
              </a:r>
              <a:r>
                <a: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코드 </a:t>
              </a:r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10-4]</a:t>
              </a:r>
              <a:endPara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5F6DDFAC-66B3-443C-9D02-74DF388E8E85}"/>
              </a:ext>
            </a:extLst>
          </p:cNvPr>
          <p:cNvSpPr/>
          <p:nvPr/>
        </p:nvSpPr>
        <p:spPr>
          <a:xfrm>
            <a:off x="6673587" y="915801"/>
            <a:ext cx="15953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rgbClr val="F6AD3A"/>
                </a:solidFill>
              </a:rPr>
              <a:t>inheritance1.py</a:t>
            </a:r>
            <a:endParaRPr lang="ko-KR" altLang="en-US" sz="1600" dirty="0">
              <a:solidFill>
                <a:srgbClr val="F6AD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792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992888" cy="4104456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ko-KR" altLang="en-US" dirty="0"/>
              <a:t>객체 지향 프로그래밍을 배우는 이유에 대해 알아본다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객체와 클래스의 개념에 대해 학습한다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클래스를 구현하고 인스턴스를 사용하는 방법을 이해한다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객체 지향 프로그래밍의 특징인 상속</a:t>
            </a:r>
            <a:r>
              <a:rPr lang="en-US" altLang="ko-KR" dirty="0"/>
              <a:t>, </a:t>
            </a:r>
            <a:r>
              <a:rPr lang="ko-KR" altLang="en-US" dirty="0" err="1"/>
              <a:t>다형성</a:t>
            </a:r>
            <a:r>
              <a:rPr lang="en-US" altLang="ko-KR" dirty="0"/>
              <a:t>, </a:t>
            </a:r>
            <a:r>
              <a:rPr lang="ko-KR" altLang="en-US" dirty="0"/>
              <a:t>가시성에 대해 학습한다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46183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상속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158C585-1189-479B-B44C-2BA5D961A1A7}"/>
              </a:ext>
            </a:extLst>
          </p:cNvPr>
          <p:cNvGrpSpPr/>
          <p:nvPr/>
        </p:nvGrpSpPr>
        <p:grpSpPr>
          <a:xfrm>
            <a:off x="706789" y="836712"/>
            <a:ext cx="7695331" cy="4392488"/>
            <a:chOff x="706789" y="2204864"/>
            <a:chExt cx="7695331" cy="439248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0CF7E03-4C70-430C-9C63-A304355D2FB0}"/>
                </a:ext>
              </a:extLst>
            </p:cNvPr>
            <p:cNvSpPr/>
            <p:nvPr/>
          </p:nvSpPr>
          <p:spPr>
            <a:xfrm>
              <a:off x="798075" y="2663098"/>
              <a:ext cx="7604045" cy="3934254"/>
            </a:xfrm>
            <a:prstGeom prst="rect">
              <a:avLst/>
            </a:prstGeom>
            <a:noFill/>
            <a:ln>
              <a:solidFill>
                <a:srgbClr val="F6AD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1 class Employee(Person):           </a:t>
              </a:r>
              <a:r>
                <a:rPr lang="en-US" altLang="ko-KR" sz="16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# </a:t>
              </a:r>
              <a:r>
                <a:rPr lang="ko-KR" altLang="en-US" sz="16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부모 클래스 </a:t>
              </a:r>
              <a:r>
                <a:rPr lang="en-US" altLang="ko-KR" sz="16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Person</a:t>
              </a:r>
              <a:r>
                <a:rPr lang="ko-KR" altLang="en-US" sz="16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으로부터 상속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2     def __</a:t>
              </a:r>
              <a:r>
                <a:rPr lang="en-US" altLang="ko-KR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init</a:t>
              </a: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__(self, name, age, gender, salary, </a:t>
              </a:r>
              <a:r>
                <a:rPr lang="en-US" altLang="ko-KR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hire_date</a:t>
              </a: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):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3         super().__</a:t>
              </a:r>
              <a:r>
                <a:rPr lang="en-US" altLang="ko-KR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init</a:t>
              </a: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__(name, age, gender) # </a:t>
              </a:r>
              <a:r>
                <a:rPr lang="ko-KR" alt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부모 객체 사용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4         </a:t>
              </a:r>
              <a:r>
                <a:rPr lang="en-US" altLang="ko-KR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self.salary</a:t>
              </a: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= salary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5         </a:t>
              </a:r>
              <a:r>
                <a:rPr lang="en-US" altLang="ko-KR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self.hire_date</a:t>
              </a: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= </a:t>
              </a:r>
              <a:r>
                <a:rPr lang="en-US" altLang="ko-KR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hire_date</a:t>
              </a: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  </a:t>
              </a:r>
              <a:r>
                <a:rPr lang="en-US" altLang="ko-KR" sz="16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# </a:t>
              </a:r>
              <a:r>
                <a:rPr lang="ko-KR" altLang="en-US" sz="16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속성값 추가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6  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7     def </a:t>
              </a:r>
              <a:r>
                <a:rPr lang="en-US" altLang="ko-KR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do_work</a:t>
              </a: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(self):                </a:t>
              </a:r>
              <a:r>
                <a:rPr lang="en-US" altLang="ko-KR" sz="16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# </a:t>
              </a:r>
              <a:r>
                <a:rPr lang="ko-KR" altLang="en-US" sz="16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새로운 메서드 추가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8         print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("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열심히 일을 한다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."</a:t>
              </a: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9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10     def </a:t>
              </a:r>
              <a:r>
                <a:rPr lang="en-US" altLang="ko-KR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about_me</a:t>
              </a: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(self):               </a:t>
              </a:r>
              <a:r>
                <a:rPr lang="en-US" altLang="ko-KR" sz="16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# </a:t>
              </a:r>
              <a:r>
                <a:rPr lang="ko-KR" altLang="en-US" sz="16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부모 클래스 함수 재정의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11         super().</a:t>
              </a:r>
              <a:r>
                <a:rPr lang="en-US" altLang="ko-KR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about_me</a:t>
              </a: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()            </a:t>
              </a:r>
              <a:r>
                <a:rPr lang="en-US" altLang="ko-KR" sz="16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# </a:t>
              </a:r>
              <a:r>
                <a:rPr lang="ko-KR" altLang="en-US" sz="16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부모 클래스 함수 사용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12         print("</a:t>
              </a:r>
              <a:r>
                <a:rPr lang="ko-KR" alt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제 급여는</a:t>
              </a: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", </a:t>
              </a:r>
              <a:r>
                <a:rPr lang="en-US" altLang="ko-KR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self.salary</a:t>
              </a: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, "</a:t>
              </a:r>
              <a:r>
                <a:rPr lang="ko-KR" alt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원이고</a:t>
              </a: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제 입사일은</a:t>
              </a: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", 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 </a:t>
              </a:r>
              <a:r>
                <a:rPr lang="en-US" altLang="ko-KR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self.hire_date</a:t>
              </a: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, "</a:t>
              </a:r>
              <a:r>
                <a:rPr lang="ko-KR" alt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입니다</a:t>
              </a: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.")</a:t>
              </a:r>
              <a:endParaRPr lang="ko-KR" altLang="en-US" sz="1600" dirty="0">
                <a:solidFill>
                  <a:srgbClr val="02AF7E"/>
                </a:solidFill>
                <a:ea typeface="함초롬돋움" pitchFamily="50" charset="-127"/>
                <a:cs typeface="함초롬돋움" pitchFamily="50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4FF6AD7-EAE4-41E4-A977-99E9D636F379}"/>
                </a:ext>
              </a:extLst>
            </p:cNvPr>
            <p:cNvSpPr txBox="1"/>
            <p:nvPr/>
          </p:nvSpPr>
          <p:spPr>
            <a:xfrm>
              <a:off x="706789" y="2204864"/>
              <a:ext cx="1440160" cy="458234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[</a:t>
              </a:r>
              <a:r>
                <a: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코드 </a:t>
              </a:r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10-5]</a:t>
              </a:r>
              <a:endPara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D1516E57-5F24-41A8-B4E4-9BBD0BFBD5CF}"/>
              </a:ext>
            </a:extLst>
          </p:cNvPr>
          <p:cNvSpPr/>
          <p:nvPr/>
        </p:nvSpPr>
        <p:spPr>
          <a:xfrm>
            <a:off x="6673587" y="915801"/>
            <a:ext cx="15953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rgbClr val="F6AD3A"/>
                </a:solidFill>
              </a:rPr>
              <a:t>inheritance2.py</a:t>
            </a:r>
            <a:endParaRPr lang="ko-KR" altLang="en-US" sz="1600" dirty="0">
              <a:solidFill>
                <a:srgbClr val="F6AD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89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상속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/>
            <a:r>
              <a:rPr lang="en-US" altLang="ko-KR" sz="1600" dirty="0"/>
              <a:t>Person </a:t>
            </a:r>
            <a:r>
              <a:rPr lang="ko-KR" altLang="en-US" sz="1600" dirty="0"/>
              <a:t>클래스가 단순히 사람에 대한 정보를 정의했다면</a:t>
            </a:r>
            <a:r>
              <a:rPr lang="en-US" altLang="ko-KR" sz="1600" dirty="0"/>
              <a:t>, Employee </a:t>
            </a:r>
            <a:r>
              <a:rPr lang="ko-KR" altLang="en-US" sz="1600" dirty="0"/>
              <a:t>클래스는 사람에 대한 정의와 함께 일하는 시간과 월급에 대한 변수를 추가함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br>
              <a:rPr lang="en-US" altLang="ko-KR" sz="1600" dirty="0"/>
            </a:br>
            <a:r>
              <a:rPr lang="ko-KR" altLang="en-US" sz="1600" dirty="0"/>
              <a:t>☞ </a:t>
            </a:r>
            <a:r>
              <a:rPr lang="en-US" altLang="ko-KR" sz="1600" dirty="0"/>
              <a:t>_ _</a:t>
            </a:r>
            <a:r>
              <a:rPr lang="en-US" altLang="ko-KR" sz="1600" dirty="0" err="1"/>
              <a:t>init</a:t>
            </a:r>
            <a:r>
              <a:rPr lang="en-US" altLang="ko-KR" sz="1600" dirty="0"/>
              <a:t>_ _( ) </a:t>
            </a:r>
            <a:r>
              <a:rPr lang="ko-KR" altLang="en-US" sz="1600" dirty="0"/>
              <a:t>함수 재정의</a:t>
            </a:r>
            <a:r>
              <a:rPr lang="en-US" altLang="ko-KR" sz="1600" dirty="0"/>
              <a:t>. </a:t>
            </a:r>
          </a:p>
          <a:p>
            <a:pPr lvl="1" indent="0">
              <a:buNone/>
            </a:pPr>
            <a:endParaRPr lang="en-US" altLang="ko-KR" sz="1600" dirty="0"/>
          </a:p>
          <a:p>
            <a:pPr lvl="1"/>
            <a:r>
              <a:rPr lang="ko-KR" altLang="en-US" sz="1600" dirty="0"/>
              <a:t>이러한 함수의 재정의를 </a:t>
            </a:r>
            <a:r>
              <a:rPr lang="ko-KR" altLang="en-US" dirty="0" err="1"/>
              <a:t>오버라이딩</a:t>
            </a:r>
            <a:r>
              <a:rPr lang="en-US" altLang="ko-KR" dirty="0"/>
              <a:t>(overriding)</a:t>
            </a:r>
            <a:r>
              <a:rPr lang="ko-KR" altLang="en-US" sz="1600" dirty="0"/>
              <a:t>이라고 함</a:t>
            </a:r>
            <a:r>
              <a:rPr lang="en-US" altLang="ko-KR" sz="1600" dirty="0"/>
              <a:t>. </a:t>
            </a:r>
          </a:p>
          <a:p>
            <a:pPr lvl="1" indent="0">
              <a:buNone/>
            </a:pPr>
            <a:r>
              <a:rPr lang="en-US" altLang="ko-KR" sz="1600" b="1" dirty="0"/>
              <a:t>  - </a:t>
            </a:r>
            <a:r>
              <a:rPr lang="ko-KR" altLang="en-US" sz="1600" b="1" dirty="0" err="1"/>
              <a:t>오버라이딩</a:t>
            </a:r>
            <a:r>
              <a:rPr lang="en-US" altLang="ko-KR" sz="1600" b="1" dirty="0"/>
              <a:t>:</a:t>
            </a:r>
            <a:r>
              <a:rPr lang="ko-KR" altLang="en-US" sz="1600" b="1" dirty="0"/>
              <a:t> </a:t>
            </a:r>
            <a:r>
              <a:rPr lang="ko-KR" altLang="en-US" sz="1600" dirty="0"/>
              <a:t>상속 시 함수 이름과 필요한 매개변수는 그대로 유지하면서 함수의 수행 코드를 변경하는 것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0876553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다형성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/>
            <a:r>
              <a:rPr lang="ko-KR" altLang="en-US" b="1" dirty="0" err="1"/>
              <a:t>다형성</a:t>
            </a:r>
            <a:r>
              <a:rPr lang="en-US" altLang="ko-KR" sz="1600" b="1" dirty="0"/>
              <a:t>(polymorphism)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ko-KR" altLang="en-US" dirty="0"/>
              <a:t>같은 이름의 메서드가 다른 기능을 하는 것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sz="1600" dirty="0"/>
              <a:t>상속에서 </a:t>
            </a:r>
            <a:r>
              <a:rPr lang="en-US" altLang="ko-KR" sz="1600" dirty="0" err="1"/>
              <a:t>about_me</a:t>
            </a:r>
            <a:r>
              <a:rPr lang="ko-KR" altLang="en-US" sz="1600" dirty="0"/>
              <a:t>라는 함수를 부모 클래스와 자식 클래스가 서로 다르게 구현했는데</a:t>
            </a:r>
            <a:r>
              <a:rPr lang="en-US" altLang="ko-KR" sz="1600" dirty="0"/>
              <a:t>, </a:t>
            </a:r>
            <a:r>
              <a:rPr lang="ko-KR" altLang="en-US" sz="1600" dirty="0"/>
              <a:t>이것도 일종의 다형성임</a:t>
            </a:r>
            <a:r>
              <a:rPr lang="en-US" altLang="ko-KR" sz="1600" dirty="0"/>
              <a:t>.</a:t>
            </a:r>
          </a:p>
          <a:p>
            <a:pPr lvl="1"/>
            <a:endParaRPr lang="en-US" altLang="ko-KR" sz="1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dirty="0"/>
              <a:t> 뉴스를 모으는 </a:t>
            </a:r>
            <a:r>
              <a:rPr lang="ko-KR" altLang="en-US" dirty="0" err="1"/>
              <a:t>크롤러</a:t>
            </a:r>
            <a:r>
              <a:rPr lang="ko-KR" altLang="en-US" dirty="0"/>
              <a:t> 만들기</a:t>
            </a:r>
            <a:endParaRPr lang="en-US" altLang="ko-KR" dirty="0"/>
          </a:p>
          <a:p>
            <a:pPr lvl="1" indent="0">
              <a:buNone/>
            </a:pPr>
            <a:r>
              <a:rPr lang="en-US" altLang="ko-KR" sz="1600" b="1" dirty="0"/>
              <a:t>  - </a:t>
            </a:r>
            <a:r>
              <a:rPr lang="ko-KR" altLang="en-US" sz="1600" b="1" dirty="0" err="1"/>
              <a:t>크롤러</a:t>
            </a:r>
            <a:r>
              <a:rPr lang="en-US" altLang="ko-KR" sz="1600" b="1" dirty="0"/>
              <a:t>(crawler): </a:t>
            </a:r>
            <a:r>
              <a:rPr lang="ko-KR" altLang="en-US" sz="1600" dirty="0"/>
              <a:t>인터넷에서 데이터를 모으는 프로그램</a:t>
            </a:r>
            <a:endParaRPr lang="en-US" altLang="ko-KR" sz="16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5EFAF6E-F77B-E923-2355-FCB57DEFFBD4}"/>
              </a:ext>
            </a:extLst>
          </p:cNvPr>
          <p:cNvGrpSpPr/>
          <p:nvPr/>
        </p:nvGrpSpPr>
        <p:grpSpPr>
          <a:xfrm>
            <a:off x="706789" y="3429000"/>
            <a:ext cx="7695331" cy="2232248"/>
            <a:chOff x="683568" y="1387551"/>
            <a:chExt cx="7695331" cy="223224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6E9A184-419B-0DA6-918B-C5C9FBC58C2F}"/>
                </a:ext>
              </a:extLst>
            </p:cNvPr>
            <p:cNvSpPr/>
            <p:nvPr/>
          </p:nvSpPr>
          <p:spPr>
            <a:xfrm>
              <a:off x="774854" y="1845785"/>
              <a:ext cx="7604045" cy="1774014"/>
            </a:xfrm>
            <a:prstGeom prst="rect">
              <a:avLst/>
            </a:prstGeom>
            <a:noFill/>
            <a:ln>
              <a:solidFill>
                <a:srgbClr val="F6AD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 </a:t>
              </a:r>
              <a:r>
                <a:rPr lang="en-US" altLang="ko-KR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n_crawler</a:t>
              </a: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= </a:t>
              </a:r>
              <a:r>
                <a:rPr lang="en-US" altLang="ko-KR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NaverCrawler</a:t>
              </a: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()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 </a:t>
              </a:r>
              <a:r>
                <a:rPr lang="en-US" altLang="ko-KR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d_crawler</a:t>
              </a: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= </a:t>
              </a:r>
              <a:r>
                <a:rPr lang="en-US" altLang="ko-KR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DaumCrawler</a:t>
              </a: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()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 </a:t>
              </a:r>
              <a:r>
                <a:rPr lang="en-US" altLang="ko-KR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cralwers</a:t>
              </a: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= [</a:t>
              </a:r>
              <a:r>
                <a:rPr lang="en-US" altLang="ko-KR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n_crawler</a:t>
              </a: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, </a:t>
              </a:r>
              <a:r>
                <a:rPr lang="en-US" altLang="ko-KR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d_crawler</a:t>
              </a: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]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4 news = [ ]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5 for </a:t>
              </a:r>
              <a:r>
                <a:rPr lang="en-US" altLang="ko-KR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cralwer</a:t>
              </a: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in </a:t>
              </a:r>
              <a:r>
                <a:rPr lang="en-US" altLang="ko-KR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cralwers</a:t>
              </a: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: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6     </a:t>
              </a:r>
              <a:r>
                <a:rPr lang="en-US" altLang="ko-KR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news.append</a:t>
              </a: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cralwer.do_crawling</a:t>
              </a: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())</a:t>
              </a:r>
              <a:endParaRPr lang="ko-KR" altLang="en-US" sz="1600" dirty="0">
                <a:solidFill>
                  <a:srgbClr val="02AF7E"/>
                </a:solidFill>
                <a:ea typeface="함초롬돋움" pitchFamily="50" charset="-127"/>
                <a:cs typeface="함초롬돋움" pitchFamily="50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801A9B7-8A4F-A884-23C5-FA2F493125D4}"/>
                </a:ext>
              </a:extLst>
            </p:cNvPr>
            <p:cNvSpPr txBox="1"/>
            <p:nvPr/>
          </p:nvSpPr>
          <p:spPr>
            <a:xfrm>
              <a:off x="683568" y="1387551"/>
              <a:ext cx="1440160" cy="458234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[</a:t>
              </a:r>
              <a:r>
                <a: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코드 </a:t>
              </a:r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10-6]</a:t>
              </a:r>
              <a:endPara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8500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다형성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 indent="0">
              <a:buNone/>
            </a:pPr>
            <a:r>
              <a:rPr lang="en-US" altLang="ko-KR" sz="1600" dirty="0"/>
              <a:t> </a:t>
            </a:r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r>
              <a:rPr lang="en-US" altLang="ko-KR" sz="1600" dirty="0"/>
              <a:t>  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84E07F6-19BF-40FF-8A4C-66B3D7AF99B6}"/>
              </a:ext>
            </a:extLst>
          </p:cNvPr>
          <p:cNvGrpSpPr/>
          <p:nvPr/>
        </p:nvGrpSpPr>
        <p:grpSpPr>
          <a:xfrm>
            <a:off x="490596" y="1052736"/>
            <a:ext cx="8162808" cy="5184576"/>
            <a:chOff x="84283" y="1387551"/>
            <a:chExt cx="8533193" cy="4968552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9D761E7-2406-4398-A426-D3C19D9C34A6}"/>
                </a:ext>
              </a:extLst>
            </p:cNvPr>
            <p:cNvSpPr/>
            <p:nvPr/>
          </p:nvSpPr>
          <p:spPr>
            <a:xfrm>
              <a:off x="182196" y="1845785"/>
              <a:ext cx="8435280" cy="4510318"/>
            </a:xfrm>
            <a:prstGeom prst="rect">
              <a:avLst/>
            </a:prstGeom>
            <a:noFill/>
            <a:ln>
              <a:solidFill>
                <a:srgbClr val="F6AD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1 class Animal: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2     def __</a:t>
              </a:r>
              <a:r>
                <a:rPr lang="en-US" altLang="ko-KR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init</a:t>
              </a: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__(self, name):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3         self.name = name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4     def talk(self):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5         raise </a:t>
              </a:r>
              <a:r>
                <a:rPr lang="en-US" altLang="ko-KR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NotImplementedError</a:t>
              </a: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("Subclass must implement abstract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             method")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6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7 class Cat(Animal):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8     def talk(self):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9         return 'Meow!'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10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11 class Dog(Animal):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12     def talk(self):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13         return 'Woof! Woof!'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14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15 animals = [Cat('Missy'), Cat('Mr. </a:t>
              </a:r>
              <a:r>
                <a:rPr lang="en-US" altLang="ko-KR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Mistoffelees</a:t>
              </a: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'), Dog('Lassie')]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16 for animal in animals: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17     print(animal.name + ': ' + </a:t>
              </a:r>
              <a:r>
                <a:rPr lang="en-US" altLang="ko-KR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animal.talk</a:t>
              </a: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())</a:t>
              </a:r>
              <a:endParaRPr lang="ko-KR" altLang="en-US" sz="1600" dirty="0">
                <a:solidFill>
                  <a:srgbClr val="02AF7E"/>
                </a:solidFill>
                <a:ea typeface="함초롬돋움" pitchFamily="50" charset="-127"/>
                <a:cs typeface="함초롬돋움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7132D20-B1BB-4657-A932-D96472C5457B}"/>
                </a:ext>
              </a:extLst>
            </p:cNvPr>
            <p:cNvSpPr txBox="1"/>
            <p:nvPr/>
          </p:nvSpPr>
          <p:spPr>
            <a:xfrm>
              <a:off x="84283" y="1387551"/>
              <a:ext cx="1440160" cy="458234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[</a:t>
              </a:r>
              <a:r>
                <a: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코드 </a:t>
              </a:r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10-7]</a:t>
              </a:r>
              <a:endPara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56352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다형성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 indent="0">
              <a:buNone/>
            </a:pPr>
            <a:r>
              <a:rPr lang="en-US" altLang="ko-KR" sz="1600" dirty="0"/>
              <a:t> </a:t>
            </a:r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r>
              <a:rPr lang="en-US" altLang="ko-KR" sz="1600" dirty="0"/>
              <a:t>  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653A6BB-4E6F-441E-922B-D1C59FBA78B6}"/>
              </a:ext>
            </a:extLst>
          </p:cNvPr>
          <p:cNvGrpSpPr/>
          <p:nvPr/>
        </p:nvGrpSpPr>
        <p:grpSpPr>
          <a:xfrm>
            <a:off x="706789" y="1052736"/>
            <a:ext cx="7730422" cy="2088232"/>
            <a:chOff x="586782" y="2804229"/>
            <a:chExt cx="7730422" cy="20882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3749DC5-FFB7-424A-B6DA-263E4AD045D2}"/>
                </a:ext>
              </a:extLst>
            </p:cNvPr>
            <p:cNvSpPr txBox="1"/>
            <p:nvPr/>
          </p:nvSpPr>
          <p:spPr>
            <a:xfrm>
              <a:off x="586782" y="2804229"/>
              <a:ext cx="1440160" cy="504056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[</a:t>
              </a:r>
              <a:r>
                <a: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실행결과</a:t>
              </a:r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]</a:t>
              </a:r>
              <a:endPara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5B3CC43-1E59-438F-8EF0-C35E9E13BDB9}"/>
                </a:ext>
              </a:extLst>
            </p:cNvPr>
            <p:cNvSpPr/>
            <p:nvPr/>
          </p:nvSpPr>
          <p:spPr>
            <a:xfrm>
              <a:off x="713159" y="3320859"/>
              <a:ext cx="7604045" cy="1571602"/>
            </a:xfrm>
            <a:prstGeom prst="rect">
              <a:avLst/>
            </a:prstGeom>
            <a:noFill/>
            <a:ln>
              <a:solidFill>
                <a:srgbClr val="F6AD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  <a:cs typeface="함초롬돋움" pitchFamily="50" charset="-127"/>
                </a:rPr>
                <a:t>Missy: Meow!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  <a:cs typeface="함초롬돋움" pitchFamily="50" charset="-127"/>
                </a:rPr>
                <a:t>Mr. </a:t>
              </a:r>
              <a:r>
                <a:rPr lang="en-US" altLang="ko-KR" sz="1600" dirty="0" err="1">
                  <a:solidFill>
                    <a:schemeClr val="tx2"/>
                  </a:solidFill>
                  <a:latin typeface="Consolas" panose="020B0609020204030204" pitchFamily="49" charset="0"/>
                  <a:cs typeface="함초롬돋움" pitchFamily="50" charset="-127"/>
                </a:rPr>
                <a:t>Mistoffelees</a:t>
              </a:r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  <a:cs typeface="함초롬돋움" pitchFamily="50" charset="-127"/>
                </a:rPr>
                <a:t>: Meow!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  <a:cs typeface="함초롬돋움" pitchFamily="50" charset="-127"/>
                </a:rPr>
                <a:t>Lassie: Woof! Woof!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rgbClr val="00B050"/>
                  </a:solidFill>
                  <a:latin typeface="Consolas" panose="020B0609020204030204" pitchFamily="49" charset="0"/>
                  <a:ea typeface="맑은 고딕" panose="020B0503020000020004" pitchFamily="50" charset="-127"/>
                  <a:cs typeface="함초롬돋움" pitchFamily="50" charset="-127"/>
                </a:rPr>
                <a:t>↑ 15~17</a:t>
              </a:r>
              <a:r>
                <a:rPr lang="ko-KR" altLang="en-US" sz="1600" dirty="0">
                  <a:solidFill>
                    <a:srgbClr val="00B050"/>
                  </a:solidFill>
                  <a:latin typeface="Consolas" panose="020B0609020204030204" pitchFamily="49" charset="0"/>
                  <a:ea typeface="맑은 고딕" panose="020B0503020000020004" pitchFamily="50" charset="-127"/>
                  <a:cs typeface="함초롬돋움" pitchFamily="50" charset="-127"/>
                </a:rPr>
                <a:t>행 실행 결과</a:t>
              </a:r>
              <a:endParaRPr lang="en-US" altLang="ko-KR" sz="1600" dirty="0">
                <a:solidFill>
                  <a:srgbClr val="00B05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함초롬돋움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7305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가시성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/>
            <a:r>
              <a:rPr lang="ko-KR" altLang="en-US" b="1" dirty="0"/>
              <a:t>가시성</a:t>
            </a:r>
            <a:r>
              <a:rPr lang="en-US" altLang="ko-KR" sz="1600" b="1" dirty="0"/>
              <a:t>(visibility)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ko-KR" altLang="en-US" dirty="0"/>
              <a:t>객체의 정보를 볼 수 있는 레벨을 조절하여 객체의 정보 접근을 숨기는 것</a:t>
            </a:r>
            <a:endParaRPr lang="en-US" altLang="ko-KR" dirty="0"/>
          </a:p>
          <a:p>
            <a:pPr lvl="1"/>
            <a:r>
              <a:rPr lang="ko-KR" altLang="en-US" b="1" dirty="0"/>
              <a:t>캡슐화</a:t>
            </a:r>
            <a:r>
              <a:rPr lang="en-US" altLang="ko-KR" b="1" dirty="0"/>
              <a:t>(encapsulation)</a:t>
            </a:r>
            <a:r>
              <a:rPr lang="en-US" altLang="ko-KR" sz="1600" b="1" dirty="0"/>
              <a:t>: </a:t>
            </a:r>
            <a:r>
              <a:rPr lang="ko-KR" altLang="en-US" dirty="0"/>
              <a:t>객체의 세부 내용은 모른 채 객체의 사용법만 알고 사용한다는 뜻</a:t>
            </a:r>
            <a:endParaRPr lang="en-US" altLang="ko-KR" dirty="0"/>
          </a:p>
          <a:p>
            <a:pPr lvl="1"/>
            <a:r>
              <a:rPr lang="ko-KR" altLang="en-US" b="1" dirty="0"/>
              <a:t>정보 은닉</a:t>
            </a:r>
            <a:r>
              <a:rPr lang="en-US" altLang="ko-KR" b="1" dirty="0"/>
              <a:t>(information hiding): </a:t>
            </a:r>
            <a:r>
              <a:rPr lang="ko-KR" altLang="en-US" dirty="0"/>
              <a:t>외부에서 코드 내부를 볼 수 없게 하기 위해 내부의 정보를 숨기는 개념</a:t>
            </a:r>
            <a:endParaRPr lang="en-US" altLang="ko-KR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r>
              <a:rPr lang="ko-KR" altLang="en-US" sz="1600" dirty="0"/>
              <a:t>☞ 캡슐화와 정보 은닉으로 표현은 다르지만 둘 다 코드의 내부 구현을 잘 해서 외부에서 쉽게 사용하게 하고</a:t>
            </a:r>
            <a:r>
              <a:rPr lang="en-US" altLang="ko-KR" sz="1600" dirty="0"/>
              <a:t>, </a:t>
            </a:r>
            <a:r>
              <a:rPr lang="ko-KR" altLang="en-US" sz="1600" dirty="0"/>
              <a:t>코드의 세부적인 내용은 모르게 한다는 측면에서 비슷한 의미로 사용됨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75764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가시성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/>
            <a:r>
              <a:rPr lang="ko-KR" altLang="en-US" b="1" dirty="0"/>
              <a:t>캡슐화를 사용해야 하는 이유는</a:t>
            </a:r>
            <a:r>
              <a:rPr lang="en-US" altLang="ko-KR" b="1" dirty="0"/>
              <a:t>? </a:t>
            </a:r>
          </a:p>
          <a:p>
            <a:pPr lvl="1" indent="0">
              <a:buNone/>
            </a:pPr>
            <a:r>
              <a:rPr lang="ko-KR" altLang="en-US" dirty="0"/>
              <a:t> ☞ 클래스를 설계할 때 클래스 간 간섭 및 정보 공유를 최소화하여 개별 클래스가 단독으로도 잘 동작할 수 있도록 해야 하기 때문</a:t>
            </a:r>
            <a:endParaRPr lang="en-US" altLang="ko-KR" dirty="0"/>
          </a:p>
          <a:p>
            <a:pPr lvl="1" indent="0">
              <a:buNone/>
            </a:pPr>
            <a:r>
              <a:rPr lang="en-US" altLang="ko-KR" sz="1600" dirty="0"/>
              <a:t>  </a:t>
            </a:r>
          </a:p>
          <a:p>
            <a:pPr lvl="1"/>
            <a:r>
              <a:rPr lang="ko-KR" altLang="en-US" dirty="0"/>
              <a:t>코드를 작성해야 하는 상황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AF6BC4-C333-4B24-B21F-272916BAE29A}"/>
              </a:ext>
            </a:extLst>
          </p:cNvPr>
          <p:cNvSpPr txBox="1"/>
          <p:nvPr/>
        </p:nvSpPr>
        <p:spPr>
          <a:xfrm>
            <a:off x="852765" y="3212976"/>
            <a:ext cx="7535659" cy="1656184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Product </a:t>
            </a:r>
            <a:r>
              <a:rPr lang="ko-KR" altLang="en-US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객체를 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Inventory </a:t>
            </a:r>
            <a:r>
              <a:rPr lang="ko-KR" altLang="en-US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객체에 추가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Inventory</a:t>
            </a:r>
            <a:r>
              <a:rPr lang="ko-KR" altLang="en-US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에는 오직 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Product </a:t>
            </a:r>
            <a:r>
              <a:rPr lang="ko-KR" altLang="en-US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객체만 </a:t>
            </a:r>
            <a:r>
              <a:rPr lang="ko-KR" altLang="en-US" sz="1600" dirty="0" err="1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들어감</a:t>
            </a:r>
            <a:endParaRPr lang="ko-KR" altLang="en-US" sz="1600" dirty="0">
              <a:solidFill>
                <a:schemeClr val="tx2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Inventory</a:t>
            </a:r>
            <a:r>
              <a:rPr lang="ko-KR" altLang="en-US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에 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Product</a:t>
            </a:r>
            <a:r>
              <a:rPr lang="ko-KR" altLang="en-US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가 몇 개인지 확인이 필요함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Inventory</a:t>
            </a:r>
            <a:r>
              <a:rPr lang="ko-KR" altLang="en-US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에 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Product items</a:t>
            </a:r>
            <a:r>
              <a:rPr lang="ko-KR" altLang="en-US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는 직접 접근이 불가함</a:t>
            </a:r>
          </a:p>
        </p:txBody>
      </p:sp>
    </p:spTree>
    <p:extLst>
      <p:ext uri="{BB962C8B-B14F-4D97-AF65-F5344CB8AC3E}">
        <p14:creationId xmlns:p14="http://schemas.microsoft.com/office/powerpoint/2010/main" val="5501861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가시성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 indent="0">
              <a:buNone/>
            </a:pPr>
            <a:r>
              <a:rPr lang="en-US" altLang="ko-KR" sz="1600" dirty="0"/>
              <a:t> </a:t>
            </a:r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r>
              <a:rPr lang="en-US" altLang="ko-KR" sz="1600" dirty="0"/>
              <a:t>  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C38C540-4876-4349-991F-980F8D27584E}"/>
              </a:ext>
            </a:extLst>
          </p:cNvPr>
          <p:cNvGrpSpPr/>
          <p:nvPr/>
        </p:nvGrpSpPr>
        <p:grpSpPr>
          <a:xfrm>
            <a:off x="706789" y="764704"/>
            <a:ext cx="7695331" cy="5688632"/>
            <a:chOff x="683568" y="1387551"/>
            <a:chExt cx="7695331" cy="568863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462E278-4AD4-488D-AB5F-4E1D6294E1F8}"/>
                </a:ext>
              </a:extLst>
            </p:cNvPr>
            <p:cNvSpPr/>
            <p:nvPr/>
          </p:nvSpPr>
          <p:spPr>
            <a:xfrm>
              <a:off x="774854" y="1845785"/>
              <a:ext cx="7604045" cy="5230398"/>
            </a:xfrm>
            <a:prstGeom prst="rect">
              <a:avLst/>
            </a:prstGeom>
            <a:noFill/>
            <a:ln>
              <a:solidFill>
                <a:srgbClr val="F6AD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1 class Product(object):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2     pass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3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4 class Inventory(object):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5     def __</a:t>
              </a:r>
              <a:r>
                <a:rPr lang="en-US" altLang="ko-KR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init</a:t>
              </a: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__(self):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6         </a:t>
              </a:r>
              <a:r>
                <a:rPr lang="en-US" altLang="ko-KR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self.__items</a:t>
              </a: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= [ ]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7     def </a:t>
              </a:r>
              <a:r>
                <a:rPr lang="en-US" altLang="ko-KR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add_new_item</a:t>
              </a: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(self, product):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8         if type(product) == Product: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9             self.__</a:t>
              </a:r>
              <a:r>
                <a:rPr lang="en-US" altLang="ko-KR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items.append</a:t>
              </a: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(product)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10             print("new item added")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11         else: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12             raise </a:t>
              </a:r>
              <a:r>
                <a:rPr lang="en-US" altLang="ko-KR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ValueError</a:t>
              </a: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("Invalid Item")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13     def </a:t>
              </a:r>
              <a:r>
                <a:rPr lang="en-US" altLang="ko-KR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get_number_of_items</a:t>
              </a: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(self):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14         return </a:t>
              </a:r>
              <a:r>
                <a:rPr lang="en-US" altLang="ko-KR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len</a:t>
              </a: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self.__items</a:t>
              </a: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15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16 </a:t>
              </a:r>
              <a:r>
                <a:rPr lang="en-US" altLang="ko-KR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my_inventory</a:t>
              </a: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= Inventory( )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17 </a:t>
              </a:r>
              <a:r>
                <a:rPr lang="en-US" altLang="ko-KR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my_inventory.add_new_item</a:t>
              </a: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(Product())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18 </a:t>
              </a:r>
              <a:r>
                <a:rPr lang="en-US" altLang="ko-KR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my_inventory.add_new_item</a:t>
              </a: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(Product())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19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20 </a:t>
              </a:r>
              <a:r>
                <a:rPr lang="en-US" altLang="ko-KR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my_inventory.__items</a:t>
              </a:r>
              <a:endParaRPr lang="ko-KR" altLang="en-US" sz="1600" dirty="0">
                <a:solidFill>
                  <a:srgbClr val="02AF7E"/>
                </a:solidFill>
                <a:ea typeface="함초롬돋움" pitchFamily="50" charset="-127"/>
                <a:cs typeface="함초롬돋움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3AE6A55-0E77-43D0-9226-57B7ADE5740C}"/>
                </a:ext>
              </a:extLst>
            </p:cNvPr>
            <p:cNvSpPr txBox="1"/>
            <p:nvPr/>
          </p:nvSpPr>
          <p:spPr>
            <a:xfrm>
              <a:off x="683568" y="1387551"/>
              <a:ext cx="1440160" cy="458234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[</a:t>
              </a:r>
              <a:r>
                <a: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코드 </a:t>
              </a:r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10-8]</a:t>
              </a:r>
              <a:endPara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83017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가시성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 indent="0">
              <a:buNone/>
            </a:pPr>
            <a:r>
              <a:rPr lang="en-US" altLang="ko-KR" sz="1600" dirty="0"/>
              <a:t> </a:t>
            </a:r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r>
              <a:rPr lang="en-US" altLang="ko-KR" sz="1600" dirty="0"/>
              <a:t>    </a:t>
            </a:r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C7C3059-8482-488F-8B3A-B8B021A6277E}"/>
              </a:ext>
            </a:extLst>
          </p:cNvPr>
          <p:cNvGrpSpPr/>
          <p:nvPr/>
        </p:nvGrpSpPr>
        <p:grpSpPr>
          <a:xfrm>
            <a:off x="706789" y="764704"/>
            <a:ext cx="7730422" cy="2664296"/>
            <a:chOff x="586782" y="2804229"/>
            <a:chExt cx="7730422" cy="266429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B53E108-7F83-4B78-B138-9182FE1233E3}"/>
                </a:ext>
              </a:extLst>
            </p:cNvPr>
            <p:cNvSpPr txBox="1"/>
            <p:nvPr/>
          </p:nvSpPr>
          <p:spPr>
            <a:xfrm>
              <a:off x="586782" y="2804229"/>
              <a:ext cx="1440160" cy="504056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[</a:t>
              </a:r>
              <a:r>
                <a: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실행결과</a:t>
              </a:r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]</a:t>
              </a:r>
              <a:endPara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81E3771-E3FA-4EA6-946A-34514B538458}"/>
                </a:ext>
              </a:extLst>
            </p:cNvPr>
            <p:cNvSpPr/>
            <p:nvPr/>
          </p:nvSpPr>
          <p:spPr>
            <a:xfrm>
              <a:off x="713159" y="3320859"/>
              <a:ext cx="7604045" cy="2147666"/>
            </a:xfrm>
            <a:prstGeom prst="rect">
              <a:avLst/>
            </a:prstGeom>
            <a:noFill/>
            <a:ln>
              <a:solidFill>
                <a:srgbClr val="F6AD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  <a:cs typeface="함초롬돋움" pitchFamily="50" charset="-127"/>
                </a:rPr>
                <a:t>new item added                         </a:t>
              </a:r>
              <a:r>
                <a:rPr lang="en-US" altLang="ko-KR" sz="16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돋움" pitchFamily="50" charset="-127"/>
                </a:rPr>
                <a:t>← 17</a:t>
              </a:r>
              <a:r>
                <a:rPr lang="ko-KR" altLang="en-US" sz="16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돋움" pitchFamily="50" charset="-127"/>
                </a:rPr>
                <a:t>행 실행 결과</a:t>
              </a:r>
            </a:p>
            <a:p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  <a:cs typeface="함초롬돋움" pitchFamily="50" charset="-127"/>
                </a:rPr>
                <a:t>new item added                         </a:t>
              </a:r>
              <a:r>
                <a:rPr lang="en-US" altLang="ko-KR" sz="16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돋움" pitchFamily="50" charset="-127"/>
                </a:rPr>
                <a:t>← 18</a:t>
              </a:r>
              <a:r>
                <a:rPr lang="ko-KR" altLang="en-US" sz="16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돋움" pitchFamily="50" charset="-127"/>
                </a:rPr>
                <a:t>행 실행 결과 </a:t>
              </a:r>
            </a:p>
            <a:p>
              <a:r>
                <a:rPr lang="en-US" altLang="ko-KR" sz="1600" dirty="0">
                  <a:solidFill>
                    <a:srgbClr val="C00000"/>
                  </a:solidFill>
                  <a:latin typeface="Consolas" panose="020B0609020204030204" pitchFamily="49" charset="0"/>
                  <a:cs typeface="함초롬돋움" pitchFamily="50" charset="-127"/>
                </a:rPr>
                <a:t>Traceback (most recent call last):     </a:t>
              </a:r>
              <a:r>
                <a:rPr lang="en-US" altLang="ko-KR" sz="16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돋움" pitchFamily="50" charset="-127"/>
                </a:rPr>
                <a:t>← 20</a:t>
              </a:r>
              <a:r>
                <a:rPr lang="ko-KR" altLang="en-US" sz="16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돋움" pitchFamily="50" charset="-127"/>
                </a:rPr>
                <a:t>행 실행 결과</a:t>
              </a:r>
            </a:p>
            <a:p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  <a:cs typeface="함초롬돋움" pitchFamily="50" charset="-127"/>
                </a:rPr>
                <a:t>    </a:t>
              </a:r>
              <a:r>
                <a:rPr lang="en-US" altLang="ko-KR" sz="1600" dirty="0">
                  <a:solidFill>
                    <a:srgbClr val="C00000"/>
                  </a:solidFill>
                  <a:latin typeface="Consolas" panose="020B0609020204030204" pitchFamily="49" charset="0"/>
                  <a:cs typeface="함초롬돋움" pitchFamily="50" charset="-127"/>
                </a:rPr>
                <a:t>File "visibility1.py", line 20, in &lt;module&gt;</a:t>
              </a:r>
            </a:p>
            <a:p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  <a:cs typeface="함초롬돋움" pitchFamily="50" charset="-127"/>
                </a:rPr>
                <a:t>    </a:t>
              </a:r>
              <a:r>
                <a:rPr lang="en-US" altLang="ko-KR" sz="1600" dirty="0" err="1">
                  <a:solidFill>
                    <a:srgbClr val="C00000"/>
                  </a:solidFill>
                  <a:latin typeface="Consolas" panose="020B0609020204030204" pitchFamily="49" charset="0"/>
                  <a:cs typeface="함초롬돋움" pitchFamily="50" charset="-127"/>
                </a:rPr>
                <a:t>my_inventory.__items</a:t>
              </a:r>
              <a:endParaRPr lang="en-US" altLang="ko-KR" sz="1600" dirty="0">
                <a:solidFill>
                  <a:srgbClr val="C00000"/>
                </a:solidFill>
                <a:latin typeface="Consolas" panose="020B0609020204030204" pitchFamily="49" charset="0"/>
                <a:cs typeface="함초롬돋움" pitchFamily="50" charset="-127"/>
              </a:endParaRPr>
            </a:p>
            <a:p>
              <a:r>
                <a:rPr lang="en-US" altLang="ko-KR" sz="1600" dirty="0" err="1">
                  <a:solidFill>
                    <a:srgbClr val="C00000"/>
                  </a:solidFill>
                  <a:latin typeface="Consolas" panose="020B0609020204030204" pitchFamily="49" charset="0"/>
                  <a:cs typeface="함초롬돋움" pitchFamily="50" charset="-127"/>
                </a:rPr>
                <a:t>AttributeError</a:t>
              </a:r>
              <a:r>
                <a:rPr lang="en-US" altLang="ko-KR" sz="1600" dirty="0">
                  <a:solidFill>
                    <a:srgbClr val="C00000"/>
                  </a:solidFill>
                  <a:latin typeface="Consolas" panose="020B0609020204030204" pitchFamily="49" charset="0"/>
                  <a:cs typeface="함초롬돋움" pitchFamily="50" charset="-127"/>
                </a:rPr>
                <a:t>: 'Inventory' object has no attribute '__items'</a:t>
              </a:r>
              <a:endParaRPr lang="en-US" altLang="ko-KR" sz="1600" dirty="0">
                <a:solidFill>
                  <a:srgbClr val="C0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함초롬돋움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49372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가시성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 indent="0">
              <a:buNone/>
            </a:pPr>
            <a:r>
              <a:rPr lang="en-US" altLang="ko-KR" sz="1600" dirty="0"/>
              <a:t> </a:t>
            </a:r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r>
              <a:rPr lang="en-US" altLang="ko-KR" sz="1600" dirty="0"/>
              <a:t>- </a:t>
            </a:r>
            <a:r>
              <a:rPr lang="ko-KR" altLang="en-US" sz="1600" dirty="0"/>
              <a:t>이렇게 코드를 추가하면 다음과 같이 외부에서도 해당 메서드를 사용할 수 있음</a:t>
            </a:r>
            <a:r>
              <a:rPr lang="en-US" altLang="ko-KR" sz="1600" dirty="0"/>
              <a:t>.</a:t>
            </a:r>
          </a:p>
          <a:p>
            <a:pPr lvl="1" indent="0">
              <a:buNone/>
            </a:pPr>
            <a:r>
              <a:rPr lang="en-US" altLang="ko-KR" sz="1600" dirty="0"/>
              <a:t>  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C38C540-4876-4349-991F-980F8D27584E}"/>
              </a:ext>
            </a:extLst>
          </p:cNvPr>
          <p:cNvGrpSpPr/>
          <p:nvPr/>
        </p:nvGrpSpPr>
        <p:grpSpPr>
          <a:xfrm>
            <a:off x="706789" y="764704"/>
            <a:ext cx="7695331" cy="2808312"/>
            <a:chOff x="683568" y="1387551"/>
            <a:chExt cx="7695331" cy="280831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462E278-4AD4-488D-AB5F-4E1D6294E1F8}"/>
                </a:ext>
              </a:extLst>
            </p:cNvPr>
            <p:cNvSpPr/>
            <p:nvPr/>
          </p:nvSpPr>
          <p:spPr>
            <a:xfrm>
              <a:off x="774854" y="1845785"/>
              <a:ext cx="7604045" cy="2350078"/>
            </a:xfrm>
            <a:prstGeom prst="rect">
              <a:avLst/>
            </a:prstGeom>
            <a:noFill/>
            <a:ln>
              <a:solidFill>
                <a:srgbClr val="F6AD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 class Inventory(object):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     def __</a:t>
              </a:r>
              <a:r>
                <a:rPr lang="en-US" altLang="ko-KR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init</a:t>
              </a: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__(self):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         </a:t>
              </a:r>
              <a:r>
                <a:rPr lang="en-US" altLang="ko-KR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self.__items</a:t>
              </a: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= [ ]    </a:t>
              </a:r>
              <a:r>
                <a:rPr lang="en-US" altLang="ko-KR" sz="16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# private </a:t>
              </a:r>
              <a:r>
                <a:rPr lang="ko-KR" altLang="en-US" sz="16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변수로 선언</a:t>
              </a:r>
              <a:r>
                <a:rPr lang="en-US" altLang="ko-KR" sz="16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타인이 접근 못 함</a:t>
              </a:r>
              <a:r>
                <a:rPr lang="en-US" altLang="ko-KR" sz="16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5     @property                 </a:t>
              </a:r>
              <a:r>
                <a:rPr lang="en-US" altLang="ko-KR" sz="16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# property </a:t>
              </a:r>
              <a:r>
                <a:rPr lang="ko-KR" altLang="en-US" sz="1600" dirty="0" err="1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데코레이터</a:t>
              </a:r>
              <a:r>
                <a:rPr lang="en-US" altLang="ko-KR" sz="16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숨겨진 변수 반환</a:t>
              </a:r>
              <a:r>
                <a:rPr lang="en-US" altLang="ko-KR" sz="16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6     def items(self):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7         return </a:t>
              </a:r>
              <a:r>
                <a:rPr lang="en-US" altLang="ko-KR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self.__items</a:t>
              </a:r>
              <a:endParaRPr lang="ko-KR" altLang="en-US" sz="1600" dirty="0">
                <a:solidFill>
                  <a:srgbClr val="02AF7E"/>
                </a:solidFill>
                <a:ea typeface="함초롬돋움" pitchFamily="50" charset="-127"/>
                <a:cs typeface="함초롬돋움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3AE6A55-0E77-43D0-9226-57B7ADE5740C}"/>
                </a:ext>
              </a:extLst>
            </p:cNvPr>
            <p:cNvSpPr txBox="1"/>
            <p:nvPr/>
          </p:nvSpPr>
          <p:spPr>
            <a:xfrm>
              <a:off x="683568" y="1387551"/>
              <a:ext cx="1440160" cy="458234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[</a:t>
              </a:r>
              <a:r>
                <a: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코드 </a:t>
              </a:r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10-9]</a:t>
              </a:r>
              <a:endPara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B6C75F14-574F-F0EE-1861-9F0F885783AB}"/>
              </a:ext>
            </a:extLst>
          </p:cNvPr>
          <p:cNvSpPr/>
          <p:nvPr/>
        </p:nvSpPr>
        <p:spPr>
          <a:xfrm>
            <a:off x="798074" y="4653136"/>
            <a:ext cx="7604045" cy="9361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my_inventory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= Inventory()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items =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my_inventory.items</a:t>
            </a:r>
            <a:endParaRPr lang="en-US" altLang="ko-KR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items.append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(Product())</a:t>
            </a:r>
          </a:p>
        </p:txBody>
      </p:sp>
    </p:spTree>
    <p:extLst>
      <p:ext uri="{BB962C8B-B14F-4D97-AF65-F5344CB8AC3E}">
        <p14:creationId xmlns:p14="http://schemas.microsoft.com/office/powerpoint/2010/main" val="2698710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2456892"/>
            <a:ext cx="8496944" cy="19442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4000" b="1" dirty="0">
                <a:latin typeface="+mj-lt"/>
              </a:rPr>
              <a:t>01</a:t>
            </a:r>
          </a:p>
          <a:p>
            <a:pPr algn="ctr"/>
            <a:r>
              <a:rPr lang="ko-KR" altLang="en-US" sz="4000" b="1" dirty="0">
                <a:latin typeface="+mn-ea"/>
                <a:ea typeface="+mn-ea"/>
              </a:rPr>
              <a:t>객체 지향 프로그래밍의 이해</a:t>
            </a:r>
          </a:p>
        </p:txBody>
      </p:sp>
    </p:spTree>
    <p:extLst>
      <p:ext uri="{BB962C8B-B14F-4D97-AF65-F5344CB8AC3E}">
        <p14:creationId xmlns:p14="http://schemas.microsoft.com/office/powerpoint/2010/main" val="23123658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0025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객체 지향 프로그래밍을 배우는 이유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/>
            <a:r>
              <a:rPr lang="ko-KR" altLang="en-US" b="1" dirty="0"/>
              <a:t>객체 지향 프로그래밍</a:t>
            </a:r>
            <a:r>
              <a:rPr lang="en-US" altLang="ko-KR" b="1" dirty="0"/>
              <a:t>(Object Oriented Programming, OOP)</a:t>
            </a:r>
          </a:p>
          <a:p>
            <a:pPr lvl="1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내가 아닌 남이 만든 코드를 재사용하고 싶을 때 사용하는 대표적인 방법</a:t>
            </a:r>
            <a:endParaRPr lang="en-US" altLang="ko-KR" dirty="0"/>
          </a:p>
          <a:p>
            <a:pPr lvl="1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함수처럼 어떤 기능을 함수 코드로 묶어 두는 것이 아니라</a:t>
            </a:r>
            <a:r>
              <a:rPr lang="en-US" altLang="ko-KR" dirty="0"/>
              <a:t>, </a:t>
            </a:r>
            <a:r>
              <a:rPr lang="ko-KR" altLang="en-US" dirty="0"/>
              <a:t>어떤 기능을 수행하는 하나의 단일 프로그램을 객체라고 하는 코드로 만들어 다른 프로그래머가 재사용할 수 있도록 함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53463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객체와 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568952" cy="5904656"/>
          </a:xfrm>
        </p:spPr>
        <p:txBody>
          <a:bodyPr/>
          <a:lstStyle/>
          <a:p>
            <a:pPr lvl="1"/>
            <a:r>
              <a:rPr lang="ko-KR" altLang="en-US" b="1" dirty="0"/>
              <a:t>객체</a:t>
            </a:r>
            <a:r>
              <a:rPr lang="en-US" altLang="ko-KR" sz="1600" b="1" dirty="0"/>
              <a:t>(object)</a:t>
            </a:r>
            <a:r>
              <a:rPr lang="en-US" altLang="ko-KR" b="1" dirty="0"/>
              <a:t>: </a:t>
            </a:r>
            <a:r>
              <a:rPr lang="ko-KR" altLang="en-US" dirty="0"/>
              <a:t>실생활에 존재하는 실제적인 물건 또는 개념</a:t>
            </a:r>
            <a:endParaRPr lang="en-US" altLang="ko-KR" dirty="0"/>
          </a:p>
          <a:p>
            <a:pPr lvl="1"/>
            <a:r>
              <a:rPr lang="ko-KR" altLang="en-US" b="1" dirty="0"/>
              <a:t>객체 지향 프로그래밍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ko-KR" altLang="en-US" dirty="0"/>
              <a:t>객체의 개념을 활용하여 프로그램으로 표현하는 기법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객체는 하나의 프로그램에서 여러 개가 사용될 수도 있으므로 객체들을 위한 설계도를 만들어야 함</a:t>
            </a:r>
            <a:r>
              <a:rPr lang="en-US" altLang="ko-KR" dirty="0"/>
              <a:t>. </a:t>
            </a:r>
          </a:p>
          <a:p>
            <a:pPr lvl="1" indent="0">
              <a:buNone/>
            </a:pPr>
            <a:r>
              <a:rPr lang="en-US" altLang="ko-KR" dirty="0"/>
              <a:t>☞ </a:t>
            </a:r>
            <a:r>
              <a:rPr lang="ko-KR" altLang="en-US" dirty="0"/>
              <a:t>클래스</a:t>
            </a:r>
            <a:r>
              <a:rPr lang="en-US" altLang="ko-KR" dirty="0"/>
              <a:t>(class): </a:t>
            </a:r>
            <a:r>
              <a:rPr lang="ko-KR" altLang="en-US" dirty="0"/>
              <a:t>객체가 가져야 할 기본 정보를 담은 코드</a:t>
            </a:r>
            <a:r>
              <a:rPr lang="en-US" altLang="ko-KR" dirty="0"/>
              <a:t>, </a:t>
            </a:r>
            <a:r>
              <a:rPr lang="ko-KR" altLang="en-US" dirty="0"/>
              <a:t>일종의 설계도 코드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A6410B2-5629-42FD-8C3A-60F0FE4E5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16" y="1988840"/>
            <a:ext cx="7685967" cy="188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760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객체와 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/>
            <a:r>
              <a:rPr lang="ko-KR" altLang="en-US" dirty="0"/>
              <a:t>‘</a:t>
            </a:r>
            <a:r>
              <a:rPr lang="en-US" altLang="ko-KR" dirty="0"/>
              <a:t>DOG’ </a:t>
            </a:r>
            <a:r>
              <a:rPr lang="ko-KR" altLang="en-US" dirty="0"/>
              <a:t>클래스 </a:t>
            </a:r>
            <a:br>
              <a:rPr lang="en-US" altLang="ko-KR" dirty="0"/>
            </a:br>
            <a:r>
              <a:rPr lang="en-US" altLang="ko-KR" dirty="0"/>
              <a:t>  - </a:t>
            </a:r>
            <a:r>
              <a:rPr lang="ko-KR" altLang="en-US" dirty="0"/>
              <a:t>실제 사용하는 종류별로 </a:t>
            </a:r>
            <a:r>
              <a:rPr lang="en-US" altLang="ko-KR" dirty="0"/>
              <a:t>Dog </a:t>
            </a:r>
            <a:r>
              <a:rPr lang="ko-KR" altLang="en-US" dirty="0"/>
              <a:t>인스턴스를 만들 수 있음</a:t>
            </a:r>
            <a:r>
              <a:rPr lang="en-US" altLang="ko-KR" dirty="0"/>
              <a:t>.</a:t>
            </a: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D77D550-1893-4499-BFFC-DFFBC9A50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139" y="1988840"/>
            <a:ext cx="6897721" cy="420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450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객체와 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/>
            <a:r>
              <a:rPr lang="ko-KR" altLang="en-US" dirty="0"/>
              <a:t>붕어빵 틀과 붕어빵 </a:t>
            </a:r>
            <a:br>
              <a:rPr lang="en-US" altLang="ko-KR" dirty="0"/>
            </a:br>
            <a:r>
              <a:rPr lang="en-US" altLang="ko-KR" dirty="0"/>
              <a:t>  - </a:t>
            </a:r>
            <a:r>
              <a:rPr lang="ko-KR" altLang="en-US" dirty="0"/>
              <a:t>붕어빵 가게의 붕어빵 틀을 이용해 여러 종류의 붕어빵을 만들 수 있음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7BB8CFD-5AF7-4644-85FA-A79320572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36" y="1988840"/>
            <a:ext cx="7067128" cy="279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107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FF0000"/>
          </a:solidFill>
          <a:prstDash val="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32073</TotalTime>
  <Words>4042</Words>
  <Application>Microsoft Office PowerPoint</Application>
  <PresentationFormat>화면 슬라이드 쇼(4:3)</PresentationFormat>
  <Paragraphs>673</Paragraphs>
  <Slides>50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7" baseType="lpstr">
      <vt:lpstr>Consolas</vt:lpstr>
      <vt:lpstr>Arial</vt:lpstr>
      <vt:lpstr>Wingdings</vt:lpstr>
      <vt:lpstr>맑은 고딕</vt:lpstr>
      <vt:lpstr>Arial Black</vt:lpstr>
      <vt:lpstr>HY견고딕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1. 객체 지향 프로그래밍을 배우는 이유</vt:lpstr>
      <vt:lpstr>2. 객체와 클래스</vt:lpstr>
      <vt:lpstr>2. 객체와 클래스</vt:lpstr>
      <vt:lpstr>2. 객체와 클래스</vt:lpstr>
      <vt:lpstr>PowerPoint 프레젠테이션</vt:lpstr>
      <vt:lpstr>1. 클래스 구현하기</vt:lpstr>
      <vt:lpstr>1. 클래스 구현하기</vt:lpstr>
      <vt:lpstr>1. 클래스 구현하기</vt:lpstr>
      <vt:lpstr>1. 클래스 구현하기</vt:lpstr>
      <vt:lpstr>1. 클래스 구현하기</vt:lpstr>
      <vt:lpstr>2. 인스턴스 사용하기</vt:lpstr>
      <vt:lpstr>2. 인스턴스 사용하기</vt:lpstr>
      <vt:lpstr>2. 인스턴스 사용하기</vt:lpstr>
      <vt:lpstr>3. 클래스를 사용하는 이유</vt:lpstr>
      <vt:lpstr>3. 클래스를 사용하는 이유</vt:lpstr>
      <vt:lpstr>3. 클래스를 사용하는 이유</vt:lpstr>
      <vt:lpstr>PowerPoint 프레젠테이션</vt:lpstr>
      <vt:lpstr>1. 노트북 프로그램 만들기 설계</vt:lpstr>
      <vt:lpstr>1. 노트북 프로그램 만들기 설계</vt:lpstr>
      <vt:lpstr>2. 노트북 프로그램의 구현</vt:lpstr>
      <vt:lpstr>2. 노트북 프로그램의 구현</vt:lpstr>
      <vt:lpstr>2. 노트북 프로그램의 구현</vt:lpstr>
      <vt:lpstr>2. 노트북 프로그램의 구현</vt:lpstr>
      <vt:lpstr>3. 노트북 프로그램의 사용</vt:lpstr>
      <vt:lpstr>3. 노트북 프로그램의 사용</vt:lpstr>
      <vt:lpstr>3. 노트북 프로그램의 사용</vt:lpstr>
      <vt:lpstr>3. 노트북 프로그램의 사용</vt:lpstr>
      <vt:lpstr>3. 노트북 프로그램의 사용</vt:lpstr>
      <vt:lpstr>3. 노트북 프로그램의 사용</vt:lpstr>
      <vt:lpstr>PowerPoint 프레젠테이션</vt:lpstr>
      <vt:lpstr>1. 상속</vt:lpstr>
      <vt:lpstr>1. 상속</vt:lpstr>
      <vt:lpstr>1. 상속</vt:lpstr>
      <vt:lpstr>1. 상속</vt:lpstr>
      <vt:lpstr>1. 상속</vt:lpstr>
      <vt:lpstr>1. 상속</vt:lpstr>
      <vt:lpstr>2. 다형성</vt:lpstr>
      <vt:lpstr>2. 다형성</vt:lpstr>
      <vt:lpstr>2. 다형성</vt:lpstr>
      <vt:lpstr>3. 가시성</vt:lpstr>
      <vt:lpstr>3. 가시성</vt:lpstr>
      <vt:lpstr>3. 가시성</vt:lpstr>
      <vt:lpstr>3. 가시성</vt:lpstr>
      <vt:lpstr>3. 가시성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daaep@naver.com</dc:creator>
  <cp:lastModifiedBy>Kim Sungmu</cp:lastModifiedBy>
  <cp:revision>1364</cp:revision>
  <dcterms:created xsi:type="dcterms:W3CDTF">2012-07-11T10:23:22Z</dcterms:created>
  <dcterms:modified xsi:type="dcterms:W3CDTF">2023-01-04T05:07:25Z</dcterms:modified>
</cp:coreProperties>
</file>