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20" r:id="rId2"/>
    <p:sldId id="579" r:id="rId3"/>
    <p:sldId id="416" r:id="rId4"/>
    <p:sldId id="417" r:id="rId5"/>
    <p:sldId id="412" r:id="rId6"/>
    <p:sldId id="964" r:id="rId7"/>
    <p:sldId id="960" r:id="rId8"/>
    <p:sldId id="965" r:id="rId9"/>
    <p:sldId id="966" r:id="rId10"/>
    <p:sldId id="967" r:id="rId11"/>
    <p:sldId id="959" r:id="rId12"/>
    <p:sldId id="969" r:id="rId13"/>
    <p:sldId id="971" r:id="rId14"/>
    <p:sldId id="972" r:id="rId15"/>
    <p:sldId id="973" r:id="rId16"/>
    <p:sldId id="975" r:id="rId17"/>
    <p:sldId id="977" r:id="rId18"/>
    <p:sldId id="979" r:id="rId19"/>
    <p:sldId id="980" r:id="rId20"/>
    <p:sldId id="981" r:id="rId21"/>
    <p:sldId id="962" r:id="rId22"/>
    <p:sldId id="963" r:id="rId23"/>
    <p:sldId id="985" r:id="rId24"/>
    <p:sldId id="986" r:id="rId25"/>
    <p:sldId id="989" r:id="rId26"/>
    <p:sldId id="990" r:id="rId27"/>
    <p:sldId id="968" r:id="rId28"/>
    <p:sldId id="992" r:id="rId29"/>
    <p:sldId id="993" r:id="rId30"/>
    <p:sldId id="994" r:id="rId31"/>
    <p:sldId id="996" r:id="rId32"/>
    <p:sldId id="997" r:id="rId33"/>
    <p:sldId id="998" r:id="rId34"/>
    <p:sldId id="1002" r:id="rId35"/>
    <p:sldId id="1003" r:id="rId36"/>
    <p:sldId id="1006" r:id="rId37"/>
    <p:sldId id="1005" r:id="rId38"/>
    <p:sldId id="588" r:id="rId39"/>
    <p:sldId id="508" r:id="rId40"/>
    <p:sldId id="1007" r:id="rId41"/>
    <p:sldId id="1008" r:id="rId42"/>
    <p:sldId id="1010" r:id="rId43"/>
    <p:sldId id="1012" r:id="rId44"/>
    <p:sldId id="1013" r:id="rId45"/>
    <p:sldId id="1014" r:id="rId46"/>
    <p:sldId id="418" r:id="rId4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HY견고딕" panose="02030600000101010101" pitchFamily="18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데이터는 기본적으로 콤마로 구분되어 있음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해당 데이터를 </a:t>
            </a:r>
            <a:r>
              <a:rPr lang="ko-KR" altLang="en-US" sz="1600" dirty="0" err="1"/>
              <a:t>읽어오기</a:t>
            </a:r>
            <a:r>
              <a:rPr lang="ko-KR" altLang="en-US" sz="1600" dirty="0"/>
              <a:t> 위해 </a:t>
            </a:r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13-1]</a:t>
            </a:r>
            <a:r>
              <a:rPr lang="ko-KR" altLang="en-US" sz="1600" dirty="0"/>
              <a:t>과 같이 작성함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19F3C-1400-4872-8106-88E9FBF9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980728"/>
            <a:ext cx="66008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078EDF-31F6-4450-9EC2-248B5FC5166B}"/>
              </a:ext>
            </a:extLst>
          </p:cNvPr>
          <p:cNvGrpSpPr/>
          <p:nvPr/>
        </p:nvGrpSpPr>
        <p:grpSpPr>
          <a:xfrm>
            <a:off x="257009" y="762042"/>
            <a:ext cx="8629982" cy="5763302"/>
            <a:chOff x="179512" y="1340768"/>
            <a:chExt cx="8629982" cy="57155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11AEAB2-E241-4E46-865B-CAE19ED19F54}"/>
                </a:ext>
              </a:extLst>
            </p:cNvPr>
            <p:cNvGrpSpPr/>
            <p:nvPr/>
          </p:nvGrpSpPr>
          <p:grpSpPr>
            <a:xfrm>
              <a:off x="179512" y="1340768"/>
              <a:ext cx="8613347" cy="5715539"/>
              <a:chOff x="121031" y="1387551"/>
              <a:chExt cx="8613347" cy="571553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6A723EA-F269-446B-B535-E08291209E23}"/>
                  </a:ext>
                </a:extLst>
              </p:cNvPr>
              <p:cNvSpPr/>
              <p:nvPr/>
            </p:nvSpPr>
            <p:spPr>
              <a:xfrm>
                <a:off x="227090" y="1888387"/>
                <a:ext cx="8507288" cy="5214703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line_counter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파일의 총 줄 수를 세는 변수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data_header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[ ]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데이터의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필드값을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저장하는 리스트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customer_list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[ ]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customer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개별 리스트를 저장하는 리스트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 with open("customers.csv") as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customer_data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customers.csv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파일을  </a:t>
                </a:r>
                <a:endPara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                                                              </a:t>
                </a:r>
                <a:r>
                  <a:rPr lang="en-US" altLang="ko-KR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customer_data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객체에 저장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     while 1: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         data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customer_data.readline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         if not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data:break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#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데이터가 없을 때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반복문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종료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        if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line_counter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0: #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첫 번째 데이터는 데이터의 필드</a:t>
                </a:r>
              </a:p>
              <a:p>
                <a:pPr marL="342900" indent="-342900">
                  <a:buAutoNum type="arabicPlain" startAt="10"/>
                </a:pP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data_header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data.split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(",") </a:t>
                </a:r>
              </a:p>
              <a:p>
                <a:pPr marL="342900" indent="-342900">
                  <a:buAutoNum type="arabicPlain" startAt="10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else:</a:t>
                </a:r>
              </a:p>
              <a:p>
                <a:pPr marL="342900" indent="-342900">
                  <a:buAutoNum type="arabicPlain" startAt="12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customer_list.append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data.split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(",")) 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    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line_counter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+=1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15 print("Header:",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data_header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필드값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출력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16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range(0, 10):       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출력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샘플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개만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17     print("Data",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,":",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customer_list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18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customer_list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    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 데이터 크기 출력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27FEF0-EBA3-4F47-8A0E-B9BD03783F76}"/>
                  </a:ext>
                </a:extLst>
              </p:cNvPr>
              <p:cNvSpPr txBox="1"/>
              <p:nvPr/>
            </p:nvSpPr>
            <p:spPr>
              <a:xfrm>
                <a:off x="121031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13-1]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81B54B-1E12-4625-9354-5BD1BDF12068}"/>
                </a:ext>
              </a:extLst>
            </p:cNvPr>
            <p:cNvSpPr/>
            <p:nvPr/>
          </p:nvSpPr>
          <p:spPr>
            <a:xfrm>
              <a:off x="7956376" y="1435828"/>
              <a:ext cx="8531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csv1.py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14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AF4E0C-6FB2-40F8-A65A-1EADCDD99F1A}"/>
              </a:ext>
            </a:extLst>
          </p:cNvPr>
          <p:cNvGrpSpPr/>
          <p:nvPr/>
        </p:nvGrpSpPr>
        <p:grpSpPr>
          <a:xfrm>
            <a:off x="395536" y="856860"/>
            <a:ext cx="8424936" cy="3868284"/>
            <a:chOff x="586782" y="2732221"/>
            <a:chExt cx="7730422" cy="40123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904274-C089-4960-950D-465F20707A9D}"/>
                </a:ext>
              </a:extLst>
            </p:cNvPr>
            <p:cNvSpPr txBox="1"/>
            <p:nvPr/>
          </p:nvSpPr>
          <p:spPr>
            <a:xfrm>
              <a:off x="586782" y="273222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7B2E21-AAFA-477C-8FEC-9E57064F8D01}"/>
                </a:ext>
              </a:extLst>
            </p:cNvPr>
            <p:cNvSpPr/>
            <p:nvPr/>
          </p:nvSpPr>
          <p:spPr>
            <a:xfrm>
              <a:off x="713159" y="3248851"/>
              <a:ext cx="7604045" cy="349567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Header: ['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customerNumber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', '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customerName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', '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contactLastName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', '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contactFirstName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’, 'phone', 'addressLine1', 'addressLine2', 'city', 'state', '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postalCode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', 'country’, '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salesRepEmployeeNumber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', '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creditLimit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\n']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Data 0 : ['103', 'Atelier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graphique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', 'Schmitt', 'Carine ', '40.32.2555', '"54', 'rue Royale"', 'NULL', 'Nantes', 'NULL', '44000', 'France', '1370', '21000\n']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Data 1 : ['112', 'Signal Gift Stores', 'King', 'Jean', '7025551838', '8489 Strong St.', 'NULL', 'Las Vegas', 'NV', '83030', 'USA', '1166', '71800\n']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⋮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Data 2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부터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Data 9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까지 생략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122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25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읽은 정보를 </a:t>
            </a:r>
            <a:r>
              <a:rPr lang="en-US" altLang="ko-KR" dirty="0"/>
              <a:t>csv </a:t>
            </a:r>
            <a:r>
              <a:rPr lang="ko-KR" altLang="en-US" dirty="0"/>
              <a:t>파일에 쓰는 실습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569F8F-FD7F-7109-9A57-28CC0C657CD4}"/>
              </a:ext>
            </a:extLst>
          </p:cNvPr>
          <p:cNvGrpSpPr/>
          <p:nvPr/>
        </p:nvGrpSpPr>
        <p:grpSpPr>
          <a:xfrm>
            <a:off x="323528" y="1458598"/>
            <a:ext cx="8712968" cy="4994738"/>
            <a:chOff x="323528" y="1242574"/>
            <a:chExt cx="8712968" cy="49947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078EDF-31F6-4450-9EC2-248B5FC5166B}"/>
                </a:ext>
              </a:extLst>
            </p:cNvPr>
            <p:cNvGrpSpPr/>
            <p:nvPr/>
          </p:nvGrpSpPr>
          <p:grpSpPr>
            <a:xfrm>
              <a:off x="395074" y="1242574"/>
              <a:ext cx="8425398" cy="4608512"/>
              <a:chOff x="395074" y="594502"/>
              <a:chExt cx="8425398" cy="460851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11AEAB2-E241-4E46-865B-CAE19ED19F54}"/>
                  </a:ext>
                </a:extLst>
              </p:cNvPr>
              <p:cNvGrpSpPr/>
              <p:nvPr/>
            </p:nvGrpSpPr>
            <p:grpSpPr>
              <a:xfrm>
                <a:off x="395074" y="594502"/>
                <a:ext cx="8425398" cy="4608512"/>
                <a:chOff x="336593" y="641285"/>
                <a:chExt cx="8425398" cy="4608512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6A723EA-F269-446B-B535-E08291209E23}"/>
                    </a:ext>
                  </a:extLst>
                </p:cNvPr>
                <p:cNvSpPr/>
                <p:nvPr/>
              </p:nvSpPr>
              <p:spPr>
                <a:xfrm>
                  <a:off x="336593" y="1099519"/>
                  <a:ext cx="8425398" cy="4150278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1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line_counter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0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2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data_header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[ ]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3 employee = [ ]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4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customer_USA_only_list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[ ]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5 customer = None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6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7 with open("customers.csv", "r") as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customer_data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8     while 1: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9         data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customer_data.readline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10         if not data: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11             break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12         if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line_counter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== 0: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13          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data_header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data.split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(",")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14         else:</a:t>
                  </a:r>
                </a:p>
                <a:p>
                  <a:pPr marL="342900" indent="-342900">
                    <a:buAutoNum type="arabicPlain" startAt="15"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           customer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data.split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(",")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27FEF0-EBA3-4F47-8A0E-B9BD03783F76}"/>
                    </a:ext>
                  </a:extLst>
                </p:cNvPr>
                <p:cNvSpPr txBox="1"/>
                <p:nvPr/>
              </p:nvSpPr>
              <p:spPr>
                <a:xfrm>
                  <a:off x="337054" y="641285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13-2]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281B54B-1E12-4625-9354-5BD1BDF12068}"/>
                  </a:ext>
                </a:extLst>
              </p:cNvPr>
              <p:cNvSpPr/>
              <p:nvPr/>
            </p:nvSpPr>
            <p:spPr>
              <a:xfrm>
                <a:off x="7967353" y="689562"/>
                <a:ext cx="8531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csv2.py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427A80C-6348-268A-005D-6DE50FCA3813}"/>
                </a:ext>
              </a:extLst>
            </p:cNvPr>
            <p:cNvSpPr/>
            <p:nvPr/>
          </p:nvSpPr>
          <p:spPr>
            <a:xfrm>
              <a:off x="323528" y="5805264"/>
              <a:ext cx="871296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24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CEECA4-E608-67FB-E098-5824A1DAC14E}"/>
              </a:ext>
            </a:extLst>
          </p:cNvPr>
          <p:cNvGrpSpPr/>
          <p:nvPr/>
        </p:nvGrpSpPr>
        <p:grpSpPr>
          <a:xfrm>
            <a:off x="215516" y="789233"/>
            <a:ext cx="8712968" cy="3793666"/>
            <a:chOff x="215516" y="571438"/>
            <a:chExt cx="8712968" cy="379366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A723EA-F269-446B-B535-E08291209E23}"/>
                </a:ext>
              </a:extLst>
            </p:cNvPr>
            <p:cNvSpPr/>
            <p:nvPr/>
          </p:nvSpPr>
          <p:spPr>
            <a:xfrm>
              <a:off x="282121" y="908720"/>
              <a:ext cx="8579758" cy="345638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             if customer[10].upper()=="USA":</a:t>
              </a:r>
              <a:endPara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        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customer_USA_only_list.append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(customer)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19    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line_counter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+=1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21 print("Header:",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data_header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22 for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in range(0, 10):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    print("Data:",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customer_USA_only_list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24 print(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customer_USA_only_list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25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26 with open("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customers_USA_only.csv","w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") as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customer_USA_only_csv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27     for customer in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customer_USA_only_list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28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customer_USA_only_csv.write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(",".join(customer).strip('\n')+"\n")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3FCA6B-9180-75B2-20C8-1521F840014E}"/>
                </a:ext>
              </a:extLst>
            </p:cNvPr>
            <p:cNvSpPr/>
            <p:nvPr/>
          </p:nvSpPr>
          <p:spPr>
            <a:xfrm>
              <a:off x="215516" y="571438"/>
              <a:ext cx="871296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19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>
                <a:highlight>
                  <a:srgbClr val="F6AD3A"/>
                </a:highlight>
              </a:rPr>
              <a:t>TIP</a:t>
            </a:r>
            <a:r>
              <a:rPr lang="en-US" altLang="ko-KR" sz="1600" dirty="0"/>
              <a:t>  [</a:t>
            </a:r>
            <a:r>
              <a:rPr lang="ko-KR" altLang="en-US" sz="1600" dirty="0"/>
              <a:t>코드 </a:t>
            </a:r>
            <a:r>
              <a:rPr lang="en-US" altLang="ko-KR" sz="1600" dirty="0"/>
              <a:t>13-2]</a:t>
            </a:r>
            <a:r>
              <a:rPr lang="ko-KR" altLang="en-US" sz="1600" dirty="0"/>
              <a:t>를 실행하면 작업 폴더에 ‘</a:t>
            </a:r>
            <a:r>
              <a:rPr lang="en-US" altLang="ko-KR" sz="1600" dirty="0"/>
              <a:t>customers_USA_only.csv’</a:t>
            </a:r>
            <a:r>
              <a:rPr lang="ko-KR" altLang="en-US" sz="1600" dirty="0"/>
              <a:t>라는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파일이 생성됨</a:t>
            </a:r>
            <a:r>
              <a:rPr lang="en-US" altLang="ko-KR" sz="1600" dirty="0"/>
              <a:t>. </a:t>
            </a:r>
            <a:r>
              <a:rPr lang="ko-KR" altLang="en-US" sz="1600" dirty="0"/>
              <a:t>생성된 파일을 실행하여 확인해보자</a:t>
            </a:r>
            <a:r>
              <a:rPr lang="en-US" altLang="ko-KR" sz="1600" dirty="0"/>
              <a:t>.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54448-04E6-4F06-AAD2-D5ED67D28446}"/>
              </a:ext>
            </a:extLst>
          </p:cNvPr>
          <p:cNvSpPr txBox="1"/>
          <p:nvPr/>
        </p:nvSpPr>
        <p:spPr>
          <a:xfrm>
            <a:off x="323528" y="780726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D358C-164E-445C-99C8-58A336864F9A}"/>
              </a:ext>
            </a:extLst>
          </p:cNvPr>
          <p:cNvSpPr/>
          <p:nvPr/>
        </p:nvSpPr>
        <p:spPr>
          <a:xfrm>
            <a:off x="323528" y="1297356"/>
            <a:ext cx="8712968" cy="3083770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Header: ['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customerNumber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',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customerName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',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contactLastName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',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contactFirstName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’, 'phone', 'addressLine1', 'addressLine2', 'city', 'state',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postalCode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', 'country’,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salesRepEmployeeNumber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',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creditLimit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\n']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Data: ['112', 'Signal Gift Stores', 'King', 'Jean', '7025551838', '8489 Strong St.', 'NULL', 'Las Vegas', 'NV', '83030', 'USA', '1166', '71800\n']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Data: ['124', 'Mini Gifts Distributors Ltd.', 'Nelson', 'Susan’, '4155551450', '5677 Strong St.', 'NULL', 'San Rafael', 'CA', '97562', 'USA', '1165', '210500\n']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⋮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←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생략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함초롬돋움" pitchFamily="50" charset="-127"/>
              </a:rPr>
              <a:t>34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26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csv </a:t>
            </a:r>
            <a:r>
              <a:rPr lang="ko-KR" altLang="en-US" sz="2000" b="1" dirty="0"/>
              <a:t>객체를 사용하여 데이터 다루기</a:t>
            </a:r>
            <a:endParaRPr lang="en-US" altLang="ko-KR" sz="2000" b="1" dirty="0"/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기본적으로 파일 객체가 아닌 </a:t>
            </a:r>
            <a:r>
              <a:rPr lang="en-US" altLang="ko-KR" dirty="0"/>
              <a:t>csv </a:t>
            </a:r>
            <a:r>
              <a:rPr lang="ko-KR" altLang="en-US" dirty="0"/>
              <a:t>객체를 이용하여 </a:t>
            </a:r>
            <a:r>
              <a:rPr lang="en-US" altLang="ko-KR" dirty="0"/>
              <a:t>csv </a:t>
            </a:r>
            <a:r>
              <a:rPr lang="ko-KR" altLang="en-US" dirty="0"/>
              <a:t>파일 형태의 데이터를 다룰 수 있음</a:t>
            </a:r>
            <a:endParaRPr lang="en-US" altLang="ko-KR" dirty="0"/>
          </a:p>
          <a:p>
            <a:pPr lvl="1"/>
            <a:r>
              <a:rPr lang="ko-KR" altLang="en-US" dirty="0"/>
              <a:t>이번 실습은 ‘</a:t>
            </a:r>
            <a:r>
              <a:rPr lang="en-US" altLang="ko-KR" dirty="0"/>
              <a:t>korea_floating_population_data.csv’ </a:t>
            </a:r>
            <a:r>
              <a:rPr lang="ko-KR" altLang="en-US" dirty="0"/>
              <a:t>파일 사용</a:t>
            </a:r>
            <a:endParaRPr lang="en-US" altLang="ko-KR" dirty="0"/>
          </a:p>
          <a:p>
            <a:pPr lvl="1"/>
            <a:r>
              <a:rPr lang="ko-KR" altLang="en-US" sz="1600" dirty="0"/>
              <a:t>데이터를 열면 ‘시간대</a:t>
            </a:r>
            <a:r>
              <a:rPr lang="en-US" altLang="ko-KR" sz="1600" dirty="0"/>
              <a:t>/</a:t>
            </a:r>
            <a:r>
              <a:rPr lang="ko-KR" altLang="en-US" sz="1600" dirty="0"/>
              <a:t>조사일자</a:t>
            </a:r>
            <a:r>
              <a:rPr lang="en-US" altLang="ko-KR" sz="1600" dirty="0"/>
              <a:t>/</a:t>
            </a:r>
            <a:r>
              <a:rPr lang="ko-KR" altLang="en-US" sz="1600" dirty="0"/>
              <a:t>행정구역</a:t>
            </a:r>
            <a:r>
              <a:rPr lang="en-US" altLang="ko-KR" sz="1600" dirty="0"/>
              <a:t>/</a:t>
            </a:r>
            <a:r>
              <a:rPr lang="ko-KR" altLang="en-US" sz="1600" dirty="0"/>
              <a:t>날씨’ 등을 기준으로 ‘연령별</a:t>
            </a:r>
            <a:r>
              <a:rPr lang="en-US" altLang="ko-KR" sz="1600" dirty="0"/>
              <a:t>/</a:t>
            </a:r>
            <a:r>
              <a:rPr lang="ko-KR" altLang="en-US" sz="1600" dirty="0"/>
              <a:t>성별’ 유동 인구가 해당 지역에 몇 명 있는지를 나타내고 있음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AAEF46-5C2B-9309-551C-95C1B557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3" y="3501008"/>
            <a:ext cx="6506493" cy="29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csv </a:t>
            </a:r>
            <a:r>
              <a:rPr lang="ko-KR" altLang="en-US" dirty="0"/>
              <a:t>객체를 사용하여 데이터 열기</a:t>
            </a:r>
            <a:r>
              <a:rPr lang="en-US" altLang="ko-KR" dirty="0"/>
              <a:t>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5956F6-11F2-9AEB-DCDA-1C6AD811FF77}"/>
              </a:ext>
            </a:extLst>
          </p:cNvPr>
          <p:cNvGrpSpPr/>
          <p:nvPr/>
        </p:nvGrpSpPr>
        <p:grpSpPr>
          <a:xfrm>
            <a:off x="742049" y="1412776"/>
            <a:ext cx="7695331" cy="2880320"/>
            <a:chOff x="742049" y="2348880"/>
            <a:chExt cx="7695331" cy="28803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F3FEF9-03E7-4215-AB56-B180D9BD58B8}"/>
                </a:ext>
              </a:extLst>
            </p:cNvPr>
            <p:cNvSpPr/>
            <p:nvPr/>
          </p:nvSpPr>
          <p:spPr>
            <a:xfrm>
              <a:off x="833335" y="2807114"/>
              <a:ext cx="7604045" cy="242208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import csv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f = open("./korea_floating_population_data.csv", "r")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 reader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csv.reader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     f,    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연결할 대상 파일 객체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     delimiter=',’,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 분리하는 기준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quotechar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='“’,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 묶을 때 사용하는 문자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     quoting=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csv.QUOTE_ALL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 묶는 기준</a:t>
              </a:r>
              <a:endPara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3BB030-7279-4BE8-8821-F3376D27AAF1}"/>
                </a:ext>
              </a:extLst>
            </p:cNvPr>
            <p:cNvSpPr txBox="1"/>
            <p:nvPr/>
          </p:nvSpPr>
          <p:spPr>
            <a:xfrm>
              <a:off x="742049" y="2348880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13-3]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B63BA3-4121-487F-8AF4-5638BB7F13C6}"/>
                </a:ext>
              </a:extLst>
            </p:cNvPr>
            <p:cNvSpPr/>
            <p:nvPr/>
          </p:nvSpPr>
          <p:spPr>
            <a:xfrm>
              <a:off x="7566062" y="2443940"/>
              <a:ext cx="8531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csv3.py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40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b="1" dirty="0"/>
              <a:t>quoting</a:t>
            </a:r>
            <a:r>
              <a:rPr lang="ko-KR" altLang="en-US" b="1" dirty="0"/>
              <a:t>의 기본 속성</a:t>
            </a:r>
            <a:r>
              <a:rPr lang="en-US" altLang="ko-KR" b="1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• QUOTE_ALL: </a:t>
            </a:r>
            <a:r>
              <a:rPr lang="ko-KR" altLang="en-US" sz="1600" dirty="0"/>
              <a:t>모든 데이터를 자료형에 상관없이 묶고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문자열형으로 처리함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• QUOTE_MINIMAL: </a:t>
            </a:r>
            <a:r>
              <a:rPr lang="ko-KR" altLang="en-US" sz="1600" dirty="0"/>
              <a:t>최소한의 데이터만 묶음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• QUOTE_NONNUMERIC: </a:t>
            </a:r>
            <a:r>
              <a:rPr lang="ko-KR" altLang="en-US" sz="1600" dirty="0"/>
              <a:t>숫자 데이터가 아닌 경우에만 묶음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• QUOTE_NONE: </a:t>
            </a:r>
            <a:r>
              <a:rPr lang="ko-KR" altLang="en-US" sz="1600" dirty="0"/>
              <a:t>데이터 묶는 작업을 하지 않음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b="1" dirty="0"/>
              <a:t>기본 설정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dirty="0" err="1"/>
              <a:t>csv.QUOTE_MINIMAL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dirty="0"/>
              <a:t>데이터를 읽어올 때는 </a:t>
            </a:r>
            <a:r>
              <a:rPr lang="en-US" altLang="ko-KR" dirty="0"/>
              <a:t>reader( 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데이터를 쓸 때는 </a:t>
            </a:r>
            <a:r>
              <a:rPr lang="en-US" altLang="ko-KR" dirty="0"/>
              <a:t>writer( ) </a:t>
            </a:r>
            <a:r>
              <a:rPr lang="ko-KR" altLang="en-US" dirty="0"/>
              <a:t>함수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751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20B46AB-A312-299A-B30F-1D90F7E38E7D}"/>
              </a:ext>
            </a:extLst>
          </p:cNvPr>
          <p:cNvGrpSpPr/>
          <p:nvPr/>
        </p:nvGrpSpPr>
        <p:grpSpPr>
          <a:xfrm>
            <a:off x="251520" y="908720"/>
            <a:ext cx="8712968" cy="5040560"/>
            <a:chOff x="251520" y="908720"/>
            <a:chExt cx="8712968" cy="50405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51430D9-3C45-4C55-9EF2-9110E82BE3D5}"/>
                </a:ext>
              </a:extLst>
            </p:cNvPr>
            <p:cNvGrpSpPr/>
            <p:nvPr/>
          </p:nvGrpSpPr>
          <p:grpSpPr>
            <a:xfrm>
              <a:off x="251520" y="908720"/>
              <a:ext cx="8712968" cy="4896544"/>
              <a:chOff x="251520" y="2348880"/>
              <a:chExt cx="8712968" cy="489654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F3FEF9-03E7-4215-AB56-B180D9BD58B8}"/>
                  </a:ext>
                </a:extLst>
              </p:cNvPr>
              <p:cNvSpPr/>
              <p:nvPr/>
            </p:nvSpPr>
            <p:spPr>
              <a:xfrm>
                <a:off x="251520" y="2807114"/>
                <a:ext cx="8712967" cy="443831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import csv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seoung_nam_data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[ ]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 header = [ ]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rownum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 with open("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korea_floating_population_data.csv","r",encoding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="cp949") as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p_file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csv_data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csv.reader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p_file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    for row in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csv_data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10         if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rownum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0: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11             header = row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12         location = row[7]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         if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location.find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(u"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성남시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")!=-1: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14        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seoung_nam_data.append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(row)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>
                  <a:buAutoNum type="arabicPlain" startAt="15"/>
                </a:pP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rownum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+=1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3BB030-7279-4BE8-8821-F3376D27AAF1}"/>
                  </a:ext>
                </a:extLst>
              </p:cNvPr>
              <p:cNvSpPr txBox="1"/>
              <p:nvPr/>
            </p:nvSpPr>
            <p:spPr>
              <a:xfrm>
                <a:off x="251520" y="234888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13-4]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0B63BA3-4121-487F-8AF4-5638BB7F13C6}"/>
                  </a:ext>
                </a:extLst>
              </p:cNvPr>
              <p:cNvSpPr/>
              <p:nvPr/>
            </p:nvSpPr>
            <p:spPr>
              <a:xfrm>
                <a:off x="8111369" y="2443940"/>
                <a:ext cx="8531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csv4.py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90CE3A-E942-D66D-4FB2-EDE8FC3568B8}"/>
                </a:ext>
              </a:extLst>
            </p:cNvPr>
            <p:cNvSpPr/>
            <p:nvPr/>
          </p:nvSpPr>
          <p:spPr>
            <a:xfrm>
              <a:off x="251520" y="5805264"/>
              <a:ext cx="8712967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22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929293" y="836712"/>
            <a:ext cx="3881191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13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lang="en-US" altLang="ko-KR" sz="4000" b="1" spc="-150" dirty="0">
                <a:latin typeface="+mj-ea"/>
                <a:ea typeface="+mj-ea"/>
              </a:rPr>
              <a:t>CSV</a:t>
            </a:r>
            <a:r>
              <a:rPr lang="ko-KR" altLang="en-US" sz="4000" b="1" spc="-150" dirty="0">
                <a:latin typeface="+mj-ea"/>
                <a:ea typeface="+mj-ea"/>
              </a:rPr>
              <a:t>와 로그 관리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유동 인구 데이터에서 성남시의 데이터만 따로 뽑아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파일을 만드는 코드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☞ </a:t>
            </a:r>
            <a:r>
              <a:rPr lang="ko-KR" altLang="en-US" sz="1600" dirty="0"/>
              <a:t>특별히 속성을 지정하지 않은 것은 해당 데이터가 따로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기준으로 나누어져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속성이 지정되어 있기 때문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☞ csv </a:t>
            </a:r>
            <a:r>
              <a:rPr lang="ko-KR" altLang="en-US" sz="1600" dirty="0"/>
              <a:t>객체를 읽어오면 데이터가 기본적으로 시퀀스 자료형으로 만들어져 있어 리스트처럼 다룰 수 있음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1CCA7C-88B4-AFE2-FEE9-C9363DDF9F40}"/>
              </a:ext>
            </a:extLst>
          </p:cNvPr>
          <p:cNvGrpSpPr/>
          <p:nvPr/>
        </p:nvGrpSpPr>
        <p:grpSpPr>
          <a:xfrm>
            <a:off x="251520" y="692696"/>
            <a:ext cx="8712969" cy="3312368"/>
            <a:chOff x="251520" y="692696"/>
            <a:chExt cx="8712969" cy="331236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51430D9-3C45-4C55-9EF2-9110E82BE3D5}"/>
                </a:ext>
              </a:extLst>
            </p:cNvPr>
            <p:cNvGrpSpPr/>
            <p:nvPr/>
          </p:nvGrpSpPr>
          <p:grpSpPr>
            <a:xfrm>
              <a:off x="251520" y="692696"/>
              <a:ext cx="8712969" cy="3312368"/>
              <a:chOff x="251520" y="2348880"/>
              <a:chExt cx="8712969" cy="331236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F3FEF9-03E7-4215-AB56-B180D9BD58B8}"/>
                  </a:ext>
                </a:extLst>
              </p:cNvPr>
              <p:cNvSpPr/>
              <p:nvPr/>
            </p:nvSpPr>
            <p:spPr>
              <a:xfrm>
                <a:off x="251521" y="2807114"/>
                <a:ext cx="8712968" cy="285413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16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17 with open("seoung_nam_floating_population_data.csv", "w", encoding="utf8") as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s_p_file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pPr marL="342900" indent="-342900">
                  <a:buAutoNum type="arabicPlain" startAt="18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writer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csv.writer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s_p_file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, delimiter='\t',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quotechar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="'", quoting=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csv.QUOTE_ALL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) </a:t>
                </a:r>
              </a:p>
              <a:p>
                <a:pPr marL="342900" indent="-342900">
                  <a:buAutoNum type="arabicPlain" startAt="18"/>
                </a:pP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writer.writerow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(header)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20 for row in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seoung_nam_data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21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writer.writerow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(row)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3BB030-7279-4BE8-8821-F3376D27AAF1}"/>
                  </a:ext>
                </a:extLst>
              </p:cNvPr>
              <p:cNvSpPr txBox="1"/>
              <p:nvPr/>
            </p:nvSpPr>
            <p:spPr>
              <a:xfrm>
                <a:off x="251520" y="234888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13-4]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0B63BA3-4121-487F-8AF4-5638BB7F13C6}"/>
                  </a:ext>
                </a:extLst>
              </p:cNvPr>
              <p:cNvSpPr/>
              <p:nvPr/>
            </p:nvSpPr>
            <p:spPr>
              <a:xfrm>
                <a:off x="8111368" y="2443940"/>
                <a:ext cx="8531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csv4.py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545613-9BB0-5064-259E-7A8E7B978F89}"/>
                </a:ext>
              </a:extLst>
            </p:cNvPr>
            <p:cNvSpPr/>
            <p:nvPr/>
          </p:nvSpPr>
          <p:spPr>
            <a:xfrm>
              <a:off x="251520" y="1149362"/>
              <a:ext cx="8712967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33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로그 관리</a:t>
            </a:r>
          </a:p>
        </p:txBody>
      </p:sp>
    </p:spTree>
    <p:extLst>
      <p:ext uri="{BB962C8B-B14F-4D97-AF65-F5344CB8AC3E}">
        <p14:creationId xmlns:p14="http://schemas.microsoft.com/office/powerpoint/2010/main" val="2166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로깅의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로깅</a:t>
            </a:r>
            <a:r>
              <a:rPr lang="en-US" altLang="ko-KR" sz="1600" b="1" dirty="0"/>
              <a:t>(logging)</a:t>
            </a:r>
            <a:r>
              <a:rPr lang="en-US" altLang="ko-KR" b="1" dirty="0"/>
              <a:t>: </a:t>
            </a:r>
            <a:r>
              <a:rPr lang="ko-KR" altLang="en-US" dirty="0"/>
              <a:t>로그를 관리하는 기법으로</a:t>
            </a:r>
            <a:r>
              <a:rPr lang="en-US" altLang="ko-KR" dirty="0"/>
              <a:t>, </a:t>
            </a:r>
            <a:r>
              <a:rPr lang="ko-KR" altLang="en-US" dirty="0"/>
              <a:t>프로그램이 실행되는 동안 일어나는 정보를 기록으로 남기는 일</a:t>
            </a:r>
            <a:endParaRPr lang="en-US" altLang="ko-KR" dirty="0"/>
          </a:p>
          <a:p>
            <a:pPr lvl="1"/>
            <a:r>
              <a:rPr lang="ko-KR" altLang="en-US" dirty="0"/>
              <a:t>로그 데이터는 프로그램을 실행하는 단계 뿐 아니라</a:t>
            </a:r>
            <a:r>
              <a:rPr lang="en-US" altLang="ko-KR" dirty="0"/>
              <a:t> </a:t>
            </a:r>
            <a:r>
              <a:rPr lang="ko-KR" altLang="en-US" dirty="0"/>
              <a:t>필요에 따라 개발</a:t>
            </a:r>
            <a:r>
              <a:rPr lang="en-US" altLang="ko-KR" dirty="0"/>
              <a:t>, </a:t>
            </a:r>
            <a:r>
              <a:rPr lang="ko-KR" altLang="en-US" dirty="0"/>
              <a:t>운영</a:t>
            </a:r>
            <a:r>
              <a:rPr lang="en-US" altLang="ko-KR" dirty="0"/>
              <a:t>, </a:t>
            </a:r>
            <a:r>
              <a:rPr lang="ko-KR" altLang="en-US" dirty="0"/>
              <a:t>배포 등 프로그램의 다양한 수명 주기에 따라 기록을 남기고 저장함</a:t>
            </a:r>
            <a:endParaRPr lang="en-US" altLang="ko-KR" dirty="0"/>
          </a:p>
          <a:p>
            <a:pPr lvl="1"/>
            <a:r>
              <a:rPr lang="ko-KR" altLang="en-US" dirty="0"/>
              <a:t>일반적으로 실행 시점에서 남겨야 하는 기록과 개발 시점에서 남겨야 하는 기록을 나누어 관리함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1331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로그 관리 모듈</a:t>
            </a:r>
            <a:r>
              <a:rPr lang="en-US" altLang="ko-KR" dirty="0"/>
              <a:t>: 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로그 데이터 관리의 다양한 요구 조건을 만족시키기 위해서는 이를 위한 프로그램이 따로 필요함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☞ </a:t>
            </a: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logging</a:t>
            </a:r>
            <a:r>
              <a:rPr lang="ko-KR" altLang="en-US" dirty="0"/>
              <a:t>이라는 이름의 모듈을 사용함</a:t>
            </a:r>
            <a:r>
              <a:rPr lang="en-US" altLang="ko-KR" dirty="0"/>
              <a:t>.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D7772A-6579-4542-9E27-614B5DF97B67}"/>
              </a:ext>
            </a:extLst>
          </p:cNvPr>
          <p:cNvGrpSpPr/>
          <p:nvPr/>
        </p:nvGrpSpPr>
        <p:grpSpPr>
          <a:xfrm>
            <a:off x="706789" y="2225012"/>
            <a:ext cx="7730591" cy="4444348"/>
            <a:chOff x="706789" y="1340768"/>
            <a:chExt cx="7730591" cy="44443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9968D3B-75FE-4E4E-A79A-67AD3BBE4FF6}"/>
                </a:ext>
              </a:extLst>
            </p:cNvPr>
            <p:cNvGrpSpPr/>
            <p:nvPr/>
          </p:nvGrpSpPr>
          <p:grpSpPr>
            <a:xfrm>
              <a:off x="706789" y="1340768"/>
              <a:ext cx="7730591" cy="4444348"/>
              <a:chOff x="706789" y="2420888"/>
              <a:chExt cx="7730591" cy="44443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304518F-B8DF-4BD2-9B74-D4B67186AE4B}"/>
                  </a:ext>
                </a:extLst>
              </p:cNvPr>
              <p:cNvGrpSpPr/>
              <p:nvPr/>
            </p:nvGrpSpPr>
            <p:grpSpPr>
              <a:xfrm>
                <a:off x="706789" y="5229200"/>
                <a:ext cx="7730422" cy="1636036"/>
                <a:chOff x="586782" y="3092261"/>
                <a:chExt cx="7730422" cy="1636036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A03559-31AD-4B5A-8893-ACA7EE78DDC9}"/>
                    </a:ext>
                  </a:extLst>
                </p:cNvPr>
                <p:cNvSpPr txBox="1"/>
                <p:nvPr/>
              </p:nvSpPr>
              <p:spPr>
                <a:xfrm>
                  <a:off x="586782" y="3092261"/>
                  <a:ext cx="1440160" cy="504056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실행결과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BA3F592-F78E-408C-8ED7-8521668D80C9}"/>
                    </a:ext>
                  </a:extLst>
                </p:cNvPr>
                <p:cNvSpPr/>
                <p:nvPr/>
              </p:nvSpPr>
              <p:spPr>
                <a:xfrm>
                  <a:off x="713159" y="3608891"/>
                  <a:ext cx="7604045" cy="1119406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 err="1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WARNING:root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:</a:t>
                  </a:r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조심해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!</a:t>
                  </a:r>
                </a:p>
                <a:p>
                  <a:r>
                    <a:rPr lang="en-US" altLang="ko-KR" sz="1600" dirty="0" err="1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ERROR:root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:</a:t>
                  </a:r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에러 </a:t>
                  </a:r>
                  <a:r>
                    <a:rPr lang="ko-KR" altLang="en-US" sz="1600" dirty="0" err="1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났어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!!!</a:t>
                  </a:r>
                </a:p>
                <a:p>
                  <a:r>
                    <a:rPr lang="en-US" altLang="ko-KR" sz="1600" dirty="0" err="1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CRITICAL:root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:</a:t>
                  </a:r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망했다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.... 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7EFD55E-6172-457C-8D0F-07867D35E9F5}"/>
                  </a:ext>
                </a:extLst>
              </p:cNvPr>
              <p:cNvGrpSpPr/>
              <p:nvPr/>
            </p:nvGrpSpPr>
            <p:grpSpPr>
              <a:xfrm>
                <a:off x="742049" y="2420888"/>
                <a:ext cx="7695331" cy="2644148"/>
                <a:chOff x="683568" y="1387551"/>
                <a:chExt cx="7695331" cy="2644148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40FB2CD-A6D4-406D-8291-EE93E6961760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2185914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import logging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logging.debug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틀렸잖아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logging.info("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확인해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logging.warning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조심해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6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에러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났어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!!!")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logging.critical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망했다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....")</a:t>
                  </a:r>
                  <a:endParaRPr lang="ko-KR" altLang="en-US" sz="1600" dirty="0">
                    <a:solidFill>
                      <a:srgbClr val="02AF7E"/>
                    </a:solidFill>
                    <a:ea typeface="함초롬돋움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FB9A6BF-86F7-47B2-8B01-2CB8F4A41FD6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13-5]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C9E08B-2641-4417-8F80-9C8DFCA02BA7}"/>
                </a:ext>
              </a:extLst>
            </p:cNvPr>
            <p:cNvSpPr/>
            <p:nvPr/>
          </p:nvSpPr>
          <p:spPr>
            <a:xfrm>
              <a:off x="7136458" y="1435828"/>
              <a:ext cx="1282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logging1.py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70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로그 관리 모듈</a:t>
            </a:r>
            <a:r>
              <a:rPr lang="en-US" altLang="ko-KR" dirty="0"/>
              <a:t>: 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r>
              <a:rPr lang="ko-KR" altLang="en-US" sz="2000" b="1" dirty="0"/>
              <a:t>로깅의 출력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단계</a:t>
            </a: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1</a:t>
            </a:r>
            <a:r>
              <a:rPr lang="ko-KR" altLang="en-US" dirty="0"/>
              <a:t>단계</a:t>
            </a:r>
            <a:r>
              <a:rPr lang="en-US" altLang="ko-KR" dirty="0"/>
              <a:t>: DEBUG </a:t>
            </a:r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개발 시점에 프로그램이 문제없이 실행되는지 확인하기 위해 출력하는 결과임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2</a:t>
            </a:r>
            <a:r>
              <a:rPr lang="ko-KR" altLang="en-US" dirty="0"/>
              <a:t>단계</a:t>
            </a:r>
            <a:r>
              <a:rPr lang="en-US" altLang="ko-KR" dirty="0"/>
              <a:t>: INFO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기본적으로 사용자에게 실행 결과를 알려주는 로그 정보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/>
              <a:t> 3</a:t>
            </a:r>
            <a:r>
              <a:rPr lang="ko-KR" altLang="en-US" sz="1600" dirty="0"/>
              <a:t>단계</a:t>
            </a:r>
            <a:r>
              <a:rPr lang="en-US" altLang="ko-KR" sz="1600" dirty="0"/>
              <a:t>: WARNING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문제가 될 수 있는 상황을 기록하는 것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/>
              <a:t> 4, 5</a:t>
            </a:r>
            <a:r>
              <a:rPr lang="ko-KR" altLang="en-US" sz="1600" dirty="0"/>
              <a:t>단계</a:t>
            </a:r>
            <a:r>
              <a:rPr lang="en-US" altLang="ko-KR" sz="1600" dirty="0"/>
              <a:t>: ERROR, CRITICAL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에러가 발생하거나 프로그램이 더이상 수행하기 어려울 때 발생하는 에러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2007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로그 관리 모듈</a:t>
            </a:r>
            <a:r>
              <a:rPr lang="en-US" altLang="ko-KR" dirty="0"/>
              <a:t>: logging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0288DC-EF77-46BF-A7BD-2F300722B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976312"/>
            <a:ext cx="7981950" cy="4905375"/>
          </a:xfrm>
        </p:spPr>
      </p:pic>
    </p:spTree>
    <p:extLst>
      <p:ext uri="{BB962C8B-B14F-4D97-AF65-F5344CB8AC3E}">
        <p14:creationId xmlns:p14="http://schemas.microsoft.com/office/powerpoint/2010/main" val="4041957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로그 관리 모듈</a:t>
            </a:r>
            <a:r>
              <a:rPr lang="en-US" altLang="ko-KR" dirty="0"/>
              <a:t>: 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13-6]:</a:t>
            </a:r>
            <a:r>
              <a:rPr lang="ko-KR" altLang="en-US" dirty="0"/>
              <a:t> </a:t>
            </a:r>
            <a:r>
              <a:rPr lang="en-US" altLang="ko-KR" dirty="0"/>
              <a:t>Logger </a:t>
            </a:r>
            <a:r>
              <a:rPr lang="ko-KR" altLang="en-US" dirty="0"/>
              <a:t>객체를 받아 출력 형태 지정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7F4CBD-59B5-4EFB-A347-7FBF0DD12AAE}"/>
              </a:ext>
            </a:extLst>
          </p:cNvPr>
          <p:cNvGrpSpPr/>
          <p:nvPr/>
        </p:nvGrpSpPr>
        <p:grpSpPr>
          <a:xfrm>
            <a:off x="742049" y="1383774"/>
            <a:ext cx="7695331" cy="2333258"/>
            <a:chOff x="742049" y="1340768"/>
            <a:chExt cx="7695331" cy="23332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F3E2AB7-6E54-4834-ACAC-D9055443A5A9}"/>
                </a:ext>
              </a:extLst>
            </p:cNvPr>
            <p:cNvGrpSpPr/>
            <p:nvPr/>
          </p:nvGrpSpPr>
          <p:grpSpPr>
            <a:xfrm>
              <a:off x="742049" y="1340768"/>
              <a:ext cx="7695331" cy="2333258"/>
              <a:chOff x="683568" y="1387551"/>
              <a:chExt cx="7695331" cy="233325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5C3BF13-5150-44DB-AF93-8FDF502B64A2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187502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logging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logger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logging.getLogger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("main")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Logger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선언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stream_hander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logging.StreamHandler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Logger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출력 방법 선언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logger.addHandler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stream_hander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Logger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출력 등록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E9B6E9-60AC-44CC-896F-11A13166191B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13-6]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045400-0E18-4BAE-94F5-716368370333}"/>
                </a:ext>
              </a:extLst>
            </p:cNvPr>
            <p:cNvSpPr/>
            <p:nvPr/>
          </p:nvSpPr>
          <p:spPr>
            <a:xfrm>
              <a:off x="7136458" y="1435828"/>
              <a:ext cx="1282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logging2.py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92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로그 관리 모듈</a:t>
            </a:r>
            <a:r>
              <a:rPr lang="en-US" altLang="ko-KR" dirty="0"/>
              <a:t>: logging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078EDF-31F6-4450-9EC2-248B5FC5166B}"/>
              </a:ext>
            </a:extLst>
          </p:cNvPr>
          <p:cNvGrpSpPr/>
          <p:nvPr/>
        </p:nvGrpSpPr>
        <p:grpSpPr>
          <a:xfrm>
            <a:off x="706789" y="784852"/>
            <a:ext cx="7730591" cy="5956516"/>
            <a:chOff x="706789" y="1340768"/>
            <a:chExt cx="7730591" cy="595651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5BC753-81BA-443B-A209-68652FB806DF}"/>
                </a:ext>
              </a:extLst>
            </p:cNvPr>
            <p:cNvGrpSpPr/>
            <p:nvPr/>
          </p:nvGrpSpPr>
          <p:grpSpPr>
            <a:xfrm>
              <a:off x="706789" y="1340768"/>
              <a:ext cx="7730591" cy="5956516"/>
              <a:chOff x="706789" y="2420888"/>
              <a:chExt cx="7730591" cy="5956516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AAF4E0C-6FB2-40F8-A65A-1EADCDD99F1A}"/>
                  </a:ext>
                </a:extLst>
              </p:cNvPr>
              <p:cNvGrpSpPr/>
              <p:nvPr/>
            </p:nvGrpSpPr>
            <p:grpSpPr>
              <a:xfrm>
                <a:off x="706789" y="6237312"/>
                <a:ext cx="7730422" cy="2140092"/>
                <a:chOff x="586782" y="4100373"/>
                <a:chExt cx="7730422" cy="2140092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8904274-C089-4960-950D-465F20707A9D}"/>
                    </a:ext>
                  </a:extLst>
                </p:cNvPr>
                <p:cNvSpPr txBox="1"/>
                <p:nvPr/>
              </p:nvSpPr>
              <p:spPr>
                <a:xfrm>
                  <a:off x="586782" y="4100373"/>
                  <a:ext cx="1440160" cy="504056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실행결과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F7B2E21-AAFA-477C-8FEC-9E57064F8D01}"/>
                    </a:ext>
                  </a:extLst>
                </p:cNvPr>
                <p:cNvSpPr/>
                <p:nvPr/>
              </p:nvSpPr>
              <p:spPr>
                <a:xfrm>
                  <a:off x="713159" y="4617003"/>
                  <a:ext cx="7604045" cy="1623462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 err="1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틀렸잖아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!</a:t>
                  </a:r>
                </a:p>
                <a:p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확인해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!</a:t>
                  </a:r>
                </a:p>
                <a:p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조심해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!</a:t>
                  </a:r>
                </a:p>
                <a:p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에러 </a:t>
                  </a:r>
                  <a:r>
                    <a:rPr lang="ko-KR" altLang="en-US" sz="1600" dirty="0" err="1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났어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!!!</a:t>
                  </a:r>
                </a:p>
                <a:p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망했다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....</a:t>
                  </a:r>
                  <a:endPara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11AEAB2-E241-4E46-865B-CAE19ED19F54}"/>
                  </a:ext>
                </a:extLst>
              </p:cNvPr>
              <p:cNvGrpSpPr/>
              <p:nvPr/>
            </p:nvGrpSpPr>
            <p:grpSpPr>
              <a:xfrm>
                <a:off x="742049" y="2420888"/>
                <a:ext cx="7695331" cy="3654022"/>
                <a:chOff x="683568" y="1387551"/>
                <a:chExt cx="7695331" cy="3654022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6A723EA-F269-446B-B535-E08291209E23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3195788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1 import logging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2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3 logger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logging.getLogger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("main") 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4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stream_hander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logging.StreamHandler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 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5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logger.addHandler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stream_hander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 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6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7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logger.setLevel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logging.DEBUG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8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logger.debug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틀렸잖아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9 logger.info("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확인해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10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logger.warning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조심해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11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에러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났어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!!!")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12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logger.critical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망했다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....")</a:t>
                  </a:r>
                  <a:endParaRPr lang="ko-KR" altLang="en-US" sz="1600" dirty="0">
                    <a:solidFill>
                      <a:srgbClr val="02AF7E"/>
                    </a:solidFill>
                    <a:ea typeface="함초롬돋움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27FEF0-EBA3-4F47-8A0E-B9BD03783F76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13-7]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81B54B-1E12-4625-9354-5BD1BDF12068}"/>
                </a:ext>
              </a:extLst>
            </p:cNvPr>
            <p:cNvSpPr/>
            <p:nvPr/>
          </p:nvSpPr>
          <p:spPr>
            <a:xfrm>
              <a:off x="7136458" y="1435828"/>
              <a:ext cx="1282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logging3.py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58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로그 관리 모듈</a:t>
            </a:r>
            <a:r>
              <a:rPr lang="en-US" altLang="ko-KR" dirty="0"/>
              <a:t>: logging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4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078EDF-31F6-4450-9EC2-248B5FC5166B}"/>
              </a:ext>
            </a:extLst>
          </p:cNvPr>
          <p:cNvGrpSpPr/>
          <p:nvPr/>
        </p:nvGrpSpPr>
        <p:grpSpPr>
          <a:xfrm>
            <a:off x="706789" y="784852"/>
            <a:ext cx="7730591" cy="5092420"/>
            <a:chOff x="706789" y="1340768"/>
            <a:chExt cx="7730591" cy="509242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5BC753-81BA-443B-A209-68652FB806DF}"/>
                </a:ext>
              </a:extLst>
            </p:cNvPr>
            <p:cNvGrpSpPr/>
            <p:nvPr/>
          </p:nvGrpSpPr>
          <p:grpSpPr>
            <a:xfrm>
              <a:off x="706789" y="1340768"/>
              <a:ext cx="7730591" cy="5092420"/>
              <a:chOff x="706789" y="2420888"/>
              <a:chExt cx="7730591" cy="509242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AAF4E0C-6FB2-40F8-A65A-1EADCDD99F1A}"/>
                  </a:ext>
                </a:extLst>
              </p:cNvPr>
              <p:cNvGrpSpPr/>
              <p:nvPr/>
            </p:nvGrpSpPr>
            <p:grpSpPr>
              <a:xfrm>
                <a:off x="706789" y="6381328"/>
                <a:ext cx="7730422" cy="1131980"/>
                <a:chOff x="586782" y="4244389"/>
                <a:chExt cx="7730422" cy="1131980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8904274-C089-4960-950D-465F20707A9D}"/>
                    </a:ext>
                  </a:extLst>
                </p:cNvPr>
                <p:cNvSpPr txBox="1"/>
                <p:nvPr/>
              </p:nvSpPr>
              <p:spPr>
                <a:xfrm>
                  <a:off x="586782" y="4244389"/>
                  <a:ext cx="1440160" cy="504056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실행결과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F7B2E21-AAFA-477C-8FEC-9E57064F8D01}"/>
                    </a:ext>
                  </a:extLst>
                </p:cNvPr>
                <p:cNvSpPr/>
                <p:nvPr/>
              </p:nvSpPr>
              <p:spPr>
                <a:xfrm>
                  <a:off x="713159" y="4761019"/>
                  <a:ext cx="7604045" cy="615350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망했다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.... </a:t>
                  </a:r>
                  <a:endPara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11AEAB2-E241-4E46-865B-CAE19ED19F54}"/>
                  </a:ext>
                </a:extLst>
              </p:cNvPr>
              <p:cNvGrpSpPr/>
              <p:nvPr/>
            </p:nvGrpSpPr>
            <p:grpSpPr>
              <a:xfrm>
                <a:off x="742049" y="2420888"/>
                <a:ext cx="7695331" cy="3828998"/>
                <a:chOff x="683568" y="1387551"/>
                <a:chExt cx="7695331" cy="3828998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6A723EA-F269-446B-B535-E08291209E23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3370764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1 import logging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2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3 logger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logging.getLogger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("main") 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4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stream_hander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logging.StreamHandler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 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5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logger.addHandler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stream_hander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 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6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7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logger.setLevel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logging.CRITICAL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8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logger.debug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("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틀렸잖아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9 logger.info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10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logger.warning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조심해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11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logger.error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에러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났어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!!!")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12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logger.critical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망했다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....")</a:t>
                  </a:r>
                  <a:endPara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27FEF0-EBA3-4F47-8A0E-B9BD03783F76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13-8]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81B54B-1E12-4625-9354-5BD1BDF12068}"/>
                </a:ext>
              </a:extLst>
            </p:cNvPr>
            <p:cNvSpPr/>
            <p:nvPr/>
          </p:nvSpPr>
          <p:spPr>
            <a:xfrm>
              <a:off x="7136458" y="1435828"/>
              <a:ext cx="1282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logging4.py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513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설정 저장</a:t>
            </a:r>
          </a:p>
        </p:txBody>
      </p:sp>
    </p:spTree>
    <p:extLst>
      <p:ext uri="{BB962C8B-B14F-4D97-AF65-F5344CB8AC3E}">
        <p14:creationId xmlns:p14="http://schemas.microsoft.com/office/powerpoint/2010/main" val="3242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CSV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로그 관리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설정 저장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로깅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설정 저장이 필요한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이전 절에서 </a:t>
            </a:r>
            <a:r>
              <a:rPr lang="en-US" altLang="ko-KR" dirty="0" err="1">
                <a:highlight>
                  <a:srgbClr val="C0C0C0"/>
                </a:highlight>
              </a:rPr>
              <a:t>logger.setLevel</a:t>
            </a:r>
            <a:r>
              <a:rPr lang="en-US" altLang="ko-KR" dirty="0">
                <a:highlight>
                  <a:srgbClr val="C0C0C0"/>
                </a:highlight>
              </a:rPr>
              <a:t>(</a:t>
            </a:r>
            <a:r>
              <a:rPr lang="en-US" altLang="ko-KR" dirty="0" err="1">
                <a:highlight>
                  <a:srgbClr val="C0C0C0"/>
                </a:highlight>
              </a:rPr>
              <a:t>logging.CRITICAL</a:t>
            </a:r>
            <a:r>
              <a:rPr lang="en-US" altLang="ko-KR" dirty="0">
                <a:highlight>
                  <a:srgbClr val="C0C0C0"/>
                </a:highlight>
              </a:rPr>
              <a:t>)</a:t>
            </a:r>
            <a:r>
              <a:rPr lang="ko-KR" altLang="en-US" dirty="0"/>
              <a:t>과 같은 방식으로 코드에 바로 로깅 레벨을 지정함</a:t>
            </a:r>
            <a:r>
              <a:rPr lang="en-US" altLang="ko-KR" dirty="0"/>
              <a:t>. ☞ </a:t>
            </a:r>
            <a:r>
              <a:rPr lang="ko-KR" altLang="en-US" dirty="0"/>
              <a:t>몇 가지 문제점 발생</a:t>
            </a:r>
            <a:r>
              <a:rPr lang="en-US" altLang="ko-KR" dirty="0"/>
              <a:t>! </a:t>
            </a:r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사용자가 프로그램을 실행할 때 로깅 레벨을 지정하기 위해 코드를 수정해야 함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dirty="0"/>
              <a:t>② </a:t>
            </a:r>
            <a:r>
              <a:rPr lang="ko-KR" altLang="en-US" dirty="0" err="1"/>
              <a:t>설정값이</a:t>
            </a:r>
            <a:r>
              <a:rPr lang="ko-KR" altLang="en-US" dirty="0"/>
              <a:t> 너무 많아질 수 있음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어떤 프로그램을 사용할 때 기본 설정을 저장하면 사용할 때마다 기본으로 설정된 상태로 프로그램이 실행됨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89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파이썬에서의</a:t>
            </a:r>
            <a:r>
              <a:rPr lang="ko-KR" altLang="en-US" dirty="0"/>
              <a:t> 설정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 err="1"/>
              <a:t>configparser</a:t>
            </a:r>
            <a:r>
              <a:rPr lang="ko-KR" altLang="en-US" dirty="0"/>
              <a:t>와 </a:t>
            </a:r>
            <a:r>
              <a:rPr lang="en-US" altLang="ko-KR" dirty="0" err="1"/>
              <a:t>argparse</a:t>
            </a:r>
            <a:r>
              <a:rPr lang="ko-KR" altLang="en-US" dirty="0"/>
              <a:t>는 설정 저장을 </a:t>
            </a:r>
            <a:r>
              <a:rPr lang="ko-KR" altLang="en-US" dirty="0" err="1"/>
              <a:t>파이썬에서</a:t>
            </a:r>
            <a:r>
              <a:rPr lang="ko-KR" altLang="en-US" dirty="0"/>
              <a:t> 수행할 수 있도록 지원하는 모듈임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CDC245-56DB-47AA-A5DB-C44A4AC10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01288"/>
              </p:ext>
            </p:extLst>
          </p:nvPr>
        </p:nvGraphicFramePr>
        <p:xfrm>
          <a:off x="755576" y="1772816"/>
          <a:ext cx="777686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24216546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347378748"/>
                    </a:ext>
                  </a:extLst>
                </a:gridCol>
              </a:tblGrid>
              <a:tr h="877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configparser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자체를 저장하는 것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시점에 설정이 저장된 파일을 읽어와 적용하는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70702"/>
                  </a:ext>
                </a:extLst>
              </a:tr>
              <a:tr h="5622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argparse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configparser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달리 실행 시점에 설정 변수를 직접 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40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20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configparser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904656"/>
          </a:xfrm>
        </p:spPr>
        <p:txBody>
          <a:bodyPr/>
          <a:lstStyle/>
          <a:p>
            <a:pPr lvl="1"/>
            <a:r>
              <a:rPr lang="en-US" altLang="ko-KR" dirty="0" err="1"/>
              <a:t>Configparser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프로그램의 실행 </a:t>
            </a:r>
            <a:r>
              <a:rPr lang="ko-KR" altLang="en-US" dirty="0" err="1"/>
              <a:t>설정값을</a:t>
            </a:r>
            <a:r>
              <a:rPr lang="ko-KR" altLang="en-US" dirty="0"/>
              <a:t> 어떤 특정 파일에 저장하여 사용하는 방식으로</a:t>
            </a:r>
            <a:r>
              <a:rPr lang="en-US" altLang="ko-KR" dirty="0"/>
              <a:t>, </a:t>
            </a:r>
            <a:r>
              <a:rPr lang="ko-KR" altLang="en-US" dirty="0"/>
              <a:t>설정 파일 안에 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을 넣고 호출하여 사용</a:t>
            </a:r>
            <a:r>
              <a:rPr lang="en-US" altLang="ko-KR" dirty="0"/>
              <a:t> 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474C9-A119-41E3-9A8A-403D47819C91}"/>
              </a:ext>
            </a:extLst>
          </p:cNvPr>
          <p:cNvSpPr txBox="1"/>
          <p:nvPr/>
        </p:nvSpPr>
        <p:spPr>
          <a:xfrm>
            <a:off x="791409" y="1772816"/>
            <a:ext cx="7873604" cy="309634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SectionOne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Status: Single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Name: Derek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Value: Yes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Age: 30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Single: True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SectionTwo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FavoriteColor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Green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SectionThree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FamilyName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 Johnson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74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configparser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3CEF39F-65D4-4F5A-B0AD-8CDFF9CF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‘</a:t>
            </a:r>
            <a:r>
              <a:rPr lang="en-US" altLang="ko-KR" sz="1600" dirty="0" err="1"/>
              <a:t>example.cfg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 설정 파일이 있다고 했을 때 이를 사용하는 코드</a:t>
            </a:r>
            <a:endParaRPr lang="en-US" altLang="ko-KR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573E9B-B407-454B-A549-AB4A970A2E2C}"/>
              </a:ext>
            </a:extLst>
          </p:cNvPr>
          <p:cNvSpPr/>
          <p:nvPr/>
        </p:nvSpPr>
        <p:spPr>
          <a:xfrm>
            <a:off x="179512" y="1412776"/>
            <a:ext cx="8784976" cy="4824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configparser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 </a:t>
            </a:r>
            <a:r>
              <a:rPr lang="en-US" altLang="ko-KR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configparser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호출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config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configparser.ConfigParser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configparser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ConfigParser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config.sections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#3 section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읽어오기</a:t>
            </a:r>
            <a:endParaRPr lang="en-US" altLang="ko-KR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 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config.read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example.cfg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’)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파일 안에 있는 설정 정보 읽어오기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example.cfg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config.sections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#5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파일의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section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읽어오기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SectionOne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SectionTwo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SectionThree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key in config['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SectionOne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’]: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#6 ‘</a:t>
            </a:r>
            <a:r>
              <a:rPr lang="en-US" altLang="ko-KR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SectionOne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키 출력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print(key)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status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single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config['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SectionOne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']["status"]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#7 ‘</a:t>
            </a:r>
            <a:r>
              <a:rPr lang="en-US" altLang="ko-KR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SectionOne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‘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status’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키의 값 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'Single’</a:t>
            </a:r>
          </a:p>
        </p:txBody>
      </p:sp>
    </p:spTree>
    <p:extLst>
      <p:ext uri="{BB962C8B-B14F-4D97-AF65-F5344CB8AC3E}">
        <p14:creationId xmlns:p14="http://schemas.microsoft.com/office/powerpoint/2010/main" val="1184995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argparse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 err="1"/>
              <a:t>파이썬을</a:t>
            </a:r>
            <a:r>
              <a:rPr lang="ko-KR" altLang="en-US" dirty="0"/>
              <a:t> 처음 실행할 때 ‘</a:t>
            </a:r>
            <a:r>
              <a:rPr lang="en-US" altLang="ko-KR" dirty="0"/>
              <a:t>python --v’</a:t>
            </a:r>
            <a:r>
              <a:rPr lang="ko-KR" altLang="en-US" dirty="0"/>
              <a:t>나 ‘</a:t>
            </a:r>
            <a:r>
              <a:rPr lang="en-US" altLang="ko-KR" dirty="0"/>
              <a:t>python -h’</a:t>
            </a:r>
            <a:r>
              <a:rPr lang="ko-KR" altLang="en-US" dirty="0"/>
              <a:t>를 입력하면 </a:t>
            </a:r>
            <a:r>
              <a:rPr lang="ko-KR" altLang="en-US" dirty="0" err="1"/>
              <a:t>파이썬</a:t>
            </a:r>
            <a:r>
              <a:rPr lang="ko-KR" altLang="en-US" dirty="0"/>
              <a:t> 실행과 관련된 도움말을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13-4]</a:t>
            </a:r>
            <a:r>
              <a:rPr lang="ko-KR" altLang="en-US" dirty="0"/>
              <a:t>처럼 확인할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EF36ED-D8EC-46C8-9548-1BB540407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844824"/>
            <a:ext cx="7981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0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argparse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콘솔 창에서 프로그램을 실행할 때 </a:t>
            </a:r>
            <a:r>
              <a:rPr lang="en-US" altLang="ko-KR" dirty="0"/>
              <a:t>2</a:t>
            </a:r>
            <a:r>
              <a:rPr lang="ko-KR" altLang="en-US" dirty="0"/>
              <a:t>개의 커맨드</a:t>
            </a:r>
            <a:r>
              <a:rPr lang="en-US" altLang="ko-KR" dirty="0"/>
              <a:t>-</a:t>
            </a:r>
            <a:r>
              <a:rPr lang="ko-KR" altLang="en-US" dirty="0"/>
              <a:t>라인 옵션을 입력하여 이를 더한 결과를 출력하는 프로그램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7F4CBD-59B5-4EFB-A347-7FBF0DD12AAE}"/>
              </a:ext>
            </a:extLst>
          </p:cNvPr>
          <p:cNvGrpSpPr/>
          <p:nvPr/>
        </p:nvGrpSpPr>
        <p:grpSpPr>
          <a:xfrm>
            <a:off x="611560" y="1772816"/>
            <a:ext cx="8208912" cy="4680520"/>
            <a:chOff x="1086082" y="1340768"/>
            <a:chExt cx="7351298" cy="468052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F3E2AB7-6E54-4834-ACAC-D9055443A5A9}"/>
                </a:ext>
              </a:extLst>
            </p:cNvPr>
            <p:cNvGrpSpPr/>
            <p:nvPr/>
          </p:nvGrpSpPr>
          <p:grpSpPr>
            <a:xfrm>
              <a:off x="1086082" y="1340768"/>
              <a:ext cx="7351298" cy="4680520"/>
              <a:chOff x="1027601" y="1387551"/>
              <a:chExt cx="7351298" cy="468052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5C3BF13-5150-44DB-AF93-8FDF502B64A2}"/>
                  </a:ext>
                </a:extLst>
              </p:cNvPr>
              <p:cNvSpPr/>
              <p:nvPr/>
            </p:nvSpPr>
            <p:spPr>
              <a:xfrm>
                <a:off x="1092086" y="1845785"/>
                <a:ext cx="7286813" cy="422228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argparse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 parser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argparse.ArgumentParser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(description='Sum two integers.’)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5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parser.add_argument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('-a',"--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a_value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dest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="a", help="A integers",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  type=int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6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parser.add_argument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('-b',"--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b_value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dest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="b", help="B integers",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  type=int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7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8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parser.parse_args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()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9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10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11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args.a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12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args.b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13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args.a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+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args.b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E9B6E9-60AC-44CC-896F-11A13166191B}"/>
                  </a:ext>
                </a:extLst>
              </p:cNvPr>
              <p:cNvSpPr txBox="1"/>
              <p:nvPr/>
            </p:nvSpPr>
            <p:spPr>
              <a:xfrm>
                <a:off x="1027601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13-9]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045400-0E18-4BAE-94F5-716368370333}"/>
                </a:ext>
              </a:extLst>
            </p:cNvPr>
            <p:cNvSpPr/>
            <p:nvPr/>
          </p:nvSpPr>
          <p:spPr>
            <a:xfrm>
              <a:off x="7068811" y="1435828"/>
              <a:ext cx="13503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‘arg_sum.py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384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argparse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13-9]</a:t>
            </a:r>
            <a:r>
              <a:rPr lang="ko-KR" altLang="en-US" sz="1600" dirty="0"/>
              <a:t>를 ‘</a:t>
            </a:r>
            <a:r>
              <a:rPr lang="en-US" altLang="ko-KR" sz="1600" dirty="0"/>
              <a:t>arg_sum.py’</a:t>
            </a:r>
            <a:r>
              <a:rPr lang="ko-KR" altLang="en-US" sz="1600" dirty="0"/>
              <a:t>로 저장하고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창에 ‘</a:t>
            </a:r>
            <a:r>
              <a:rPr lang="en-US" altLang="ko-KR" sz="1600" dirty="0"/>
              <a:t>python arg_sum.py -a 5 -b 3’</a:t>
            </a:r>
            <a:r>
              <a:rPr lang="ko-KR" altLang="en-US" sz="1600" dirty="0"/>
              <a:t>으 로 입력하면 다음과 같이 출력됨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1D42D-F851-4CD7-8F82-0641068B1B9A}"/>
              </a:ext>
            </a:extLst>
          </p:cNvPr>
          <p:cNvSpPr txBox="1"/>
          <p:nvPr/>
        </p:nvSpPr>
        <p:spPr>
          <a:xfrm>
            <a:off x="867086" y="1700808"/>
            <a:ext cx="7305314" cy="129614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Namespace(a=5, b=3)       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← 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값이 저장된 형태는 ‘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Namespace’ 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객체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5                         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← a 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인수의 값 출력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3                         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← b 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인수의 값 출력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8                         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← a 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인수와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b 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인수의 덧셈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2F06F5-713A-4CF4-9000-9E43CE802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09257"/>
            <a:ext cx="4392488" cy="1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63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argparse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커맨드</a:t>
            </a:r>
            <a:r>
              <a:rPr lang="en-US" altLang="ko-KR" sz="1600" dirty="0"/>
              <a:t>-</a:t>
            </a:r>
            <a:r>
              <a:rPr lang="ko-KR" altLang="en-US" sz="1600" dirty="0"/>
              <a:t>라인 인수에 대한 정보를 모른다면 어떻게 할 수 있을까</a:t>
            </a:r>
            <a:r>
              <a:rPr lang="en-US" altLang="ko-KR" sz="1600" dirty="0"/>
              <a:t>? </a:t>
            </a:r>
          </a:p>
          <a:p>
            <a:pPr lvl="1" indent="0">
              <a:buNone/>
            </a:pPr>
            <a:r>
              <a:rPr lang="en-US" altLang="ko-KR" sz="1600" dirty="0"/>
              <a:t> ☞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창에 </a:t>
            </a:r>
            <a:r>
              <a:rPr lang="en-US" altLang="ko-KR" sz="1600" dirty="0"/>
              <a:t>-h </a:t>
            </a:r>
            <a:r>
              <a:rPr lang="ko-KR" altLang="en-US" sz="1600" dirty="0"/>
              <a:t>옵션을 사용하면 해당 값들의 자세한 사용법을 확인할 수 있음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27920-ED34-4267-B73D-6D21EC2DB40F}"/>
              </a:ext>
            </a:extLst>
          </p:cNvPr>
          <p:cNvSpPr txBox="1"/>
          <p:nvPr/>
        </p:nvSpPr>
        <p:spPr>
          <a:xfrm>
            <a:off x="867086" y="1700808"/>
            <a:ext cx="7305314" cy="235267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usage: arg_sum.py [-h][-a A][-b B]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Sum two integers.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optional arguments: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-h, --help show this help message and exit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-a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--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a_value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A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integers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-b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--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b_value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B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integers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EC583-3BF6-4091-89B3-9A569543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6" y="4278753"/>
            <a:ext cx="4208970" cy="21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로깅 프로그램</a:t>
            </a:r>
          </a:p>
        </p:txBody>
      </p:sp>
    </p:spTree>
    <p:extLst>
      <p:ext uri="{BB962C8B-B14F-4D97-AF65-F5344CB8AC3E}">
        <p14:creationId xmlns:p14="http://schemas.microsoft.com/office/powerpoint/2010/main" val="3577383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en-US" altLang="ko-KR" sz="1800" b="1" dirty="0"/>
              <a:t>logging formatter</a:t>
            </a:r>
            <a:r>
              <a:rPr lang="en-US" altLang="ko-KR" sz="1800" dirty="0"/>
              <a:t>: formatter</a:t>
            </a:r>
            <a:r>
              <a:rPr lang="ko-KR" altLang="en-US" sz="1800" dirty="0"/>
              <a:t>는 로그의 결과 값을 일정 형식을 지정하여 출력하는 기능</a:t>
            </a:r>
            <a:r>
              <a:rPr lang="en-US" altLang="ko-KR" sz="18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로깅 프로그램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A1D32F-3528-4388-B491-201521B5BD31}"/>
              </a:ext>
            </a:extLst>
          </p:cNvPr>
          <p:cNvGrpSpPr/>
          <p:nvPr/>
        </p:nvGrpSpPr>
        <p:grpSpPr>
          <a:xfrm>
            <a:off x="227392" y="1988840"/>
            <a:ext cx="8593080" cy="4320480"/>
            <a:chOff x="742049" y="1340768"/>
            <a:chExt cx="7695331" cy="43204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7848CDD-91CB-4ED7-92C2-097B7208A064}"/>
                </a:ext>
              </a:extLst>
            </p:cNvPr>
            <p:cNvGrpSpPr/>
            <p:nvPr/>
          </p:nvGrpSpPr>
          <p:grpSpPr>
            <a:xfrm>
              <a:off x="742049" y="1340768"/>
              <a:ext cx="7695331" cy="4320480"/>
              <a:chOff x="683568" y="1387551"/>
              <a:chExt cx="7695331" cy="432048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10E38E-6D88-4E6C-B8B0-50576D9E6EC3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386224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import logging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 logger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logging.getLogger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('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myapp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’)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Logger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생성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hdlr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logging.FileHandler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('myapp.log’)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en-US" altLang="ko-KR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FileHandler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생성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 formatter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logging.Formatter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('%(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asctime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)s %(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levelname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)s %(process)d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%(message)s’)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Logging Formatter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생성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로깅 레벨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프로세스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ID,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메시지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hdlr.setFormatter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(formatter)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en-US" altLang="ko-KR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FileHandler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formatter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logger.addHandler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hdlr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    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Logger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‘</a:t>
                </a:r>
                <a:r>
                  <a:rPr lang="en-US" altLang="ko-KR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FileHandler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10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logger.setLevel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(logging.INFO)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로깅 레벨 설정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11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12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logger.error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('ERROR occurred’)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로깅 정보 출력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 logger.info('HERE WE ARE')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14 logger.info('TEST finished')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784B98-C23E-4222-8201-5C6DCBD7D622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13-10]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10E68DC-65C5-4F4D-9CD5-25A025784C57}"/>
                </a:ext>
              </a:extLst>
            </p:cNvPr>
            <p:cNvSpPr/>
            <p:nvPr/>
          </p:nvSpPr>
          <p:spPr>
            <a:xfrm>
              <a:off x="6543860" y="1435828"/>
              <a:ext cx="18753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loggingformatter.py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2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92888" cy="410445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csv </a:t>
            </a:r>
            <a:r>
              <a:rPr lang="ko-KR" altLang="en-US" dirty="0"/>
              <a:t>파일을 만들고 다루는 방법을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로깅의 개념과 기본 로그 관리 모듈인 </a:t>
            </a:r>
            <a:r>
              <a:rPr lang="en-US" altLang="ko-KR" dirty="0"/>
              <a:t>logging</a:t>
            </a:r>
            <a:r>
              <a:rPr lang="ko-KR" altLang="en-US" dirty="0"/>
              <a:t>에 대해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파이썬에서의</a:t>
            </a:r>
            <a:r>
              <a:rPr lang="ko-KR" altLang="en-US" dirty="0"/>
              <a:t> 설정 저장에 대해 이해하고</a:t>
            </a:r>
            <a:r>
              <a:rPr lang="en-US" altLang="ko-KR" dirty="0"/>
              <a:t>, </a:t>
            </a:r>
            <a:r>
              <a:rPr lang="en-US" altLang="ko-KR" dirty="0" err="1"/>
              <a:t>configparser</a:t>
            </a:r>
            <a:r>
              <a:rPr lang="en-US" altLang="ko-KR" dirty="0"/>
              <a:t> </a:t>
            </a:r>
            <a:r>
              <a:rPr lang="ko-KR" altLang="en-US" dirty="0"/>
              <a:t>모듈과 </a:t>
            </a:r>
            <a:r>
              <a:rPr lang="en-US" altLang="ko-KR" dirty="0" err="1"/>
              <a:t>argparse</a:t>
            </a:r>
            <a:r>
              <a:rPr lang="en-US" altLang="ko-KR" dirty="0"/>
              <a:t> </a:t>
            </a:r>
            <a:r>
              <a:rPr lang="ko-KR" altLang="en-US" dirty="0"/>
              <a:t>모듈에 대해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- 10</a:t>
            </a:r>
            <a:r>
              <a:rPr lang="ko-KR" altLang="en-US" dirty="0"/>
              <a:t>행</a:t>
            </a:r>
            <a:r>
              <a:rPr lang="en-US" altLang="ko-KR" dirty="0"/>
              <a:t>:</a:t>
            </a:r>
            <a:r>
              <a:rPr lang="ko-KR" altLang="en-US" dirty="0"/>
              <a:t> 로깅 레벨 설정</a:t>
            </a:r>
            <a:r>
              <a:rPr lang="en-US" altLang="ko-KR" dirty="0"/>
              <a:t>. </a:t>
            </a:r>
            <a:r>
              <a:rPr lang="ko-KR" altLang="en-US" dirty="0"/>
              <a:t>여기서 코드를 실행하면 </a:t>
            </a:r>
            <a:r>
              <a:rPr lang="en-US" altLang="ko-KR" dirty="0" err="1"/>
              <a:t>FileHandler</a:t>
            </a:r>
            <a:r>
              <a:rPr lang="ko-KR" altLang="en-US" dirty="0"/>
              <a:t>를 사용해 ‘</a:t>
            </a:r>
            <a:r>
              <a:rPr lang="en-US" altLang="ko-KR" dirty="0"/>
              <a:t>myapp.log’</a:t>
            </a:r>
            <a:r>
              <a:rPr lang="ko-KR" altLang="en-US" dirty="0"/>
              <a:t>라는 파일에 기록하였기 때문에 ‘</a:t>
            </a:r>
            <a:r>
              <a:rPr lang="en-US" altLang="ko-KR" dirty="0"/>
              <a:t>myapp.log’ </a:t>
            </a:r>
            <a:r>
              <a:rPr lang="ko-KR" altLang="en-US" dirty="0"/>
              <a:t>파일이 생성되고 다음 내용이 포함됨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로깅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1BC04-B1CB-47DC-A8F0-EF550634A549}"/>
              </a:ext>
            </a:extLst>
          </p:cNvPr>
          <p:cNvSpPr txBox="1"/>
          <p:nvPr/>
        </p:nvSpPr>
        <p:spPr>
          <a:xfrm>
            <a:off x="708491" y="1772816"/>
            <a:ext cx="7593346" cy="144016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2018-11-05 15:26:51,801 ERROR 8112 ERROR occurred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2018-11-05 15:26:51,801 INFO 8112 HERE WE ARE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2018-11-05 15:26:51,801 INFO 8112 TEST finished</a:t>
            </a:r>
            <a:endParaRPr lang="ko-KR" altLang="en-US" sz="1600" dirty="0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750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logging config file: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로깅과 관련된 정보를 저장하여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사용할 때 파일을 생성하는 것만으로 로깅을 설정하는 방법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로깅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1BC04-B1CB-47DC-A8F0-EF550634A549}"/>
              </a:ext>
            </a:extLst>
          </p:cNvPr>
          <p:cNvSpPr txBox="1"/>
          <p:nvPr/>
        </p:nvSpPr>
        <p:spPr>
          <a:xfrm>
            <a:off x="708491" y="1844824"/>
            <a:ext cx="7593346" cy="482453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[loggers]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keys=root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[handlers]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keys=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consoleHandler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[formatters]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keys=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simpleFormatter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logger_root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level=DEBUG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handlers=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consoleHandler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handler_consoleHandler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class=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StreamHandler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level==DEBUG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formatter=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simpleFormatter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sys.stdout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,)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formatter_simpleFormatter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format=%(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asctime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)s - %(name)s - %(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levelname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)s - %(message)s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datefmt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83671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285750" lvl="1" indent="-28575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방식이 코드와 다르지는 않지만 코드를 만지는 것보다 설정 파일을 만지는 것 이 사용자 입장에서 훨씬 부담이 덜하고 사용하기 쉽다는 장점이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설정 파일을 사용하려면 다음과 같이 설정 파일을 호출하면 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로깅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490E3-03C4-45AB-A481-34797B077B6F}"/>
              </a:ext>
            </a:extLst>
          </p:cNvPr>
          <p:cNvSpPr txBox="1"/>
          <p:nvPr/>
        </p:nvSpPr>
        <p:spPr>
          <a:xfrm>
            <a:off x="755576" y="2276872"/>
            <a:ext cx="7305314" cy="108012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logging.config.fileConfig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logging.conf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logger =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logging.getLogger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</a:t>
            </a:r>
            <a:endParaRPr lang="ko-KR" altLang="en-US" sz="1600" dirty="0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6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로깅 프로그램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BF8AEF-C159-D279-764B-75D72EF657E4}"/>
              </a:ext>
            </a:extLst>
          </p:cNvPr>
          <p:cNvGrpSpPr/>
          <p:nvPr/>
        </p:nvGrpSpPr>
        <p:grpSpPr>
          <a:xfrm>
            <a:off x="83509" y="836712"/>
            <a:ext cx="8952987" cy="5688632"/>
            <a:chOff x="83509" y="836712"/>
            <a:chExt cx="8952987" cy="56886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2A1D32F-3528-4388-B491-201521B5BD31}"/>
                </a:ext>
              </a:extLst>
            </p:cNvPr>
            <p:cNvGrpSpPr/>
            <p:nvPr/>
          </p:nvGrpSpPr>
          <p:grpSpPr>
            <a:xfrm>
              <a:off x="83509" y="836712"/>
              <a:ext cx="8952987" cy="5616624"/>
              <a:chOff x="613198" y="1340768"/>
              <a:chExt cx="8017637" cy="561662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7848CDD-91CB-4ED7-92C2-097B7208A064}"/>
                  </a:ext>
                </a:extLst>
              </p:cNvPr>
              <p:cNvGrpSpPr/>
              <p:nvPr/>
            </p:nvGrpSpPr>
            <p:grpSpPr>
              <a:xfrm>
                <a:off x="613198" y="1340768"/>
                <a:ext cx="8017637" cy="5616624"/>
                <a:chOff x="554717" y="1387551"/>
                <a:chExt cx="8017637" cy="5616624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810E38E-6D88-4E6C-B8B0-50576D9E6EC3}"/>
                    </a:ext>
                  </a:extLst>
                </p:cNvPr>
                <p:cNvSpPr/>
                <p:nvPr/>
              </p:nvSpPr>
              <p:spPr>
                <a:xfrm>
                  <a:off x="576205" y="1845785"/>
                  <a:ext cx="7996149" cy="5158390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1 import logging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2 import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logging.config</a:t>
                  </a:r>
                  <a:endPara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3 import csv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4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5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모듈 호출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6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logging.config.fileConfig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('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logging.conf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’)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Logger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생성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7 logger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logging.getLogger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8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9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line_counter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0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10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data_haeder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[ ]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11 employee = [ ]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12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customer_USA_only_list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[ ]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13 customer = None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14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15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변수 선언 등 생략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16 logger.info('Open file {0}'.format("TEST",))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17 try: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18     with open("customers.csv", "r") as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customer_data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pPr marL="342900" indent="-342900">
                    <a:buAutoNum type="arabicPlain" startAt="19"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    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customer_reader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csv.reader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customer_data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, delimiter=',’,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quotechar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='"')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784B98-C23E-4222-8201-5C6DCBD7D622}"/>
                    </a:ext>
                  </a:extLst>
                </p:cNvPr>
                <p:cNvSpPr txBox="1"/>
                <p:nvPr/>
              </p:nvSpPr>
              <p:spPr>
                <a:xfrm>
                  <a:off x="554717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13-11]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10E68DC-65C5-4F4D-9CD5-25A025784C57}"/>
                  </a:ext>
                </a:extLst>
              </p:cNvPr>
              <p:cNvSpPr/>
              <p:nvPr/>
            </p:nvSpPr>
            <p:spPr>
              <a:xfrm>
                <a:off x="6801451" y="1435828"/>
                <a:ext cx="18293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 loggingprogram.py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E7B0F11-8739-8535-032C-66FB1783ACF3}"/>
                </a:ext>
              </a:extLst>
            </p:cNvPr>
            <p:cNvSpPr/>
            <p:nvPr/>
          </p:nvSpPr>
          <p:spPr>
            <a:xfrm>
              <a:off x="83509" y="6381328"/>
              <a:ext cx="8952987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975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로깅 프로그램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8C7B20-FDF1-B5F8-54D9-CFECAD846A79}"/>
              </a:ext>
            </a:extLst>
          </p:cNvPr>
          <p:cNvGrpSpPr/>
          <p:nvPr/>
        </p:nvGrpSpPr>
        <p:grpSpPr>
          <a:xfrm>
            <a:off x="83509" y="836712"/>
            <a:ext cx="8952987" cy="4608512"/>
            <a:chOff x="83509" y="836712"/>
            <a:chExt cx="8952987" cy="460851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2A1D32F-3528-4388-B491-201521B5BD31}"/>
                </a:ext>
              </a:extLst>
            </p:cNvPr>
            <p:cNvGrpSpPr/>
            <p:nvPr/>
          </p:nvGrpSpPr>
          <p:grpSpPr>
            <a:xfrm>
              <a:off x="107504" y="836712"/>
              <a:ext cx="8928992" cy="4608512"/>
              <a:chOff x="634686" y="1340768"/>
              <a:chExt cx="7996149" cy="460851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7848CDD-91CB-4ED7-92C2-097B7208A064}"/>
                  </a:ext>
                </a:extLst>
              </p:cNvPr>
              <p:cNvGrpSpPr/>
              <p:nvPr/>
            </p:nvGrpSpPr>
            <p:grpSpPr>
              <a:xfrm>
                <a:off x="634686" y="1340768"/>
                <a:ext cx="7996149" cy="4608512"/>
                <a:chOff x="576205" y="1387551"/>
                <a:chExt cx="7996149" cy="4608512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810E38E-6D88-4E6C-B8B0-50576D9E6EC3}"/>
                    </a:ext>
                  </a:extLst>
                </p:cNvPr>
                <p:cNvSpPr/>
                <p:nvPr/>
              </p:nvSpPr>
              <p:spPr>
                <a:xfrm>
                  <a:off x="576205" y="1845785"/>
                  <a:ext cx="7996149" cy="4150278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20         for customer in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customer_reader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21             if customer[10].upper()=="USA":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customer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데이터의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offset 10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번째 값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22                 logger.info('ID {0}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added'.format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(customer[0],))</a:t>
                  </a:r>
                </a:p>
                <a:p>
                  <a:pPr marL="342900" indent="-342900">
                    <a:buAutoNum type="arabicPlain" startAt="23"/>
                  </a:pP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customer_USA_only_list.append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(customer) </a:t>
                  </a:r>
                </a:p>
                <a:p>
                  <a:pPr marL="342900" indent="-342900">
                    <a:buAutoNum type="arabicPlain" startAt="23"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except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FileNotFoundError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as e: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25  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logger.error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('File NOT found {0}'.format(e,))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26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27 logger.info('Write USA only data at {0}'.format("customers_USA_only.csv",))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28 with open("customers_USA_only.csv", "w") as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customer_USA_only_csv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29     for customer in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customer_USA_only_list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30      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customer_USA_only_csv.write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(",".join(customer).strip('\n')+"\n")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31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32 logger.info('Program finished')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784B98-C23E-4222-8201-5C6DCBD7D622}"/>
                    </a:ext>
                  </a:extLst>
                </p:cNvPr>
                <p:cNvSpPr txBox="1"/>
                <p:nvPr/>
              </p:nvSpPr>
              <p:spPr>
                <a:xfrm>
                  <a:off x="576205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13-11]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10E68DC-65C5-4F4D-9CD5-25A025784C57}"/>
                  </a:ext>
                </a:extLst>
              </p:cNvPr>
              <p:cNvSpPr/>
              <p:nvPr/>
            </p:nvSpPr>
            <p:spPr>
              <a:xfrm>
                <a:off x="6801451" y="1435828"/>
                <a:ext cx="18293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 loggingprogram.py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1617CB-E974-2EBB-0CE9-53ADF7630803}"/>
                </a:ext>
              </a:extLst>
            </p:cNvPr>
            <p:cNvSpPr/>
            <p:nvPr/>
          </p:nvSpPr>
          <p:spPr>
            <a:xfrm>
              <a:off x="83509" y="1294216"/>
              <a:ext cx="8952987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30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로깅 프로그램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848CDD-91CB-4ED7-92C2-097B7208A064}"/>
              </a:ext>
            </a:extLst>
          </p:cNvPr>
          <p:cNvGrpSpPr/>
          <p:nvPr/>
        </p:nvGrpSpPr>
        <p:grpSpPr>
          <a:xfrm>
            <a:off x="107504" y="836712"/>
            <a:ext cx="8928992" cy="3600400"/>
            <a:chOff x="576205" y="1387551"/>
            <a:chExt cx="7996149" cy="36004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10E38E-6D88-4E6C-B8B0-50576D9E6EC3}"/>
                </a:ext>
              </a:extLst>
            </p:cNvPr>
            <p:cNvSpPr/>
            <p:nvPr/>
          </p:nvSpPr>
          <p:spPr>
            <a:xfrm>
              <a:off x="576205" y="1845785"/>
              <a:ext cx="7996149" cy="314216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11:40:13,184 - root - INFO - Open file TEST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11:40:13,184 - root - INFO - ID 112 added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11:40:13,184 - root - INFO - ID 124 added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11:40:13,184 - root - INFO - ID 129 added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11:40:13,184 - root - INFO - ID 131 added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⋮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생략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11:40:13,186 - root - INFO - ID 487 added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11:40:13,186 - root - INFO - ID 495 added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11:40:13,186 - root - INFO - Write USA only data at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customers_USA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_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only.csv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2018-11-15 11:40:13,188 - root - INFO - Program finished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784B98-C23E-4222-8201-5C6DCBD7D622}"/>
                </a:ext>
              </a:extLst>
            </p:cNvPr>
            <p:cNvSpPr txBox="1"/>
            <p:nvPr/>
          </p:nvSpPr>
          <p:spPr>
            <a:xfrm>
              <a:off x="576205" y="138755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532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CSV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CSV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b="1" dirty="0"/>
              <a:t>CSV</a:t>
            </a:r>
            <a:r>
              <a:rPr lang="en-US" altLang="ko-KR" sz="1600" b="1" dirty="0"/>
              <a:t>(Comma Separate Values)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를 기준으로 나누어진 값</a:t>
            </a:r>
            <a:endParaRPr lang="en-US" altLang="ko-KR" dirty="0"/>
          </a:p>
          <a:p>
            <a:pPr lvl="1"/>
            <a:r>
              <a:rPr lang="ko-KR" altLang="en-US" dirty="0"/>
              <a:t>엑셀 형태</a:t>
            </a:r>
            <a:r>
              <a:rPr lang="en-US" altLang="ko-KR" dirty="0"/>
              <a:t>(</a:t>
            </a:r>
            <a:r>
              <a:rPr lang="ko-KR" altLang="en-US" dirty="0"/>
              <a:t>테이블 데이터</a:t>
            </a:r>
            <a:r>
              <a:rPr lang="en-US" altLang="ko-KR" dirty="0"/>
              <a:t>)</a:t>
            </a:r>
            <a:r>
              <a:rPr lang="ko-KR" altLang="en-US" dirty="0"/>
              <a:t>의 데이터를 텍스트 형태로 다루는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간단한 형태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데이터의 분류</a:t>
            </a:r>
            <a:r>
              <a:rPr lang="en-US" altLang="ko-KR" sz="1600" dirty="0"/>
              <a:t>:</a:t>
            </a:r>
            <a:r>
              <a:rPr lang="ko-KR" altLang="en-US" sz="1600" dirty="0"/>
              <a:t> 분류 기준이 되는 문자에 따라 </a:t>
            </a:r>
            <a:r>
              <a:rPr lang="en-US" altLang="ko-KR" sz="1600" dirty="0"/>
              <a:t>TSV, SSV </a:t>
            </a:r>
            <a:r>
              <a:rPr lang="ko-KR" altLang="en-US" sz="1600" dirty="0"/>
              <a:t>등으로 구분</a:t>
            </a:r>
            <a:r>
              <a:rPr lang="en-US" altLang="ko-KR" sz="1600" dirty="0"/>
              <a:t>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72A97B-72FB-4D33-8970-C8AAEAE91524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1844824"/>
          <a:ext cx="72728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173661044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4208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(Excel)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오피스에서만 작동하는 바이너리 파일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(binary file)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21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어디서나 사용할 수 있도록 텍스트 데이터 사용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472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9F025D-92C2-4C24-ABB3-B3D115011E2D}"/>
              </a:ext>
            </a:extLst>
          </p:cNvPr>
          <p:cNvSpPr txBox="1"/>
          <p:nvPr/>
        </p:nvSpPr>
        <p:spPr>
          <a:xfrm>
            <a:off x="586828" y="3212976"/>
            <a:ext cx="8229600" cy="17786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연도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제조사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모델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설명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가격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1997, Ford, E350, "ac, abs, moon", 3000.00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1999, Chevy, "Venture ""Extended Edition""", "", 4900.00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1999, Chevy, "Venture ""Extended Edition, Very Large""", “”, 5000.00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1996, Jeep, Grand Cherokee, "MUST SELL! air, moon roof, loaded", 4799.00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93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csv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엑셀을 사용하여 </a:t>
            </a:r>
            <a:r>
              <a:rPr lang="en-US" altLang="ko-KR" b="1" dirty="0"/>
              <a:t>csv </a:t>
            </a:r>
            <a:r>
              <a:rPr lang="ko-KR" altLang="en-US" b="1" dirty="0"/>
              <a:t>파일 만드는 순서</a:t>
            </a:r>
            <a:endParaRPr lang="en-US" altLang="ko-KR" b="1" dirty="0"/>
          </a:p>
          <a:p>
            <a:pPr lvl="1" indent="0">
              <a:buNone/>
            </a:pPr>
            <a:r>
              <a:rPr lang="ko-KR" altLang="en-US" sz="1600" dirty="0"/>
              <a:t> ❶ 소스파일에서 ‘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 만들기</a:t>
            </a:r>
            <a:r>
              <a:rPr lang="en-US" altLang="ko-KR" sz="1600" dirty="0"/>
              <a:t>.</a:t>
            </a:r>
            <a:r>
              <a:rPr lang="en-US" altLang="ko-KR" sz="1600" dirty="0" err="1"/>
              <a:t>xls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작업 폴더로 이동시킨다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❷ </a:t>
            </a:r>
            <a:r>
              <a:rPr lang="ko-KR" altLang="en-US" sz="1600" dirty="0"/>
              <a:t>엑셀에서 ‘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 만들기</a:t>
            </a:r>
            <a:r>
              <a:rPr lang="en-US" altLang="ko-KR" sz="1600" dirty="0"/>
              <a:t>.</a:t>
            </a:r>
            <a:r>
              <a:rPr lang="en-US" altLang="ko-KR" sz="1600" dirty="0" err="1"/>
              <a:t>xls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연다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❸ </a:t>
            </a:r>
            <a:r>
              <a:rPr lang="ko-KR" altLang="en-US" sz="1600" dirty="0"/>
              <a:t>메뉴 바에서 </a:t>
            </a:r>
            <a:r>
              <a:rPr lang="en-US" altLang="ko-KR" sz="1600" dirty="0"/>
              <a:t>[</a:t>
            </a:r>
            <a:r>
              <a:rPr lang="ko-KR" altLang="en-US" sz="1600" dirty="0"/>
              <a:t>파일</a:t>
            </a:r>
            <a:r>
              <a:rPr lang="en-US" altLang="ko-KR" sz="1600" dirty="0"/>
              <a:t>]-[</a:t>
            </a:r>
            <a:r>
              <a:rPr lang="ko-KR" altLang="en-US" sz="1600" dirty="0"/>
              <a:t>다른 이름으로 저장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선택한다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❹ [</a:t>
            </a:r>
            <a:r>
              <a:rPr lang="ko-KR" altLang="en-US" sz="1600" dirty="0"/>
              <a:t>다른 이름으로 저장</a:t>
            </a:r>
            <a:r>
              <a:rPr lang="en-US" altLang="ko-KR" sz="1600" dirty="0"/>
              <a:t>] </a:t>
            </a:r>
            <a:r>
              <a:rPr lang="ko-KR" altLang="en-US" sz="1600" dirty="0"/>
              <a:t>대화상자에서 ‘파일 </a:t>
            </a:r>
            <a:r>
              <a:rPr lang="ko-KR" altLang="en-US" sz="1600" dirty="0" err="1"/>
              <a:t>형식’을</a:t>
            </a:r>
            <a:r>
              <a:rPr lang="ko-KR" altLang="en-US" sz="1600" dirty="0"/>
              <a:t> ‘</a:t>
            </a:r>
            <a:r>
              <a:rPr lang="en-US" altLang="ko-KR" sz="1600" dirty="0"/>
              <a:t>CSV(</a:t>
            </a:r>
            <a:r>
              <a:rPr lang="ko-KR" altLang="en-US" sz="1600" dirty="0"/>
              <a:t>쉼표로 분리</a:t>
            </a:r>
            <a:r>
              <a:rPr lang="en-US" altLang="ko-KR" sz="1600" dirty="0"/>
              <a:t>)’</a:t>
            </a:r>
            <a:r>
              <a:rPr lang="ko-KR" altLang="en-US" sz="1600" dirty="0"/>
              <a:t>로 선택한 후 </a:t>
            </a:r>
            <a:br>
              <a:rPr lang="en-US" altLang="ko-KR" sz="1600" dirty="0"/>
            </a:br>
            <a:r>
              <a:rPr lang="en-US" altLang="ko-KR" sz="1600" dirty="0"/>
              <a:t>[</a:t>
            </a:r>
            <a:r>
              <a:rPr lang="ko-KR" altLang="en-US" sz="1600" dirty="0"/>
              <a:t>저장</a:t>
            </a:r>
            <a:r>
              <a:rPr lang="en-US" altLang="ko-KR" sz="1600" dirty="0"/>
              <a:t>] </a:t>
            </a:r>
            <a:r>
              <a:rPr lang="ko-KR" altLang="en-US" sz="1600" dirty="0"/>
              <a:t>버튼을 클릭한다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❺ </a:t>
            </a:r>
            <a:r>
              <a:rPr lang="ko-KR" altLang="en-US" sz="1600" dirty="0"/>
              <a:t>엑셀을 종료한 후 메모장에서 파일을 연다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0829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csv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새롭게 생성된 ‘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 만들기</a:t>
            </a:r>
            <a:r>
              <a:rPr lang="en-US" altLang="ko-KR" sz="1600" dirty="0"/>
              <a:t>.csv’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13-1]</a:t>
            </a:r>
            <a:r>
              <a:rPr lang="ko-KR" altLang="en-US" sz="1600" dirty="0"/>
              <a:t>처럼 메모장 같은 텍스트 에디터로 내용을 확인할 수 있음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7B5ED-9D2D-4A61-9B5D-13378D8C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16" y="1772816"/>
            <a:ext cx="7519367" cy="36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2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csv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파일을 다루는 방법</a:t>
            </a:r>
            <a:endParaRPr lang="en-US" altLang="ko-KR" dirty="0"/>
          </a:p>
          <a:p>
            <a:pPr lvl="1" indent="0">
              <a:buNone/>
            </a:pPr>
            <a:r>
              <a:rPr lang="ko-KR" altLang="en-US" sz="1600" dirty="0"/>
              <a:t>  ❶ 파일 객체 사용하기</a:t>
            </a:r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❷ </a:t>
            </a:r>
            <a:r>
              <a:rPr lang="en-US" altLang="ko-KR" sz="1600" dirty="0"/>
              <a:t>csv </a:t>
            </a:r>
            <a:r>
              <a:rPr lang="ko-KR" altLang="en-US" sz="1600" dirty="0"/>
              <a:t>객체 사용하기</a:t>
            </a:r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❸ </a:t>
            </a:r>
            <a:r>
              <a:rPr lang="en-US" altLang="ko-KR" sz="1600" dirty="0"/>
              <a:t>PANDAS </a:t>
            </a:r>
            <a:r>
              <a:rPr lang="ko-KR" altLang="en-US" sz="1600" dirty="0"/>
              <a:t>객체 사용하기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2000" b="1" dirty="0"/>
              <a:t>3.1 </a:t>
            </a:r>
            <a:r>
              <a:rPr lang="ko-KR" altLang="en-US" sz="2000" b="1" dirty="0"/>
              <a:t>파일 객체를 사용하여 데이터 다루기</a:t>
            </a:r>
            <a:endParaRPr lang="en-US" altLang="ko-KR" sz="2000" b="1" dirty="0"/>
          </a:p>
          <a:p>
            <a:pPr lvl="1"/>
            <a:r>
              <a:rPr lang="ko-KR" altLang="en-US" dirty="0"/>
              <a:t>파일 객체를 사용하여 데이터를 다루는 방법은 일반적인 텍스트 파일을 처리하듯 파일을 읽어온 후 한 줄 씩 데이터를 처리</a:t>
            </a:r>
            <a:r>
              <a:rPr lang="en-US" altLang="ko-KR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소스파일로 제공하는 ‘</a:t>
            </a:r>
            <a:r>
              <a:rPr lang="en-US" altLang="ko-KR" sz="1600" dirty="0"/>
              <a:t>customers.csv’ </a:t>
            </a:r>
            <a:r>
              <a:rPr lang="ko-KR" altLang="en-US" sz="1600" dirty="0"/>
              <a:t>파일을 사용하여 실습함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‘customers.csv’</a:t>
            </a:r>
            <a:r>
              <a:rPr lang="ko-KR" altLang="en-US" sz="1600" dirty="0"/>
              <a:t>는 쇼핑몰 고객 데이터를 정리한 파일로 구조와 형태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300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35016</TotalTime>
  <Words>3677</Words>
  <Application>Microsoft Office PowerPoint</Application>
  <PresentationFormat>화면 슬라이드 쇼(4:3)</PresentationFormat>
  <Paragraphs>571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Consolas</vt:lpstr>
      <vt:lpstr>Arial</vt:lpstr>
      <vt:lpstr>Wingdings</vt:lpstr>
      <vt:lpstr>맑은 고딕</vt:lpstr>
      <vt:lpstr>Arial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CSV의 개념</vt:lpstr>
      <vt:lpstr>2. csv 파일 만들기</vt:lpstr>
      <vt:lpstr>2. csv 파일 만들기</vt:lpstr>
      <vt:lpstr>3. csv 파일 다루기</vt:lpstr>
      <vt:lpstr>3. csv 파일 다루기</vt:lpstr>
      <vt:lpstr>3. csv 파일 다루기</vt:lpstr>
      <vt:lpstr>3. csv 파일 다루기</vt:lpstr>
      <vt:lpstr>3. csv 파일 다루기</vt:lpstr>
      <vt:lpstr>3. csv 파일 다루기</vt:lpstr>
      <vt:lpstr>3. csv 파일 다루기</vt:lpstr>
      <vt:lpstr>3. csv 파일 다루기</vt:lpstr>
      <vt:lpstr>3. csv 파일 다루기</vt:lpstr>
      <vt:lpstr>3. csv 파일 다루기</vt:lpstr>
      <vt:lpstr>3. csv 파일 다루기</vt:lpstr>
      <vt:lpstr>3. csv 파일 다루기</vt:lpstr>
      <vt:lpstr>PowerPoint 프레젠테이션</vt:lpstr>
      <vt:lpstr>1. 로깅의 개념</vt:lpstr>
      <vt:lpstr>2. 기본 로그 관리 모듈: logging</vt:lpstr>
      <vt:lpstr>2. 기본 로그 관리 모듈: logging</vt:lpstr>
      <vt:lpstr>2. 기본 로그 관리 모듈: logging</vt:lpstr>
      <vt:lpstr>2. 기본 로그 관리 모듈: logging</vt:lpstr>
      <vt:lpstr>2. 기본 로그 관리 모듈: logging</vt:lpstr>
      <vt:lpstr>2. 기본 로그 관리 모듈: logging</vt:lpstr>
      <vt:lpstr>PowerPoint 프레젠테이션</vt:lpstr>
      <vt:lpstr>1. 설정 저장이 필요한 이유</vt:lpstr>
      <vt:lpstr>2. 파이썬에서의 설정 저장</vt:lpstr>
      <vt:lpstr>3. configparser 모듈</vt:lpstr>
      <vt:lpstr>3. configparser 모듈</vt:lpstr>
      <vt:lpstr>4. argparse 모듈</vt:lpstr>
      <vt:lpstr>4. argparse 모듈</vt:lpstr>
      <vt:lpstr>4. argparse 모듈</vt:lpstr>
      <vt:lpstr>4. argparse 모듈</vt:lpstr>
      <vt:lpstr>PowerPoint 프레젠테이션</vt:lpstr>
      <vt:lpstr>로깅 프로그램</vt:lpstr>
      <vt:lpstr>로깅 프로그램</vt:lpstr>
      <vt:lpstr>로깅 프로그램</vt:lpstr>
      <vt:lpstr>로깅 프로그램</vt:lpstr>
      <vt:lpstr>로깅 프로그램</vt:lpstr>
      <vt:lpstr>로깅 프로그램</vt:lpstr>
      <vt:lpstr>로깅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1484</cp:revision>
  <dcterms:created xsi:type="dcterms:W3CDTF">2012-07-11T10:23:22Z</dcterms:created>
  <dcterms:modified xsi:type="dcterms:W3CDTF">2023-01-04T06:10:39Z</dcterms:modified>
</cp:coreProperties>
</file>