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420" r:id="rId2"/>
    <p:sldId id="579" r:id="rId3"/>
    <p:sldId id="416" r:id="rId4"/>
    <p:sldId id="417" r:id="rId5"/>
    <p:sldId id="412" r:id="rId6"/>
    <p:sldId id="964" r:id="rId7"/>
    <p:sldId id="1015" r:id="rId8"/>
    <p:sldId id="1017" r:id="rId9"/>
    <p:sldId id="1018" r:id="rId10"/>
    <p:sldId id="1019" r:id="rId11"/>
    <p:sldId id="1022" r:id="rId12"/>
    <p:sldId id="1024" r:id="rId13"/>
    <p:sldId id="1025" r:id="rId14"/>
    <p:sldId id="1026" r:id="rId15"/>
    <p:sldId id="1028" r:id="rId16"/>
    <p:sldId id="1031" r:id="rId17"/>
    <p:sldId id="1033" r:id="rId18"/>
    <p:sldId id="1036" r:id="rId19"/>
    <p:sldId id="1035" r:id="rId20"/>
    <p:sldId id="1037" r:id="rId21"/>
    <p:sldId id="1038" r:id="rId22"/>
    <p:sldId id="1039" r:id="rId23"/>
    <p:sldId id="1041" r:id="rId24"/>
    <p:sldId id="1042" r:id="rId25"/>
    <p:sldId id="1043" r:id="rId26"/>
    <p:sldId id="1044" r:id="rId27"/>
    <p:sldId id="1046" r:id="rId28"/>
    <p:sldId id="1045" r:id="rId29"/>
    <p:sldId id="1047" r:id="rId30"/>
    <p:sldId id="1049" r:id="rId31"/>
    <p:sldId id="1050" r:id="rId32"/>
    <p:sldId id="1051" r:id="rId33"/>
    <p:sldId id="1052" r:id="rId34"/>
    <p:sldId id="588" r:id="rId35"/>
    <p:sldId id="508" r:id="rId36"/>
    <p:sldId id="1054" r:id="rId37"/>
    <p:sldId id="1056" r:id="rId38"/>
    <p:sldId id="1058" r:id="rId39"/>
    <p:sldId id="1060" r:id="rId40"/>
    <p:sldId id="1061" r:id="rId41"/>
    <p:sldId id="1062" r:id="rId42"/>
    <p:sldId id="418" r:id="rId43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HY견고딕" panose="02030600000101010101" pitchFamily="18" charset="-127"/>
      <p:regular r:id="rId51"/>
    </p:embeddedFont>
    <p:embeddedFont>
      <p:font typeface="맑은 고딕" panose="020B0503020000020004" pitchFamily="50" charset="-127"/>
      <p:regular r:id="rId52"/>
      <p:bold r:id="rId53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1">
          <p15:clr>
            <a:srgbClr val="A4A3A4"/>
          </p15:clr>
        </p15:guide>
        <p15:guide id="2" pos="158">
          <p15:clr>
            <a:srgbClr val="A4A3A4"/>
          </p15:clr>
        </p15:guide>
        <p15:guide id="3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D3A"/>
    <a:srgbClr val="02AF7E"/>
    <a:srgbClr val="FABE00"/>
    <a:srgbClr val="96CFAC"/>
    <a:srgbClr val="FBCE4D"/>
    <a:srgbClr val="F49F42"/>
    <a:srgbClr val="FDEBD7"/>
    <a:srgbClr val="2F6D81"/>
    <a:srgbClr val="39869F"/>
    <a:srgbClr val="00A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35" autoAdjust="0"/>
    <p:restoredTop sz="99156" autoAdjust="0"/>
  </p:normalViewPr>
  <p:slideViewPr>
    <p:cSldViewPr>
      <p:cViewPr varScale="1">
        <p:scale>
          <a:sx n="108" d="100"/>
          <a:sy n="108" d="100"/>
        </p:scale>
        <p:origin x="1932" y="102"/>
      </p:cViewPr>
      <p:guideLst>
        <p:guide orient="horz" pos="591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3" Type="http://schemas.openxmlformats.org/officeDocument/2006/relationships/font" Target="fonts/font8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CB18BD7-F542-41D4-8860-DCEDD38FC59F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2023-01-04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6AABF27-7303-4B20-B134-3A49760DD20D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463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95095A-4ED7-4532-9B60-17A12090B229}" type="datetimeFigureOut">
              <a:rPr lang="ko-KR" altLang="en-US" smtClean="0"/>
              <a:pPr>
                <a:defRPr/>
              </a:pPr>
              <a:t>2023-01-04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54563F77-4079-44FD-AC16-D5293C2E4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02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60EBC2-DB0F-482A-9469-82B0E42119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8387" y="866775"/>
            <a:ext cx="44672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5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49</a:t>
            </a:r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403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chemeClr val="accent4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709175" y="171480"/>
            <a:ext cx="5849061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49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947861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7030A0"/>
              </a:buClr>
              <a:buSzPct val="100000"/>
              <a:buFont typeface="+mj-lt"/>
              <a:buAutoNum type="arabicPeriod"/>
              <a:defRPr sz="18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25269" y="202725"/>
            <a:ext cx="1742594" cy="4434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ko-KR" altLang="en-US" sz="2400" dirty="0">
                <a:solidFill>
                  <a:srgbClr val="7030A0"/>
                </a:solidFill>
                <a:latin typeface="+mn-lt"/>
                <a:ea typeface="Noto Sans CJK KR Bold" pitchFamily="34" charset="-127"/>
              </a:rPr>
              <a:t>실전 예제</a:t>
            </a:r>
          </a:p>
        </p:txBody>
      </p:sp>
    </p:spTree>
    <p:extLst>
      <p:ext uri="{BB962C8B-B14F-4D97-AF65-F5344CB8AC3E}">
        <p14:creationId xmlns:p14="http://schemas.microsoft.com/office/powerpoint/2010/main" val="3505957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476375" y="2565400"/>
            <a:ext cx="597594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>
                <a:solidFill>
                  <a:srgbClr val="FABE00"/>
                </a:solidFill>
                <a:latin typeface="Arial Black" pitchFamily="34" charset="0"/>
                <a:ea typeface="+mn-ea"/>
              </a:rPr>
              <a:t>Thank</a:t>
            </a:r>
            <a:r>
              <a:rPr lang="en-US" altLang="ko-KR" sz="8000" b="1" baseline="0" dirty="0">
                <a:solidFill>
                  <a:srgbClr val="FABE00"/>
                </a:solidFill>
                <a:latin typeface="Arial Black" pitchFamily="34" charset="0"/>
                <a:ea typeface="+mn-ea"/>
              </a:rPr>
              <a:t> you!</a:t>
            </a:r>
            <a:endParaRPr lang="ko-KR" altLang="en-US" sz="8000" b="1" dirty="0">
              <a:solidFill>
                <a:srgbClr val="FABE00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61" y="5645666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6">
            <a:extLst>
              <a:ext uri="{FF2B5EF4-FFF2-40B4-BE49-F238E27FC236}">
                <a16:creationId xmlns:a16="http://schemas.microsoft.com/office/drawing/2014/main" id="{5B2358EA-0EBE-4085-907F-A5C0D19AC1AC}"/>
              </a:ext>
            </a:extLst>
          </p:cNvPr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6A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1ED32BD4-9132-4F42-A9B1-2274388B022B}"/>
              </a:ext>
            </a:extLst>
          </p:cNvPr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rgbClr val="96CFAC"/>
          </a:solidFill>
          <a:ln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637DD-835B-4D0D-A4B3-8FDDB1A2A0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46659" y="6309320"/>
            <a:ext cx="27093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Copyright© 2023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42</a:t>
            </a:r>
          </a:p>
        </p:txBody>
      </p:sp>
    </p:spTree>
    <p:extLst>
      <p:ext uri="{BB962C8B-B14F-4D97-AF65-F5344CB8AC3E}">
        <p14:creationId xmlns:p14="http://schemas.microsoft.com/office/powerpoint/2010/main" val="209737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none" dirty="0">
                <a:ea typeface="맑은 고딕" pitchFamily="50" charset="-127"/>
              </a:rPr>
              <a:t>[</a:t>
            </a:r>
            <a:r>
              <a:rPr kumimoji="0" lang="ko-KR" altLang="en-US" sz="1600" b="1" u="none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u="none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spc="-100" baseline="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우재남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과 </a:t>
            </a:r>
            <a:r>
              <a:rPr kumimoji="0" lang="ko-KR" altLang="en-US" sz="1400" b="1" u="none" spc="-100" baseline="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㈜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에 있습니다</a:t>
            </a:r>
            <a:r>
              <a:rPr kumimoji="0" lang="en-US" altLang="ko-KR" sz="1400" u="none" spc="-100" baseline="0" dirty="0">
                <a:ea typeface="맑은 고딕" pitchFamily="50" charset="-127"/>
              </a:rPr>
              <a:t>.</a:t>
            </a: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</a:t>
            </a:r>
            <a:r>
              <a:rPr kumimoji="0" lang="ko-KR" altLang="en-US" sz="1400" u="none" baseline="0" dirty="0">
                <a:solidFill>
                  <a:srgbClr val="222222"/>
                </a:solidFill>
                <a:ea typeface="맑은 고딕" pitchFamily="50" charset="-127"/>
              </a:rPr>
              <a:t> 강의 보조 자료로 제공되는 것으로 무단으로 전제하거나 배포하는 것을 금합니다</a:t>
            </a:r>
            <a:r>
              <a:rPr kumimoji="0" lang="en-US" altLang="ko-KR" sz="1400" u="none" baseline="0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none" dirty="0">
              <a:solidFill>
                <a:srgbClr val="222222"/>
              </a:solidFill>
              <a:ea typeface="맑은 고딕" pitchFamily="50" charset="-127"/>
            </a:endParaRPr>
          </a:p>
        </p:txBody>
      </p:sp>
      <p:pic>
        <p:nvPicPr>
          <p:cNvPr id="6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81" y="5661248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263475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96CFAC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26" y="4770834"/>
            <a:ext cx="232410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3073" y1="58564" x2="53073" y2="58564"/>
                        <a14:foregroundMark x1="55587" y1="88398" x2="55587" y2="88398"/>
                        <a14:foregroundMark x1="57821" y1="34807" x2="57821" y2="34807"/>
                        <a14:foregroundMark x1="65642" y1="49171" x2="65642" y2="49171"/>
                        <a14:foregroundMark x1="84916" y1="60221" x2="84916" y2="60221"/>
                        <a14:foregroundMark x1="70950" y1="43646" x2="70950" y2="43646"/>
                        <a14:foregroundMark x1="22067" y1="60773" x2="22067" y2="60773"/>
                        <a14:foregroundMark x1="12570" y1="47790" x2="12570" y2="47790"/>
                        <a14:foregroundMark x1="20670" y1="30663" x2="20670" y2="30663"/>
                        <a14:foregroundMark x1="34078" y1="19337" x2="34078" y2="19337"/>
                        <a14:foregroundMark x1="48045" y1="8564" x2="48045" y2="9392"/>
                        <a14:foregroundMark x1="66480" y1="12155" x2="66480" y2="12155"/>
                        <a14:foregroundMark x1="81844" y1="24033" x2="81844" y2="24033"/>
                        <a14:foregroundMark x1="86872" y1="41436" x2="86872" y2="41436"/>
                        <a14:foregroundMark x1="55307" y1="48619" x2="55307" y2="48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9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39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0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667203" y="586172"/>
            <a:ext cx="1112851" cy="3570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96CFAC"/>
              </a:solidFill>
            </a:endParaRPr>
          </a:p>
        </p:txBody>
      </p:sp>
      <p:sp>
        <p:nvSpPr>
          <p:cNvPr id="9" name="TextBox 9"/>
          <p:cNvSpPr txBox="1"/>
          <p:nvPr userDrawn="1"/>
        </p:nvSpPr>
        <p:spPr>
          <a:xfrm>
            <a:off x="683568" y="573063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Preview</a:t>
            </a:r>
            <a:endParaRPr kumimoji="0" lang="ko-KR" altLang="en-US" sz="1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2AF7E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331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7315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42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764704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2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2611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946345" y="188640"/>
            <a:ext cx="6433967" cy="392283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42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908720"/>
            <a:ext cx="8363272" cy="52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00B0F0"/>
              </a:buClr>
              <a:buSzPct val="100000"/>
              <a:buFont typeface="+mj-lt"/>
              <a:buAutoNum type="arabicPeriod"/>
              <a:defRPr sz="16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171500" y="154732"/>
            <a:ext cx="8943424" cy="462996"/>
            <a:chOff x="156126" y="157693"/>
            <a:chExt cx="8943424" cy="462996"/>
          </a:xfrm>
        </p:grpSpPr>
        <p:grpSp>
          <p:nvGrpSpPr>
            <p:cNvPr id="7" name="그룹 6"/>
            <p:cNvGrpSpPr/>
            <p:nvPr userDrawn="1"/>
          </p:nvGrpSpPr>
          <p:grpSpPr>
            <a:xfrm>
              <a:off x="156126" y="157693"/>
              <a:ext cx="743466" cy="462996"/>
              <a:chOff x="19048" y="116632"/>
              <a:chExt cx="899594" cy="509295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" name="모서리가 둥근 직사각형 1"/>
              <p:cNvSpPr/>
              <p:nvPr userDrawn="1"/>
            </p:nvSpPr>
            <p:spPr>
              <a:xfrm>
                <a:off x="19050" y="116632"/>
                <a:ext cx="899592" cy="504056"/>
              </a:xfrm>
              <a:prstGeom prst="roundRect">
                <a:avLst>
                  <a:gd name="adj" fmla="val 161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19048" y="337895"/>
                <a:ext cx="899592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u="dash" baseline="0" dirty="0">
                  <a:solidFill>
                    <a:srgbClr val="FFFF00"/>
                  </a:solidFill>
                </a:endParaRPr>
              </a:p>
            </p:txBody>
          </p:sp>
        </p:grpSp>
        <p:cxnSp>
          <p:nvCxnSpPr>
            <p:cNvPr id="10" name="직선 연결선 9"/>
            <p:cNvCxnSpPr/>
            <p:nvPr userDrawn="1"/>
          </p:nvCxnSpPr>
          <p:spPr>
            <a:xfrm>
              <a:off x="855142" y="607988"/>
              <a:ext cx="8244408" cy="0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 userDrawn="1"/>
        </p:nvSpPr>
        <p:spPr>
          <a:xfrm>
            <a:off x="219770" y="175940"/>
            <a:ext cx="624548" cy="43510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u="none" baseline="0" dirty="0">
                <a:solidFill>
                  <a:schemeClr val="bg1"/>
                </a:solidFill>
              </a:rPr>
              <a:t>LAB</a:t>
            </a:r>
            <a:endParaRPr lang="ko-KR" altLang="en-US" sz="2000" b="1" u="none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0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4AE88-8089-46AF-B006-A187AD486C13}" type="datetime1">
              <a:rPr lang="ko-KR" altLang="en-US"/>
              <a:pPr>
                <a:defRPr/>
              </a:pPr>
              <a:t>2023-01-04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0DE046FA-B321-48D0-9889-EEF2519A1D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233" r:id="rId2"/>
    <p:sldLayoutId id="2147484229" r:id="rId3"/>
    <p:sldLayoutId id="2147484231" r:id="rId4"/>
    <p:sldLayoutId id="2147484232" r:id="rId5"/>
    <p:sldLayoutId id="2147484237" r:id="rId6"/>
    <p:sldLayoutId id="2147484230" r:id="rId7"/>
    <p:sldLayoutId id="2147484234" r:id="rId8"/>
    <p:sldLayoutId id="2147484239" r:id="rId9"/>
    <p:sldLayoutId id="2147484238" r:id="rId10"/>
    <p:sldLayoutId id="2147484241" r:id="rId11"/>
    <p:sldLayoutId id="2147484235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64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웹의 동작 순서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6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C3693D0-48C5-4F2B-9C55-AFD736BF2EB1}"/>
              </a:ext>
            </a:extLst>
          </p:cNvPr>
          <p:cNvSpPr txBox="1">
            <a:spLocks/>
          </p:cNvSpPr>
          <p:nvPr/>
        </p:nvSpPr>
        <p:spPr bwMode="auto">
          <a:xfrm>
            <a:off x="323528" y="764704"/>
            <a:ext cx="8363272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5600" indent="18573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 dirty="0"/>
              <a:t>서버 접속 </a:t>
            </a:r>
            <a:r>
              <a:rPr lang="en-US" altLang="ko-KR" sz="1600" dirty="0"/>
              <a:t>-</a:t>
            </a:r>
            <a:r>
              <a:rPr lang="ko-KR" altLang="en-US" sz="1600" dirty="0"/>
              <a:t> 여러 단계 프로세스를 거치게 됨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‘</a:t>
            </a:r>
            <a:r>
              <a:rPr lang="ko-KR" altLang="en-US" sz="1600" dirty="0"/>
              <a:t>요청한다</a:t>
            </a:r>
            <a:r>
              <a:rPr lang="en-US" altLang="ko-KR" sz="1600" dirty="0"/>
              <a:t>’</a:t>
            </a:r>
            <a:r>
              <a:rPr lang="ko-KR" altLang="en-US" sz="1600" dirty="0"/>
              <a:t>는 의미</a:t>
            </a:r>
            <a:r>
              <a:rPr lang="en-US" altLang="ko-KR" sz="1600" dirty="0"/>
              <a:t>:</a:t>
            </a:r>
            <a:r>
              <a:rPr lang="ko-KR" altLang="en-US" sz="1600" dirty="0"/>
              <a:t> 내가 가진 주소에 있는 정보를 내 컴퓨터로 다운로드하게 해달라는 것</a:t>
            </a:r>
            <a:endParaRPr lang="en-US" altLang="ko-KR" sz="1600" dirty="0"/>
          </a:p>
          <a:p>
            <a:pPr lvl="1"/>
            <a:r>
              <a:rPr lang="ko-KR" altLang="en-US" sz="1600" dirty="0"/>
              <a:t>렌더링</a:t>
            </a:r>
            <a:r>
              <a:rPr lang="en-US" altLang="ko-KR" sz="1600" dirty="0"/>
              <a:t>(rendering):</a:t>
            </a:r>
            <a:r>
              <a:rPr lang="ko-KR" altLang="en-US" sz="1600" dirty="0"/>
              <a:t> 어떤 정보나 코드를 사용하여 어떤 약속에 따라 이를 시각적으로 표현하는 과정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4ADF78-1418-09E1-DE2A-FA94CB63F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17" y="2852936"/>
            <a:ext cx="7136566" cy="370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76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6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C3693D0-48C5-4F2B-9C55-AFD736BF2EB1}"/>
              </a:ext>
            </a:extLst>
          </p:cNvPr>
          <p:cNvSpPr txBox="1">
            <a:spLocks/>
          </p:cNvSpPr>
          <p:nvPr/>
        </p:nvSpPr>
        <p:spPr bwMode="auto">
          <a:xfrm>
            <a:off x="323528" y="764704"/>
            <a:ext cx="8363272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5600" indent="18573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 dirty="0"/>
              <a:t>컴퓨터로 필요한 데이터를 가져오기 위해서 웹에 있는 기본 데이터를 수집해야 함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모든 웹은 </a:t>
            </a:r>
            <a:r>
              <a:rPr lang="en-US" altLang="ko-KR" sz="1600" dirty="0"/>
              <a:t>HTML</a:t>
            </a:r>
            <a:r>
              <a:rPr lang="ko-KR" altLang="en-US" sz="1600" dirty="0"/>
              <a:t>로 구성되어 있으므로</a:t>
            </a:r>
            <a:r>
              <a:rPr lang="en-US" altLang="ko-KR" sz="1600" dirty="0"/>
              <a:t>, HTML </a:t>
            </a:r>
            <a:r>
              <a:rPr lang="ko-KR" altLang="en-US" sz="1600" dirty="0"/>
              <a:t>규칙을 파악한다면 얼마든지 </a:t>
            </a:r>
            <a:r>
              <a:rPr lang="en-US" altLang="ko-KR" sz="1600" dirty="0"/>
              <a:t>HTML</a:t>
            </a:r>
            <a:r>
              <a:rPr lang="ko-KR" altLang="en-US" sz="1600" dirty="0"/>
              <a:t>에서 필요한 정보를 가져올 수 있음</a:t>
            </a:r>
            <a:r>
              <a:rPr lang="en-US" altLang="ko-KR" sz="1600" dirty="0"/>
              <a:t>. </a:t>
            </a:r>
          </a:p>
          <a:p>
            <a:pPr lvl="1" indent="0">
              <a:buNone/>
            </a:pPr>
            <a:r>
              <a:rPr lang="en-US" altLang="ko-KR" sz="1600" dirty="0"/>
              <a:t>☞ </a:t>
            </a:r>
            <a:r>
              <a:rPr lang="ko-KR" altLang="en-US" sz="1600" dirty="0"/>
              <a:t>이러한 과정을 일반적으로 웹 </a:t>
            </a:r>
            <a:r>
              <a:rPr lang="ko-KR" altLang="en-US" sz="1600" dirty="0" err="1"/>
              <a:t>스크래핑</a:t>
            </a:r>
            <a:r>
              <a:rPr lang="en-US" altLang="ko-KR" sz="1600" dirty="0"/>
              <a:t>(web scrapping)</a:t>
            </a:r>
            <a:r>
              <a:rPr lang="ko-KR" altLang="en-US" sz="1600" dirty="0"/>
              <a:t>함</a:t>
            </a:r>
            <a:r>
              <a:rPr lang="en-US" altLang="ko-KR" sz="1600" dirty="0"/>
              <a:t>.</a:t>
            </a:r>
          </a:p>
          <a:p>
            <a:pPr lvl="1" indent="0"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7035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EB1EA1-44FD-49C4-8DB2-95F55302B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49" y="770862"/>
            <a:ext cx="6922701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91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02</a:t>
            </a:r>
          </a:p>
          <a:p>
            <a:pPr algn="ctr"/>
            <a:r>
              <a:rPr lang="en-US" altLang="ko-KR" sz="4000" b="1" dirty="0">
                <a:latin typeface="+mn-ea"/>
                <a:ea typeface="+mn-ea"/>
              </a:rPr>
              <a:t>HTML </a:t>
            </a:r>
            <a:r>
              <a:rPr lang="ko-KR" altLang="en-US" sz="4000" b="1" dirty="0">
                <a:latin typeface="+mn-ea"/>
                <a:ea typeface="+mn-ea"/>
              </a:rPr>
              <a:t>데이터 다루기</a:t>
            </a:r>
          </a:p>
        </p:txBody>
      </p:sp>
    </p:spTree>
    <p:extLst>
      <p:ext uri="{BB962C8B-B14F-4D97-AF65-F5344CB8AC3E}">
        <p14:creationId xmlns:p14="http://schemas.microsoft.com/office/powerpoint/2010/main" val="2659257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웹에서 데이터 다운로드하기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EAD844B-BE5B-419F-B738-C48505C34E9F}"/>
              </a:ext>
            </a:extLst>
          </p:cNvPr>
          <p:cNvGrpSpPr/>
          <p:nvPr/>
        </p:nvGrpSpPr>
        <p:grpSpPr>
          <a:xfrm>
            <a:off x="706789" y="908720"/>
            <a:ext cx="7695331" cy="3634568"/>
            <a:chOff x="706789" y="2163592"/>
            <a:chExt cx="7695331" cy="363456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9A78909-9864-4F0C-B8E4-B46275169EA6}"/>
                </a:ext>
              </a:extLst>
            </p:cNvPr>
            <p:cNvGrpSpPr/>
            <p:nvPr/>
          </p:nvGrpSpPr>
          <p:grpSpPr>
            <a:xfrm>
              <a:off x="706789" y="2163592"/>
              <a:ext cx="7695331" cy="3634568"/>
              <a:chOff x="683568" y="779967"/>
              <a:chExt cx="7695331" cy="363456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636E687-1F5E-47D5-9EE5-79CD83E3403D}"/>
                  </a:ext>
                </a:extLst>
              </p:cNvPr>
              <p:cNvSpPr/>
              <p:nvPr/>
            </p:nvSpPr>
            <p:spPr>
              <a:xfrm>
                <a:off x="774854" y="1245305"/>
                <a:ext cx="7604045" cy="3169230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import urllib.request          </a:t>
                </a:r>
                <a:r>
                  <a:rPr lang="es-E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 urllib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모듈 호출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</a:t>
                </a:r>
                <a:r>
                  <a:rPr lang="es-E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url="http://storage.googleapis.com/patents/grant_full_text/2014</a:t>
                </a:r>
              </a:p>
              <a:p>
                <a:r>
                  <a:rPr lang="es-E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/ipg140107.zip"                </a:t>
                </a:r>
                <a:r>
                  <a:rPr lang="es-E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다운로드 </a:t>
                </a:r>
                <a:r>
                  <a:rPr lang="es-E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URL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주소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 </a:t>
                </a:r>
                <a:r>
                  <a:rPr lang="es-E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print("Start Download")</a:t>
                </a:r>
              </a:p>
              <a:p>
                <a:r>
                  <a:rPr lang="es-E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 fname, header = urllib.request.urlretrieve(url, 'ipg140107.zip’)  </a:t>
                </a:r>
              </a:p>
              <a:p>
                <a:r>
                  <a:rPr lang="es-E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s-ES" altLang="ko-KR" sz="16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# urlretrieve()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함수 호출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s-ES" altLang="ko-KR" sz="16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URL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주소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다운로드할 파일명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),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결과값으로 </a:t>
                </a:r>
                <a:endParaRPr lang="en-US" altLang="ko-KR" sz="1600" dirty="0">
                  <a:solidFill>
                    <a:srgbClr val="00B050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ko-KR" sz="16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다운로드한 파일명과 </a:t>
                </a:r>
                <a:r>
                  <a:rPr lang="es-ES" altLang="ko-KR" sz="16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header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정보를 </a:t>
                </a:r>
                <a:r>
                  <a:rPr lang="ko-KR" altLang="en-US" sz="1600" dirty="0" err="1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언패킹</a:t>
                </a:r>
                <a:endParaRPr lang="ko-KR" altLang="en-US" sz="1600" dirty="0">
                  <a:solidFill>
                    <a:srgbClr val="00B050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6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7 </a:t>
                </a:r>
                <a:r>
                  <a:rPr lang="es-E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print("End Download")</a:t>
                </a:r>
                <a:endPara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11791B-BB73-4DF8-BD70-224D75D8EB4A}"/>
                  </a:ext>
                </a:extLst>
              </p:cNvPr>
              <p:cNvSpPr txBox="1"/>
              <p:nvPr/>
            </p:nvSpPr>
            <p:spPr>
              <a:xfrm>
                <a:off x="683568" y="779967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14-1]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E93F338-9ECC-4973-92CA-5E281956C83E}"/>
                </a:ext>
              </a:extLst>
            </p:cNvPr>
            <p:cNvSpPr/>
            <p:nvPr/>
          </p:nvSpPr>
          <p:spPr>
            <a:xfrm>
              <a:off x="7452320" y="2276872"/>
              <a:ext cx="9476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</a:rPr>
                <a:t> html.py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661A3C-A487-E866-24E6-584CBE03FA80}"/>
              </a:ext>
            </a:extLst>
          </p:cNvPr>
          <p:cNvGrpSpPr/>
          <p:nvPr/>
        </p:nvGrpSpPr>
        <p:grpSpPr>
          <a:xfrm>
            <a:off x="706789" y="4813586"/>
            <a:ext cx="7730422" cy="1368152"/>
            <a:chOff x="706789" y="4813586"/>
            <a:chExt cx="7730422" cy="136815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2690848-0BBD-4B81-F65F-E1F199DAA710}"/>
                </a:ext>
              </a:extLst>
            </p:cNvPr>
            <p:cNvSpPr txBox="1"/>
            <p:nvPr/>
          </p:nvSpPr>
          <p:spPr>
            <a:xfrm>
              <a:off x="706789" y="4813586"/>
              <a:ext cx="1440160" cy="463593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B219A03-9036-896A-74FE-8F04E3558B8D}"/>
                </a:ext>
              </a:extLst>
            </p:cNvPr>
            <p:cNvSpPr/>
            <p:nvPr/>
          </p:nvSpPr>
          <p:spPr>
            <a:xfrm>
              <a:off x="833166" y="5301208"/>
              <a:ext cx="7604045" cy="880530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Start Download</a:t>
              </a:r>
            </a:p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End Download</a:t>
              </a:r>
              <a:endPara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5794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HTML </a:t>
            </a:r>
            <a:r>
              <a:rPr lang="ko-KR" altLang="en-US" dirty="0"/>
              <a:t>파싱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dirty="0"/>
              <a:t>다운로드할 </a:t>
            </a:r>
            <a:r>
              <a:rPr lang="en-US" altLang="ko-KR" dirty="0"/>
              <a:t>URL</a:t>
            </a:r>
            <a:r>
              <a:rPr lang="ko-KR" altLang="en-US" dirty="0"/>
              <a:t>을 추출하기 위해서는 웹 페이지의 </a:t>
            </a:r>
            <a:r>
              <a:rPr lang="en-US" altLang="ko-KR" dirty="0"/>
              <a:t>HTML</a:t>
            </a:r>
            <a:r>
              <a:rPr lang="ko-KR" altLang="en-US" dirty="0"/>
              <a:t>을 분석하여 필요한 </a:t>
            </a:r>
            <a:r>
              <a:rPr lang="en-US" altLang="ko-KR" dirty="0"/>
              <a:t>URL</a:t>
            </a:r>
            <a:r>
              <a:rPr lang="ko-KR" altLang="en-US" dirty="0"/>
              <a:t>을 추출하는 </a:t>
            </a:r>
            <a:r>
              <a:rPr lang="en-US" altLang="ko-KR" dirty="0"/>
              <a:t>HTML </a:t>
            </a:r>
            <a:r>
              <a:rPr lang="ko-KR" altLang="en-US" dirty="0"/>
              <a:t>파싱 작업이 필요함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b="1" dirty="0"/>
              <a:t>파싱</a:t>
            </a:r>
            <a:r>
              <a:rPr lang="en-US" altLang="ko-KR" sz="1600" b="1" dirty="0"/>
              <a:t>(parsing)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특정 텍스트를 분석하여 그 데이터로부터 필요한 정보를 추출하는 과정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sz="1800" dirty="0"/>
              <a:t>위 주소는 삼성전자의 주식 정보를 보여주는 웹 페이지 주소로</a:t>
            </a:r>
            <a:r>
              <a:rPr lang="en-US" altLang="ko-KR" sz="1800" dirty="0"/>
              <a:t>, [</a:t>
            </a:r>
            <a:r>
              <a:rPr lang="ko-KR" altLang="en-US" sz="1800" dirty="0"/>
              <a:t>그림 </a:t>
            </a:r>
            <a:r>
              <a:rPr lang="en-US" altLang="ko-KR" sz="1800" dirty="0"/>
              <a:t>14-5]</a:t>
            </a:r>
            <a:r>
              <a:rPr lang="ko-KR" altLang="en-US" sz="1800" dirty="0"/>
              <a:t>와 같은 구조로 이루어져 있음</a:t>
            </a:r>
            <a:r>
              <a:rPr lang="en-US" altLang="ko-KR" sz="1800" dirty="0"/>
              <a:t>.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D75B83-B98D-CD02-73F6-1EF6CF376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88" y="2564904"/>
            <a:ext cx="7846952" cy="7920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59CFA3-2280-42AC-B6A3-454E76F37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4581128"/>
            <a:ext cx="7714265" cy="156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64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HTML </a:t>
            </a:r>
            <a:r>
              <a:rPr lang="ko-KR" altLang="en-US" dirty="0"/>
              <a:t>파싱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24936" cy="5904656"/>
          </a:xfrm>
        </p:spPr>
        <p:txBody>
          <a:bodyPr/>
          <a:lstStyle/>
          <a:p>
            <a:pPr lvl="1"/>
            <a:r>
              <a:rPr lang="ko-KR" altLang="en-US" dirty="0"/>
              <a:t>웹 페이지 내에서 필요한 정보만 추출하는 방법은 무엇일까</a:t>
            </a:r>
            <a:r>
              <a:rPr lang="en-US" altLang="ko-KR" dirty="0"/>
              <a:t>? </a:t>
            </a:r>
          </a:p>
          <a:p>
            <a:pPr lvl="1"/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14-6]</a:t>
            </a:r>
            <a:r>
              <a:rPr lang="ko-KR" altLang="en-US" sz="1600" dirty="0"/>
              <a:t>과 같은 테이블에서 필요한 주식 정보만 가져오려면 어떻게 할까</a:t>
            </a:r>
            <a:r>
              <a:rPr lang="en-US" altLang="ko-KR" sz="1600" dirty="0"/>
              <a:t>?</a:t>
            </a:r>
          </a:p>
          <a:p>
            <a:pPr lvl="1" indent="0">
              <a:buNone/>
            </a:pPr>
            <a:r>
              <a:rPr lang="ko-KR" altLang="en-US" sz="1600" dirty="0"/>
              <a:t>  ☞ 가장 좋은 방법은 테이블을 구성하는 </a:t>
            </a:r>
            <a:r>
              <a:rPr lang="en-US" altLang="ko-KR" sz="1600" dirty="0"/>
              <a:t>HTML </a:t>
            </a:r>
            <a:r>
              <a:rPr lang="ko-KR" altLang="en-US" sz="1600" dirty="0"/>
              <a:t>페이지를 찾아 그 정보를 가져오는 것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6D7ED8-567E-47EE-9F7D-03DC5AE52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57" y="2204864"/>
            <a:ext cx="5805686" cy="171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40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HTML </a:t>
            </a:r>
            <a:r>
              <a:rPr lang="ko-KR" altLang="en-US" dirty="0"/>
              <a:t>파싱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14-7]</a:t>
            </a:r>
            <a:r>
              <a:rPr lang="ko-KR" altLang="en-US" sz="1600" dirty="0"/>
              <a:t>의 코드를 보면 </a:t>
            </a:r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14-6]</a:t>
            </a:r>
            <a:r>
              <a:rPr lang="ko-KR" altLang="en-US" sz="1600" dirty="0"/>
              <a:t>의 테이블 정보가 크게는 </a:t>
            </a:r>
            <a:r>
              <a:rPr lang="en-US" altLang="ko-KR" sz="1600" dirty="0"/>
              <a:t>&lt;dl&gt;~&lt;/dl&gt; </a:t>
            </a:r>
            <a:r>
              <a:rPr lang="ko-KR" altLang="en-US" sz="1600" dirty="0"/>
              <a:t>클래스 사 이에 있고</a:t>
            </a:r>
            <a:r>
              <a:rPr lang="en-US" altLang="ko-KR" sz="1600" dirty="0"/>
              <a:t>, </a:t>
            </a:r>
            <a:r>
              <a:rPr lang="ko-KR" altLang="en-US" sz="1600" dirty="0"/>
              <a:t>각각의 개별 정보는</a:t>
            </a:r>
            <a:r>
              <a:rPr lang="en-US" altLang="ko-KR" sz="1600" dirty="0"/>
              <a:t> &lt;dl&gt;~&lt;/dl&gt; </a:t>
            </a:r>
            <a:r>
              <a:rPr lang="ko-KR" altLang="en-US" sz="1600" dirty="0"/>
              <a:t>태그 사이에 있는 것을 알 수 있음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954217-B025-4817-908F-FA2216182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" y="1628800"/>
            <a:ext cx="79914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33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03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정규 표현식</a:t>
            </a:r>
          </a:p>
        </p:txBody>
      </p:sp>
    </p:spTree>
    <p:extLst>
      <p:ext uri="{BB962C8B-B14F-4D97-AF65-F5344CB8AC3E}">
        <p14:creationId xmlns:p14="http://schemas.microsoft.com/office/powerpoint/2010/main" val="262467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정규 표현식의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b="1" dirty="0"/>
              <a:t>정규 표현식</a:t>
            </a:r>
            <a:r>
              <a:rPr lang="en-US" altLang="ko-KR" b="1" dirty="0"/>
              <a:t>(regular expression):</a:t>
            </a:r>
            <a:r>
              <a:rPr lang="ko-KR" altLang="en-US" b="1" dirty="0"/>
              <a:t> </a:t>
            </a:r>
            <a:r>
              <a:rPr lang="ko-KR" altLang="en-US" dirty="0"/>
              <a:t>일종의 문자를 표현하는 공식으로</a:t>
            </a:r>
            <a:r>
              <a:rPr lang="en-US" altLang="ko-KR" dirty="0"/>
              <a:t>, </a:t>
            </a:r>
            <a:r>
              <a:rPr lang="ko-KR" altLang="en-US" dirty="0"/>
              <a:t>특정 규칙이 있는 문자열 집합을 추출할 때 자주 사용하는 기법</a:t>
            </a:r>
            <a:r>
              <a:rPr lang="en-US" altLang="ko-KR" dirty="0"/>
              <a:t>.</a:t>
            </a:r>
          </a:p>
          <a:p>
            <a:pPr lvl="1" indent="0">
              <a:buNone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숫자의 연속에 대해 ‘＼</a:t>
            </a:r>
            <a:r>
              <a:rPr lang="en-US" altLang="ko-KR" sz="1600" dirty="0"/>
              <a:t>d’ </a:t>
            </a:r>
            <a:r>
              <a:rPr lang="ko-KR" altLang="en-US" sz="1600" dirty="0"/>
              <a:t>기호로 표시</a:t>
            </a:r>
            <a:r>
              <a:rPr lang="en-US" altLang="ko-KR" sz="1600" dirty="0"/>
              <a:t> ☞ </a:t>
            </a:r>
            <a:r>
              <a:rPr lang="ko-KR" altLang="en-US" sz="1600" dirty="0"/>
              <a:t>‘</a:t>
            </a:r>
            <a:r>
              <a:rPr lang="en-US" altLang="ko-KR" sz="1600" dirty="0"/>
              <a:t>d’:</a:t>
            </a:r>
            <a:r>
              <a:rPr lang="ko-KR" altLang="en-US" sz="1600" dirty="0"/>
              <a:t> ‘</a:t>
            </a:r>
            <a:r>
              <a:rPr lang="en-US" altLang="ko-KR" sz="1600" dirty="0"/>
              <a:t>digit’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줄임말</a:t>
            </a:r>
            <a:r>
              <a:rPr lang="en-US" altLang="ko-KR" sz="1600" dirty="0"/>
              <a:t>,</a:t>
            </a:r>
            <a:r>
              <a:rPr lang="ko-KR" altLang="en-US" sz="1600" dirty="0"/>
              <a:t> 십진수를 표현함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307E31-7290-4AC2-8A9E-92E3108E1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60848"/>
            <a:ext cx="58102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2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5935017" y="836712"/>
            <a:ext cx="2875467" cy="163121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Chapter 14</a:t>
            </a:r>
            <a:endParaRPr lang="en-US" altLang="ko-KR" sz="4000" b="1" baseline="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lang="ko-KR" altLang="en-US" sz="4000" b="1" spc="-150" dirty="0">
                <a:latin typeface="+mj-ea"/>
                <a:ea typeface="+mj-ea"/>
              </a:rPr>
              <a:t>웹 </a:t>
            </a:r>
            <a:r>
              <a:rPr lang="ko-KR" altLang="en-US" sz="4000" b="1" spc="-150" dirty="0" err="1">
                <a:latin typeface="+mj-ea"/>
                <a:ea typeface="+mj-ea"/>
              </a:rPr>
              <a:t>스크래핑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0746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정규 표현식의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endParaRPr lang="en-US" altLang="ko-KR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9C6822-9B2D-4FEE-966F-8C12C71AF511}"/>
              </a:ext>
            </a:extLst>
          </p:cNvPr>
          <p:cNvGrpSpPr/>
          <p:nvPr/>
        </p:nvGrpSpPr>
        <p:grpSpPr>
          <a:xfrm>
            <a:off x="457200" y="2060848"/>
            <a:ext cx="8270426" cy="2736304"/>
            <a:chOff x="781769" y="908721"/>
            <a:chExt cx="6870751" cy="227321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D1FD02D-49FE-4FA6-81D3-B1C26CF83B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47" r="-1" b="7265"/>
            <a:stretch/>
          </p:blipFill>
          <p:spPr>
            <a:xfrm>
              <a:off x="781770" y="908721"/>
              <a:ext cx="6870750" cy="128077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A38964C-C86E-4D7F-8A15-3F4BECC4D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r="277"/>
            <a:stretch/>
          </p:blipFill>
          <p:spPr>
            <a:xfrm>
              <a:off x="781769" y="2181812"/>
              <a:ext cx="6867525" cy="1000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547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정규 표현식 문법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b="1" dirty="0"/>
              <a:t>메타문자</a:t>
            </a:r>
            <a:r>
              <a:rPr lang="en-US" altLang="ko-KR" b="1" dirty="0"/>
              <a:t>(meta-characters): </a:t>
            </a:r>
            <a:r>
              <a:rPr lang="ko-KR" altLang="en-US" dirty="0"/>
              <a:t>문자를 설명하기 위한 문자로</a:t>
            </a:r>
            <a:r>
              <a:rPr lang="en-US" altLang="ko-KR" dirty="0"/>
              <a:t>, </a:t>
            </a:r>
            <a:r>
              <a:rPr lang="ko-KR" altLang="en-US" dirty="0"/>
              <a:t>문자의 구성을 설명하기 위해 원래의 의미가 아니라 다른 의미로 쓰이는 문자를 뜻함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메타문자의 기호 표시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BBAE92-D187-4523-8A92-48DCD56B4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631240"/>
            <a:ext cx="7776864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90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정규 표현식 문법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2.1 </a:t>
            </a:r>
            <a:r>
              <a:rPr lang="ko-KR" altLang="en-US" sz="2000" b="1" dirty="0"/>
              <a:t>기본 메타문자 </a:t>
            </a:r>
            <a:r>
              <a:rPr lang="en-US" altLang="ko-KR" sz="2000" b="1" dirty="0"/>
              <a:t>[ ]</a:t>
            </a:r>
          </a:p>
          <a:p>
            <a:pPr marL="698500" lvl="1" indent="-342900">
              <a:buFont typeface="+mj-ea"/>
              <a:buAutoNum type="circleNumDbPlain"/>
            </a:pPr>
            <a:r>
              <a:rPr lang="en-US" altLang="ko-KR" dirty="0"/>
              <a:t>[ </a:t>
            </a:r>
            <a:r>
              <a:rPr lang="ko-KR" altLang="en-US" dirty="0"/>
              <a:t>와 </a:t>
            </a:r>
            <a:r>
              <a:rPr lang="en-US" altLang="ko-KR" dirty="0"/>
              <a:t>] </a:t>
            </a:r>
            <a:r>
              <a:rPr lang="ko-KR" altLang="en-US" dirty="0"/>
              <a:t>사이의 문자와 매칭하라는 뜻</a:t>
            </a:r>
            <a:endParaRPr lang="en-US" altLang="ko-KR" dirty="0"/>
          </a:p>
          <a:p>
            <a:pPr marL="698500" lvl="1" indent="-342900">
              <a:buFont typeface="+mj-ea"/>
              <a:buAutoNum type="circleNumDbPlain" startAt="2"/>
            </a:pPr>
            <a:r>
              <a:rPr lang="en-US" altLang="ko-KR" dirty="0"/>
              <a:t>[ ]</a:t>
            </a:r>
            <a:r>
              <a:rPr lang="ko-KR" altLang="en-US" dirty="0"/>
              <a:t>에는 </a:t>
            </a:r>
            <a:r>
              <a:rPr lang="en-US" altLang="ko-KR" dirty="0"/>
              <a:t>or</a:t>
            </a:r>
            <a:r>
              <a:rPr lang="ko-KR" altLang="en-US" dirty="0"/>
              <a:t>의 의미도 있음</a:t>
            </a:r>
            <a:endParaRPr lang="en-US" altLang="ko-KR" dirty="0"/>
          </a:p>
          <a:p>
            <a:pPr marL="698500" lvl="1" indent="-342900">
              <a:buFont typeface="+mj-ea"/>
              <a:buAutoNum type="circleNumDbPlain" startAt="2"/>
            </a:pPr>
            <a:endParaRPr lang="en-US" altLang="ko-KR" dirty="0"/>
          </a:p>
          <a:p>
            <a:pPr lvl="1"/>
            <a:r>
              <a:rPr lang="ko-KR" altLang="en-US" dirty="0"/>
              <a:t>만약 </a:t>
            </a:r>
            <a:r>
              <a:rPr lang="en-US" altLang="ko-KR" dirty="0"/>
              <a:t>[</a:t>
            </a:r>
            <a:r>
              <a:rPr lang="en-US" altLang="ko-KR" dirty="0" err="1"/>
              <a:t>abc</a:t>
            </a:r>
            <a:r>
              <a:rPr lang="en-US" altLang="ko-KR" dirty="0"/>
              <a:t>]</a:t>
            </a:r>
            <a:r>
              <a:rPr lang="ko-KR" altLang="en-US" dirty="0"/>
              <a:t>라는 정규 표현식을 쓴다면 다음과 같은 텍스트에서 어떤 것이 검색될까</a:t>
            </a:r>
            <a:r>
              <a:rPr lang="en-US" altLang="ko-KR" dirty="0"/>
              <a:t>? </a:t>
            </a:r>
          </a:p>
          <a:p>
            <a:pPr lvl="1" indent="0">
              <a:buNone/>
            </a:pPr>
            <a:r>
              <a:rPr lang="en-US" altLang="ko-KR" sz="1200" dirty="0"/>
              <a:t>☞ </a:t>
            </a:r>
            <a:r>
              <a:rPr lang="ko-KR" altLang="en-US" dirty="0"/>
              <a:t>여기서는 ‘</a:t>
            </a:r>
            <a:r>
              <a:rPr lang="en-US" altLang="ko-KR" dirty="0"/>
              <a:t>a’</a:t>
            </a:r>
            <a:r>
              <a:rPr lang="ko-KR" altLang="en-US" dirty="0"/>
              <a:t>의 </a:t>
            </a:r>
            <a:r>
              <a:rPr lang="en-US" altLang="ko-KR" dirty="0"/>
              <a:t>a, ‘before’</a:t>
            </a:r>
            <a:r>
              <a:rPr lang="ko-KR" altLang="en-US" dirty="0"/>
              <a:t>의 </a:t>
            </a:r>
            <a:r>
              <a:rPr lang="en-US" altLang="ko-KR" dirty="0"/>
              <a:t>b</a:t>
            </a:r>
            <a:r>
              <a:rPr lang="ko-KR" altLang="en-US" dirty="0"/>
              <a:t>와 같은 방식으로 검색될 것임</a:t>
            </a: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알파벳 전체나 한글 전체 텍스트를 찾고 싶다면 </a:t>
            </a:r>
            <a:r>
              <a:rPr lang="en-US" altLang="ko-KR" dirty="0"/>
              <a:t>–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사용하면 됨</a:t>
            </a:r>
            <a:r>
              <a:rPr lang="en-US" altLang="ko-KR" dirty="0"/>
              <a:t>.</a:t>
            </a:r>
          </a:p>
          <a:p>
            <a:pPr lvl="1" indent="0">
              <a:buNone/>
            </a:pPr>
            <a:endParaRPr lang="en-US" altLang="ko-KR" dirty="0"/>
          </a:p>
          <a:p>
            <a:pPr marL="698500" lvl="1" indent="-342900">
              <a:buFont typeface="+mj-ea"/>
              <a:buAutoNum type="circleNumDbPlain" startAt="2"/>
            </a:pPr>
            <a:endParaRPr lang="en-US" altLang="ko-KR" dirty="0"/>
          </a:p>
          <a:p>
            <a:pPr marL="698500" lvl="1" indent="-342900">
              <a:buFont typeface="+mj-ea"/>
              <a:buAutoNum type="circleNumDbPlain" startAt="2"/>
            </a:pPr>
            <a:endParaRPr lang="en-US" altLang="ko-KR" dirty="0"/>
          </a:p>
          <a:p>
            <a:pPr marL="698500" lvl="1" indent="-342900">
              <a:buFont typeface="+mj-ea"/>
              <a:buAutoNum type="circleNumDbPlain" startAt="2"/>
            </a:pPr>
            <a:endParaRPr lang="en-US" altLang="ko-KR" dirty="0"/>
          </a:p>
          <a:p>
            <a:pPr lvl="1" indent="0">
              <a:buNone/>
            </a:pPr>
            <a:r>
              <a:rPr lang="en-US" altLang="ko-KR" sz="1600" dirty="0"/>
              <a:t> 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241B15-BB8E-BB78-3C36-260533D9E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86" y="4077072"/>
            <a:ext cx="71151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19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정규 표현식 문법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2.2 </a:t>
            </a:r>
            <a:r>
              <a:rPr lang="ko-KR" altLang="en-US" sz="2000" b="1" dirty="0"/>
              <a:t>반복 관련 메타문자 </a:t>
            </a:r>
            <a:r>
              <a:rPr lang="en-US" altLang="ko-KR" sz="2000" b="1" dirty="0"/>
              <a:t>-, +, *, ?, { }</a:t>
            </a:r>
          </a:p>
          <a:p>
            <a:pPr lvl="1"/>
            <a:r>
              <a:rPr lang="ko-KR" altLang="en-US" dirty="0"/>
              <a:t>대괄호 </a:t>
            </a:r>
            <a:r>
              <a:rPr lang="en-US" altLang="ko-KR" dirty="0"/>
              <a:t>[ ]</a:t>
            </a:r>
            <a:r>
              <a:rPr lang="ko-KR" altLang="en-US" dirty="0"/>
              <a:t>는 매우 유용하지만 한 번에 여러 개의 글자를 표현할 수 없음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휴대 전화번호를 찾고 싶을 때의 정규 표현식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 입력해야 할 글자가 너무 많다는 문제점 발생</a:t>
            </a:r>
            <a:r>
              <a:rPr lang="en-US" altLang="ko-KR" dirty="0"/>
              <a:t>!</a:t>
            </a:r>
          </a:p>
          <a:p>
            <a:pPr lvl="1" indent="0">
              <a:buNone/>
            </a:pPr>
            <a:r>
              <a:rPr lang="en-US" altLang="ko-KR" dirty="0"/>
              <a:t>  ☞ </a:t>
            </a:r>
            <a:r>
              <a:rPr lang="ko-KR" altLang="en-US" dirty="0"/>
              <a:t>이럴 때 메타문자 </a:t>
            </a:r>
            <a:r>
              <a:rPr lang="en-US" altLang="ko-KR" dirty="0"/>
              <a:t>+</a:t>
            </a:r>
            <a:r>
              <a:rPr lang="ko-KR" altLang="en-US" dirty="0"/>
              <a:t> 사용할 수 있음</a:t>
            </a: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+:</a:t>
            </a:r>
            <a:r>
              <a:rPr lang="ko-KR" altLang="en-US" dirty="0"/>
              <a:t> 해당 글자가 </a:t>
            </a:r>
            <a:r>
              <a:rPr lang="en-US" altLang="ko-KR" dirty="0"/>
              <a:t>1</a:t>
            </a:r>
            <a:r>
              <a:rPr lang="ko-KR" altLang="en-US" dirty="0"/>
              <a:t>개 이상 출현하는 것</a:t>
            </a: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456128-0C70-49ED-8502-3FB256494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132" y="2276872"/>
            <a:ext cx="7038975" cy="647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317741-0C59-4EFC-9ADD-B97C3E0B2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69" y="4869160"/>
            <a:ext cx="71056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10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정규 표현식 문법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2.2 </a:t>
            </a:r>
            <a:r>
              <a:rPr lang="ko-KR" altLang="en-US" sz="2000" b="1" dirty="0"/>
              <a:t>반복 관련 메타문자 </a:t>
            </a:r>
            <a:r>
              <a:rPr lang="en-US" altLang="ko-KR" sz="2000" b="1" dirty="0"/>
              <a:t>-, +, *, ?, { }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 BUT</a:t>
            </a:r>
            <a:r>
              <a:rPr lang="ko-KR" altLang="en-US" dirty="0"/>
              <a:t> 자릿수로 인한 문제점 </a:t>
            </a:r>
            <a:r>
              <a:rPr lang="en-US" altLang="ko-KR" dirty="0"/>
              <a:t>- </a:t>
            </a:r>
            <a:r>
              <a:rPr lang="ko-KR" altLang="en-US" dirty="0"/>
              <a:t>출현 횟수를 조정해야</a:t>
            </a:r>
            <a:r>
              <a:rPr lang="en-US" altLang="ko-KR" dirty="0"/>
              <a:t> </a:t>
            </a:r>
            <a:r>
              <a:rPr lang="ko-KR" altLang="en-US" dirty="0"/>
              <a:t>됨</a:t>
            </a:r>
            <a:r>
              <a:rPr lang="en-US" altLang="ko-KR" dirty="0"/>
              <a:t>.</a:t>
            </a:r>
          </a:p>
          <a:p>
            <a:pPr lvl="1" indent="0">
              <a:buNone/>
            </a:pPr>
            <a:r>
              <a:rPr lang="en-US" altLang="ko-KR" dirty="0"/>
              <a:t>☞ </a:t>
            </a:r>
            <a:r>
              <a:rPr lang="ko-KR" altLang="en-US" dirty="0"/>
              <a:t>이럴 때 메타문자 중괄호 </a:t>
            </a:r>
            <a:r>
              <a:rPr lang="en-US" altLang="ko-KR" dirty="0"/>
              <a:t>{ }</a:t>
            </a:r>
            <a:r>
              <a:rPr lang="ko-KR" altLang="en-US" dirty="0"/>
              <a:t>를 사용할 수 있음</a:t>
            </a:r>
            <a:r>
              <a:rPr lang="en-US" altLang="ko-KR" dirty="0"/>
              <a:t>.</a:t>
            </a:r>
          </a:p>
          <a:p>
            <a:pPr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{ }:</a:t>
            </a:r>
            <a:r>
              <a:rPr lang="ko-KR" altLang="en-US" dirty="0"/>
              <a:t> 출현 횟수를 지정할 수 있음</a:t>
            </a:r>
            <a:r>
              <a:rPr lang="en-US" altLang="ko-KR" dirty="0"/>
              <a:t>. </a:t>
            </a:r>
          </a:p>
          <a:p>
            <a:pPr lvl="1" indent="0">
              <a:buNone/>
            </a:pPr>
            <a:r>
              <a:rPr lang="ko-KR" altLang="en-US" dirty="0"/>
              <a:t>  </a:t>
            </a:r>
            <a:r>
              <a:rPr lang="ko-KR" altLang="en-US" sz="1600" dirty="0"/>
              <a:t>예</a:t>
            </a:r>
            <a:r>
              <a:rPr lang="en-US" altLang="ko-KR" sz="1600" dirty="0"/>
              <a:t>) [a-</a:t>
            </a:r>
            <a:r>
              <a:rPr lang="en-US" altLang="ko-KR" sz="1600" dirty="0" err="1"/>
              <a:t>zA</a:t>
            </a:r>
            <a:r>
              <a:rPr lang="en-US" altLang="ko-KR" sz="1600" dirty="0"/>
              <a:t>-Z]{3,4}</a:t>
            </a:r>
            <a:r>
              <a:rPr lang="ko-KR" altLang="en-US" sz="1600" dirty="0"/>
              <a:t>이면 알파벳이 </a:t>
            </a:r>
            <a:r>
              <a:rPr lang="en-US" altLang="ko-KR" sz="1600" dirty="0"/>
              <a:t>3</a:t>
            </a:r>
            <a:r>
              <a:rPr lang="ko-KR" altLang="en-US" sz="1600" dirty="0"/>
              <a:t>자에서 </a:t>
            </a:r>
            <a:r>
              <a:rPr lang="en-US" altLang="ko-KR" sz="1600" dirty="0"/>
              <a:t>4</a:t>
            </a:r>
            <a:r>
              <a:rPr lang="ko-KR" altLang="en-US" sz="1600" dirty="0"/>
              <a:t>자까지 나타날 수 있다는 뜻</a:t>
            </a:r>
            <a:r>
              <a:rPr lang="en-US" altLang="ko-KR" sz="1600" dirty="0"/>
              <a:t>. </a:t>
            </a:r>
          </a:p>
          <a:p>
            <a:pPr lvl="1" indent="0">
              <a:buNone/>
            </a:pPr>
            <a:r>
              <a:rPr lang="ko-KR" altLang="en-US" sz="1600" dirty="0"/>
              <a:t>  </a:t>
            </a:r>
            <a:r>
              <a:rPr lang="en-US" altLang="ko-KR" sz="1600" dirty="0"/>
              <a:t>- </a:t>
            </a:r>
            <a:r>
              <a:rPr lang="ko-KR" altLang="en-US" sz="1600" dirty="0"/>
              <a:t>반복 횟수는 </a:t>
            </a:r>
            <a:r>
              <a:rPr lang="en-US" altLang="ko-KR" sz="1600" dirty="0"/>
              <a:t>{1,}, {0,}, {1,3}</a:t>
            </a:r>
            <a:r>
              <a:rPr lang="ko-KR" altLang="en-US" sz="1600" dirty="0"/>
              <a:t>처럼 시작 값이나 끝 값은 지정하지 않을 수 있음</a:t>
            </a:r>
            <a:r>
              <a:rPr lang="en-US" altLang="ko-KR" sz="1600" dirty="0"/>
              <a:t>. </a:t>
            </a:r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만약 </a:t>
            </a:r>
            <a:r>
              <a:rPr lang="en-US" altLang="ko-KR" sz="1600" dirty="0"/>
              <a:t>{1,}</a:t>
            </a:r>
            <a:r>
              <a:rPr lang="ko-KR" altLang="en-US" sz="1600" dirty="0"/>
              <a:t>라고 쓴다면 한 번 이상 출현해야 한다는 제약이 있음</a:t>
            </a: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75342A-9B65-447D-B336-2FA056E5E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14" y="4437112"/>
            <a:ext cx="70485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83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정규 표현식 문법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2.2 </a:t>
            </a:r>
            <a:r>
              <a:rPr lang="ko-KR" altLang="en-US" sz="2000" b="1" dirty="0"/>
              <a:t>반복 관련 메타문자 </a:t>
            </a:r>
            <a:r>
              <a:rPr lang="en-US" altLang="ko-KR" sz="2000" b="1" dirty="0"/>
              <a:t>-, +, *, ?, { }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 BUT</a:t>
            </a:r>
            <a:r>
              <a:rPr lang="ko-KR" altLang="en-US" dirty="0"/>
              <a:t> 여전히 문제점이 있음 </a:t>
            </a:r>
            <a:r>
              <a:rPr lang="en-US" altLang="ko-KR" sz="1600" dirty="0"/>
              <a:t>- </a:t>
            </a:r>
            <a:r>
              <a:rPr lang="ko-KR" altLang="en-US" sz="1600" dirty="0"/>
              <a:t>휴대전화번호는 반드시 ‘</a:t>
            </a:r>
            <a:r>
              <a:rPr lang="en-US" altLang="ko-KR" sz="1600" dirty="0"/>
              <a:t>01X’ </a:t>
            </a:r>
            <a:r>
              <a:rPr lang="ko-KR" altLang="en-US" sz="1600" dirty="0"/>
              <a:t>로 시작함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예전에는 </a:t>
            </a:r>
            <a:r>
              <a:rPr lang="en-US" altLang="ko-KR" dirty="0"/>
              <a:t>018, 019, 011 </a:t>
            </a:r>
            <a:r>
              <a:rPr lang="ko-KR" altLang="en-US" dirty="0"/>
              <a:t>등 다양한 숫자가 쓰였는데 이 경우에는 </a:t>
            </a:r>
            <a:r>
              <a:rPr lang="en-US" altLang="ko-KR" dirty="0"/>
              <a:t>01[01689]</a:t>
            </a:r>
            <a:r>
              <a:rPr lang="ko-KR" altLang="en-US" dirty="0"/>
              <a:t>라고 쓰면 됨</a:t>
            </a:r>
            <a:r>
              <a:rPr lang="en-US" altLang="ko-KR" dirty="0"/>
              <a:t>. </a:t>
            </a:r>
          </a:p>
          <a:p>
            <a:pPr lvl="1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좀 더 명확하게 이것이 한 번만 반복한다는 표시를 하기 위해서는 대괄호 </a:t>
            </a:r>
            <a:r>
              <a:rPr lang="en-US" altLang="ko-KR" dirty="0"/>
              <a:t>?</a:t>
            </a:r>
            <a:r>
              <a:rPr lang="ko-KR" altLang="en-US" dirty="0"/>
              <a:t>를 사용하여 </a:t>
            </a:r>
            <a:r>
              <a:rPr lang="en-US" altLang="ko-KR" dirty="0"/>
              <a:t>01[01689]? </a:t>
            </a:r>
            <a:r>
              <a:rPr lang="ko-KR" altLang="en-US" dirty="0"/>
              <a:t>로 쓸 수 있음</a:t>
            </a:r>
            <a:r>
              <a:rPr lang="en-US" altLang="ko-KR" dirty="0"/>
              <a:t>.</a:t>
            </a:r>
          </a:p>
          <a:p>
            <a:pPr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?:</a:t>
            </a:r>
            <a:r>
              <a:rPr lang="ko-KR" altLang="en-US" dirty="0"/>
              <a:t> 반드시 한 번만 반복한다는 뜻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8014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정규 표현식 문법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en-US" altLang="ko-KR" dirty="0"/>
              <a:t>*: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와 달리 해당 글자가 </a:t>
            </a:r>
            <a:r>
              <a:rPr lang="en-US" altLang="ko-KR" dirty="0"/>
              <a:t>0</a:t>
            </a:r>
            <a:r>
              <a:rPr lang="ko-KR" altLang="en-US" dirty="0"/>
              <a:t>번부터 무한대까지 반복할 수 있음</a:t>
            </a:r>
            <a:endParaRPr lang="en-US" altLang="ko-KR" dirty="0"/>
          </a:p>
          <a:p>
            <a:pPr lvl="1"/>
            <a:r>
              <a:rPr lang="en-US" altLang="ko-KR" dirty="0"/>
              <a:t>{ }</a:t>
            </a:r>
            <a:r>
              <a:rPr lang="ko-KR" altLang="en-US" dirty="0"/>
              <a:t>를 사용하여 표현한다면 </a:t>
            </a:r>
            <a:r>
              <a:rPr lang="en-US" altLang="ko-KR" dirty="0"/>
              <a:t>+</a:t>
            </a:r>
            <a:r>
              <a:rPr lang="ko-KR" altLang="en-US" dirty="0"/>
              <a:t>는 </a:t>
            </a:r>
            <a:r>
              <a:rPr lang="en-US" altLang="ko-KR" dirty="0"/>
              <a:t>{1,}</a:t>
            </a:r>
            <a:r>
              <a:rPr lang="ko-KR" altLang="en-US" dirty="0"/>
              <a:t>이고 *는 </a:t>
            </a:r>
            <a:r>
              <a:rPr lang="en-US" altLang="ko-KR" dirty="0"/>
              <a:t>{0,}</a:t>
            </a:r>
            <a:r>
              <a:rPr lang="ko-KR" altLang="en-US" dirty="0"/>
              <a:t>를 뜻함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tomor</a:t>
            </a:r>
            <a:r>
              <a:rPr lang="en-US" altLang="ko-KR" dirty="0"/>
              <a:t>*ow</a:t>
            </a:r>
            <a:r>
              <a:rPr lang="ko-KR" altLang="en-US" dirty="0"/>
              <a:t>라고 표현하면 이 정규 표현식에 해당하는 글자는 무엇일까</a:t>
            </a:r>
            <a:r>
              <a:rPr lang="en-US" altLang="ko-KR" dirty="0"/>
              <a:t>?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r>
              <a:rPr lang="en-US" altLang="ko-KR" dirty="0"/>
              <a:t>☞ </a:t>
            </a:r>
            <a:r>
              <a:rPr lang="ko-KR" altLang="en-US" dirty="0"/>
              <a:t>모두 정답</a:t>
            </a:r>
            <a:endParaRPr lang="en-US" altLang="ko-KR" dirty="0"/>
          </a:p>
          <a:p>
            <a:pPr lvl="1" indent="0">
              <a:buNone/>
            </a:pPr>
            <a:r>
              <a:rPr lang="en-US" altLang="ko-KR" dirty="0"/>
              <a:t> ☞ </a:t>
            </a:r>
            <a:r>
              <a:rPr lang="ko-KR" altLang="en-US" dirty="0"/>
              <a:t>*는 없어도 된다는 뜻이 있으므로</a:t>
            </a:r>
            <a:r>
              <a:rPr lang="en-US" altLang="ko-KR" dirty="0"/>
              <a:t>, r</a:t>
            </a:r>
            <a:r>
              <a:rPr lang="ko-KR" altLang="en-US" dirty="0"/>
              <a:t>이 없고 </a:t>
            </a:r>
            <a:r>
              <a:rPr lang="en-US" altLang="ko-KR" dirty="0" err="1"/>
              <a:t>tomo</a:t>
            </a:r>
            <a:r>
              <a:rPr lang="ko-KR" altLang="en-US" dirty="0"/>
              <a:t>와 </a:t>
            </a:r>
            <a:r>
              <a:rPr lang="en-US" altLang="ko-KR" dirty="0"/>
              <a:t>ow</a:t>
            </a:r>
            <a:r>
              <a:rPr lang="ko-KR" altLang="en-US" dirty="0"/>
              <a:t>만 있으면 됨</a:t>
            </a:r>
            <a:r>
              <a:rPr lang="en-US" altLang="ko-KR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B848D5-1FA1-4C5B-89E6-253F2A0D2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636912"/>
            <a:ext cx="7632848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69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정규 표현식 문법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2.3 </a:t>
            </a:r>
            <a:r>
              <a:rPr lang="ko-KR" altLang="en-US" sz="2000" b="1" dirty="0"/>
              <a:t>그 외 메타문자 </a:t>
            </a:r>
            <a:r>
              <a:rPr lang="en-US" altLang="ko-KR" sz="2000" b="1" dirty="0"/>
              <a:t>( ), ., |, ^, $, </a:t>
            </a:r>
            <a:r>
              <a:rPr lang="ko-KR" altLang="en-US" sz="2000" b="1" dirty="0"/>
              <a:t>＼</a:t>
            </a:r>
            <a:endParaRPr lang="en-US" altLang="ko-KR" sz="2000" b="1" dirty="0"/>
          </a:p>
          <a:p>
            <a:pPr lvl="1"/>
            <a:r>
              <a:rPr lang="en-US" altLang="ko-KR" dirty="0"/>
              <a:t>( ):</a:t>
            </a:r>
            <a:r>
              <a:rPr lang="ko-KR" altLang="en-US" dirty="0"/>
              <a:t> 묶음을 표시하는 것으로</a:t>
            </a:r>
            <a:r>
              <a:rPr lang="en-US" altLang="ko-KR" dirty="0"/>
              <a:t>, </a:t>
            </a:r>
            <a:r>
              <a:rPr lang="ko-KR" altLang="en-US" dirty="0"/>
              <a:t>메타문자의 묶음을 나타내는 역할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. : [.]</a:t>
            </a:r>
            <a:r>
              <a:rPr lang="ko-KR" altLang="en-US" dirty="0"/>
              <a:t>와 </a:t>
            </a:r>
            <a:r>
              <a:rPr lang="en-US" altLang="ko-KR" dirty="0"/>
              <a:t>(.)</a:t>
            </a:r>
            <a:r>
              <a:rPr lang="ko-KR" altLang="en-US" dirty="0"/>
              <a:t>의 뜻이 다른데</a:t>
            </a:r>
            <a:r>
              <a:rPr lang="en-US" altLang="ko-KR" dirty="0"/>
              <a:t>, [.]</a:t>
            </a:r>
            <a:r>
              <a:rPr lang="ko-KR" altLang="en-US" dirty="0"/>
              <a:t>는 일반적인 마침표를 뜻하고 </a:t>
            </a:r>
            <a:r>
              <a:rPr lang="en-US" altLang="ko-KR" dirty="0"/>
              <a:t>(.)</a:t>
            </a:r>
            <a:r>
              <a:rPr lang="ko-KR" altLang="en-US" dirty="0"/>
              <a:t>는 줄 바꿈 기 호를 제외한 전체 문자를 뜻함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39947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정규 표현식 문법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dirty="0"/>
              <a:t>아래의 자막 데이터에서 시간 정보를 없애고 싶다면 어떻게 해야 할까</a:t>
            </a:r>
            <a:r>
              <a:rPr lang="en-US" altLang="ko-KR" dirty="0"/>
              <a:t>?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dirty="0"/>
              <a:t>여러 가지 방법이 있지만</a:t>
            </a:r>
            <a:r>
              <a:rPr lang="en-US" altLang="ko-KR" dirty="0"/>
              <a:t>, </a:t>
            </a:r>
            <a:r>
              <a:rPr lang="ko-KR" altLang="en-US" dirty="0"/>
              <a:t>이 정보가 숫자로 시작해 여러 문자가 있고 숫자로 끝나기 때문에 </a:t>
            </a:r>
            <a:r>
              <a:rPr lang="en-US" altLang="ko-KR" dirty="0"/>
              <a:t>[0-9].+[0-9]</a:t>
            </a:r>
            <a:r>
              <a:rPr lang="ko-KR" altLang="en-US" dirty="0"/>
              <a:t>로 표현한다면 쉽게 문자열 매칭이 가능할 것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. :</a:t>
            </a:r>
            <a:r>
              <a:rPr lang="ko-KR" altLang="en-US" dirty="0"/>
              <a:t> 패턴이 일정하지 않지만 시작과 끝을 명확히 알고 있을 때 매우 유용함</a:t>
            </a:r>
            <a:r>
              <a:rPr lang="en-US" altLang="ko-KR" dirty="0"/>
              <a:t>. </a:t>
            </a:r>
            <a:r>
              <a:rPr lang="ko-KR" altLang="en-US" dirty="0"/>
              <a:t>특히 줄 바꿈이 없는 경우에는 가장 좋은 해결책임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0B4E95-2E8C-49A5-B81C-9EB150262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42" y="1340768"/>
            <a:ext cx="7048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88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정규 표현식 문법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en-US" altLang="ko-KR" dirty="0"/>
              <a:t>|</a:t>
            </a:r>
            <a:r>
              <a:rPr lang="ko-KR" altLang="en-US" dirty="0"/>
              <a:t>나 </a:t>
            </a:r>
            <a:r>
              <a:rPr lang="en-US" altLang="ko-KR" dirty="0"/>
              <a:t>^</a:t>
            </a:r>
            <a:r>
              <a:rPr lang="ko-KR" altLang="en-US" dirty="0"/>
              <a:t>은 </a:t>
            </a:r>
            <a:r>
              <a:rPr lang="en-US" altLang="ko-KR" dirty="0"/>
              <a:t>or, </a:t>
            </a:r>
            <a:r>
              <a:rPr lang="ko-KR" altLang="en-US" dirty="0"/>
              <a:t>또는 </a:t>
            </a:r>
            <a:r>
              <a:rPr lang="en-US" altLang="ko-KR" dirty="0"/>
              <a:t>not</a:t>
            </a:r>
            <a:r>
              <a:rPr lang="ko-KR" altLang="en-US" dirty="0"/>
              <a:t>의 의미로 많이 사용함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^</a:t>
            </a:r>
            <a:r>
              <a:rPr lang="ko-KR" altLang="en-US" dirty="0"/>
              <a:t>은 정규 표현식 중간에 쓰이면 </a:t>
            </a:r>
            <a:r>
              <a:rPr lang="en-US" altLang="ko-KR" dirty="0"/>
              <a:t>not</a:t>
            </a:r>
            <a:r>
              <a:rPr lang="ko-KR" altLang="en-US" dirty="0"/>
              <a:t>의 의미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정규 표현식의 처음과 끝에는 </a:t>
            </a:r>
            <a:r>
              <a:rPr lang="en-US" altLang="ko-KR" dirty="0"/>
              <a:t>^</a:t>
            </a:r>
            <a:r>
              <a:rPr lang="ko-KR" altLang="en-US" dirty="0"/>
              <a:t>과 </a:t>
            </a:r>
            <a:r>
              <a:rPr lang="en-US" altLang="ko-KR" dirty="0"/>
              <a:t>$</a:t>
            </a:r>
            <a:r>
              <a:rPr lang="ko-KR" altLang="en-US" dirty="0"/>
              <a:t>를 주로 붙임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BD9018-8933-53CC-0549-63194D32D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04" y="2564904"/>
            <a:ext cx="773773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웹의 이해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HTML </a:t>
            </a:r>
            <a:r>
              <a:rPr lang="ko-KR" altLang="en-US" dirty="0"/>
              <a:t>데이터 다루기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정규 표현식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</p:spTree>
    <p:extLst>
      <p:ext uri="{BB962C8B-B14F-4D97-AF65-F5344CB8AC3E}">
        <p14:creationId xmlns:p14="http://schemas.microsoft.com/office/powerpoint/2010/main" val="1803454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정규 표현식 연습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9901A7-59E0-4799-8835-6A8373E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dirty="0"/>
              <a:t>구글에서 제공하는 미국 특허청</a:t>
            </a:r>
            <a:r>
              <a:rPr lang="en-US" altLang="ko-KR" sz="1600" dirty="0"/>
              <a:t>(USPTO)</a:t>
            </a:r>
            <a:r>
              <a:rPr lang="ko-KR" altLang="en-US" dirty="0"/>
              <a:t>의 데이터 세트 홈페이지에 접속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필요한 것은 </a:t>
            </a:r>
            <a:r>
              <a:rPr lang="en-US" altLang="ko-KR" dirty="0"/>
              <a:t>HTML</a:t>
            </a:r>
            <a:r>
              <a:rPr lang="ko-KR" altLang="en-US" dirty="0"/>
              <a:t>로 된 웹 페이지를 확보하는 것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 웹 페이지를 나타내고 마우스 오른쪽 버튼을 클릭하여 </a:t>
            </a:r>
            <a:r>
              <a:rPr lang="en-US" altLang="ko-KR" dirty="0"/>
              <a:t>[</a:t>
            </a:r>
            <a:r>
              <a:rPr lang="ko-KR" altLang="en-US" dirty="0"/>
              <a:t>페이지 소스 보기</a:t>
            </a:r>
            <a:r>
              <a:rPr lang="en-US" altLang="ko-KR" dirty="0"/>
              <a:t>]</a:t>
            </a:r>
            <a:r>
              <a:rPr lang="ko-KR" altLang="en-US" dirty="0"/>
              <a:t>를 선택하면 기본 페이지가 나옴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페이지를 아래로 내리면 다음과 같은 글자들이 보임</a:t>
            </a:r>
            <a:r>
              <a:rPr lang="en-US" altLang="ko-KR" dirty="0"/>
              <a:t>.</a:t>
            </a:r>
          </a:p>
          <a:p>
            <a:pPr lvl="1" indent="0">
              <a:buNone/>
            </a:pPr>
            <a:r>
              <a:rPr lang="en-US" altLang="ko-KR" dirty="0"/>
              <a:t>  -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태그는 링크</a:t>
            </a:r>
            <a:r>
              <a:rPr lang="en-US" altLang="ko-KR" sz="1600" dirty="0"/>
              <a:t>(link)</a:t>
            </a:r>
            <a:r>
              <a:rPr lang="en-US" altLang="ko-KR" dirty="0"/>
              <a:t> </a:t>
            </a:r>
            <a:r>
              <a:rPr lang="ko-KR" altLang="en-US" dirty="0"/>
              <a:t>태그로 해당 주소를 웹 브라우저에 넣으면 파일을 다운로드할 수 있음</a:t>
            </a:r>
            <a:r>
              <a:rPr lang="en-US" altLang="ko-KR" dirty="0"/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6551D8-0A77-4D2D-86FE-3F86367F5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68760"/>
            <a:ext cx="70580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66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정규 표현식 연습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D50E99-F880-4EF2-9A47-ECFDD78C7E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4" t="246" r="-874" b="1282"/>
          <a:stretch/>
        </p:blipFill>
        <p:spPr>
          <a:xfrm>
            <a:off x="1340379" y="836712"/>
            <a:ext cx="6463242" cy="569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7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정규 표현식 연습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9901A7-59E0-4799-8835-6A8373E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 이제 </a:t>
            </a:r>
            <a:r>
              <a:rPr lang="en-US" altLang="ko-KR" dirty="0"/>
              <a:t>zip </a:t>
            </a:r>
            <a:r>
              <a:rPr lang="ko-KR" altLang="en-US" dirty="0"/>
              <a:t>파일을 다운로드하기 위해 정규 표현식을 이용해 글자들을 추출</a:t>
            </a:r>
            <a:endParaRPr lang="en-US" altLang="ko-KR" dirty="0"/>
          </a:p>
          <a:p>
            <a:pPr lvl="1"/>
            <a:r>
              <a:rPr lang="ko-KR" altLang="en-US" dirty="0"/>
              <a:t>정규 표현식 연습장 </a:t>
            </a:r>
            <a:r>
              <a:rPr lang="en-US" altLang="ko-KR" sz="1600" dirty="0"/>
              <a:t>http://www.regexr.com</a:t>
            </a:r>
            <a:r>
              <a:rPr lang="ko-KR" altLang="en-US" dirty="0"/>
              <a:t>을 열어 모든 </a:t>
            </a:r>
            <a:r>
              <a:rPr lang="en-US" altLang="ko-KR" dirty="0"/>
              <a:t>html </a:t>
            </a:r>
            <a:r>
              <a:rPr lang="ko-KR" altLang="en-US" dirty="0"/>
              <a:t>소스를 연습장에 </a:t>
            </a:r>
            <a:r>
              <a:rPr lang="ko-KR" altLang="en-US" dirty="0" err="1"/>
              <a:t>붙여넣음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다음으로 상단에 정규 표현식을 입력함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따라서 이 문서에서는 </a:t>
            </a:r>
            <a:r>
              <a:rPr lang="en-US" altLang="ko-KR" dirty="0"/>
              <a:t>(http)(.+)(zip)</a:t>
            </a:r>
            <a:r>
              <a:rPr lang="ko-KR" altLang="en-US" dirty="0"/>
              <a:t>이라고 입력하면 해당 링크들의 정규 표현식을 찾을 수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1418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정규 표현식 연습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3DFB632-2AD9-41CE-9F9A-69AD919A0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80728"/>
            <a:ext cx="7200800" cy="5573440"/>
          </a:xfrm>
        </p:spPr>
      </p:pic>
    </p:spTree>
    <p:extLst>
      <p:ext uri="{BB962C8B-B14F-4D97-AF65-F5344CB8AC3E}">
        <p14:creationId xmlns:p14="http://schemas.microsoft.com/office/powerpoint/2010/main" val="841054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04</a:t>
            </a:r>
          </a:p>
          <a:p>
            <a:pPr algn="ctr"/>
            <a:r>
              <a:rPr lang="en-US" altLang="ko-KR" sz="4000" b="1" dirty="0">
                <a:latin typeface="+mn-ea"/>
                <a:ea typeface="+mn-ea"/>
              </a:rPr>
              <a:t>Lab: </a:t>
            </a:r>
            <a:r>
              <a:rPr lang="ko-KR" altLang="en-US" sz="4000" b="1" dirty="0">
                <a:latin typeface="+mn-ea"/>
                <a:ea typeface="+mn-ea"/>
              </a:rPr>
              <a:t>웹 </a:t>
            </a:r>
            <a:r>
              <a:rPr lang="ko-KR" altLang="en-US" sz="4000" b="1" dirty="0" err="1">
                <a:latin typeface="+mn-ea"/>
                <a:ea typeface="+mn-ea"/>
              </a:rPr>
              <a:t>스크래핑</a:t>
            </a:r>
            <a:r>
              <a:rPr lang="ko-KR" altLang="en-US" sz="4000" b="1" dirty="0">
                <a:latin typeface="+mn-ea"/>
                <a:ea typeface="+mn-ea"/>
              </a:rPr>
              <a:t> 실습</a:t>
            </a:r>
          </a:p>
        </p:txBody>
      </p:sp>
    </p:spTree>
    <p:extLst>
      <p:ext uri="{BB962C8B-B14F-4D97-AF65-F5344CB8AC3E}">
        <p14:creationId xmlns:p14="http://schemas.microsoft.com/office/powerpoint/2010/main" val="3577383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363272" cy="5217443"/>
          </a:xfrm>
        </p:spPr>
        <p:txBody>
          <a:bodyPr/>
          <a:lstStyle/>
          <a:p>
            <a:pPr marL="184150" lvl="1" indent="-285750"/>
            <a:r>
              <a:rPr lang="ko-KR" altLang="en-US" sz="1800" dirty="0" err="1"/>
              <a:t>파이썬에서는</a:t>
            </a:r>
            <a:r>
              <a:rPr lang="ko-KR" altLang="en-US" sz="1800" dirty="0"/>
              <a:t> 정규 표현식을 다루기 위해 </a:t>
            </a:r>
            <a:r>
              <a:rPr lang="en-US" altLang="ko-KR" sz="1800" dirty="0"/>
              <a:t>re </a:t>
            </a:r>
            <a:r>
              <a:rPr lang="ko-KR" altLang="en-US" sz="1800" dirty="0"/>
              <a:t>모듈 제공</a:t>
            </a:r>
            <a:endParaRPr lang="en-US" altLang="ko-KR" sz="1800" dirty="0"/>
          </a:p>
          <a:p>
            <a:pPr marL="184150" lvl="1" indent="-285750"/>
            <a:r>
              <a:rPr lang="en-US" altLang="ko-KR" sz="1800" dirty="0"/>
              <a:t>re </a:t>
            </a:r>
            <a:r>
              <a:rPr lang="ko-KR" altLang="en-US" sz="1800" dirty="0"/>
              <a:t>모듈에서 가장 중요한 함수</a:t>
            </a:r>
            <a:endParaRPr lang="en-US" altLang="ko-KR" sz="1800" dirty="0"/>
          </a:p>
          <a:p>
            <a:pPr marL="0" lvl="1" indent="0">
              <a:buNone/>
            </a:pPr>
            <a:r>
              <a:rPr lang="en-US" altLang="ko-KR" sz="1800" dirty="0"/>
              <a:t>   - search( ) </a:t>
            </a:r>
            <a:r>
              <a:rPr lang="ko-KR" altLang="en-US" sz="1800" dirty="0"/>
              <a:t>함수</a:t>
            </a:r>
            <a:r>
              <a:rPr lang="en-US" altLang="ko-KR" sz="1800" dirty="0"/>
              <a:t>:</a:t>
            </a:r>
            <a:r>
              <a:rPr lang="ko-KR" altLang="en-US" sz="1800" dirty="0"/>
              <a:t> 문서상에서 특정 정규 표현식 한 개를 찾아 반환하는 함수</a:t>
            </a:r>
            <a:endParaRPr lang="en-US" altLang="ko-KR" sz="1800" dirty="0"/>
          </a:p>
          <a:p>
            <a:pPr marL="0" lvl="1" indent="0">
              <a:buNone/>
            </a:pPr>
            <a:r>
              <a:rPr lang="en-US" altLang="ko-KR" sz="1800" dirty="0"/>
              <a:t>   - </a:t>
            </a:r>
            <a:r>
              <a:rPr lang="en-US" altLang="ko-KR" sz="1800" dirty="0" err="1"/>
              <a:t>findall</a:t>
            </a:r>
            <a:r>
              <a:rPr lang="en-US" altLang="ko-KR" sz="1800" dirty="0"/>
              <a:t>( ) </a:t>
            </a:r>
            <a:r>
              <a:rPr lang="ko-KR" altLang="en-US" sz="1800" dirty="0"/>
              <a:t>함수</a:t>
            </a:r>
            <a:r>
              <a:rPr lang="en-US" altLang="ko-KR" sz="1800" dirty="0"/>
              <a:t>:</a:t>
            </a:r>
            <a:r>
              <a:rPr lang="ko-KR" altLang="en-US" sz="1800" dirty="0"/>
              <a:t> 문서상에서 정규 표현식 전체를 반환하는 함수</a:t>
            </a:r>
            <a:r>
              <a:rPr lang="en-US" altLang="ko-KR" sz="1800" dirty="0"/>
              <a:t>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</p:spTree>
    <p:extLst>
      <p:ext uri="{BB962C8B-B14F-4D97-AF65-F5344CB8AC3E}">
        <p14:creationId xmlns:p14="http://schemas.microsoft.com/office/powerpoint/2010/main" val="17572028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363272" cy="5217443"/>
          </a:xfrm>
        </p:spPr>
        <p:txBody>
          <a:bodyPr/>
          <a:lstStyle/>
          <a:p>
            <a:pPr marL="184150" lvl="1" indent="-285750"/>
            <a:r>
              <a:rPr lang="ko-KR" altLang="en-US" sz="1800" dirty="0"/>
              <a:t>특정 아이디를 추출하는 </a:t>
            </a:r>
            <a:r>
              <a:rPr lang="en-US" altLang="ko-KR" sz="1800" dirty="0"/>
              <a:t>Lab. </a:t>
            </a:r>
          </a:p>
          <a:p>
            <a:pPr marL="184150" lvl="1" indent="-285750"/>
            <a:r>
              <a:rPr lang="ko-KR" altLang="en-US" sz="1800" dirty="0"/>
              <a:t>이벤트 당첨자의 아이디를 발표한 웹 페이지에서 필요한 아이디만 추출</a:t>
            </a:r>
            <a:r>
              <a:rPr lang="en-US" altLang="ko-KR" sz="180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아이디 추출하기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A16B0F-412A-4ADF-8B2D-84BF584AF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20872"/>
            <a:ext cx="7134225" cy="676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D009936-6E4E-4FA7-8C40-732351573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75" y="2234984"/>
            <a:ext cx="4187949" cy="445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69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아이디 추출하기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8657D78-7673-472B-BFC6-4EDFF056E9AA}"/>
              </a:ext>
            </a:extLst>
          </p:cNvPr>
          <p:cNvGrpSpPr/>
          <p:nvPr/>
        </p:nvGrpSpPr>
        <p:grpSpPr>
          <a:xfrm>
            <a:off x="395536" y="836712"/>
            <a:ext cx="8424936" cy="5688632"/>
            <a:chOff x="395536" y="836712"/>
            <a:chExt cx="8424936" cy="568863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C43EE26-41A8-4637-9650-95BB49794C89}"/>
                </a:ext>
              </a:extLst>
            </p:cNvPr>
            <p:cNvGrpSpPr/>
            <p:nvPr/>
          </p:nvGrpSpPr>
          <p:grpSpPr>
            <a:xfrm>
              <a:off x="395536" y="836712"/>
              <a:ext cx="8424936" cy="5688632"/>
              <a:chOff x="586782" y="1436077"/>
              <a:chExt cx="7730422" cy="5688632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2855D7C8-2070-4DED-A1F0-0F95E6CDB706}"/>
                  </a:ext>
                </a:extLst>
              </p:cNvPr>
              <p:cNvGrpSpPr/>
              <p:nvPr/>
            </p:nvGrpSpPr>
            <p:grpSpPr>
              <a:xfrm>
                <a:off x="586782" y="1436077"/>
                <a:ext cx="7695331" cy="3312368"/>
                <a:chOff x="683568" y="1387551"/>
                <a:chExt cx="7695331" cy="3312368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F7BBBDDC-4AF5-4636-BCBA-3FA3BE7EABEB}"/>
                    </a:ext>
                  </a:extLst>
                </p:cNvPr>
                <p:cNvSpPr/>
                <p:nvPr/>
              </p:nvSpPr>
              <p:spPr>
                <a:xfrm>
                  <a:off x="774854" y="1845785"/>
                  <a:ext cx="7604045" cy="2854134"/>
                </a:xfrm>
                <a:prstGeom prst="rect">
                  <a:avLst/>
                </a:prstGeom>
                <a:noFill/>
                <a:ln>
                  <a:solidFill>
                    <a:srgbClr val="F6AD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1 import re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2 import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urllib.request</a:t>
                  </a:r>
                  <a:endPara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3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4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url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= "http://goo.gl/U7mSQl"         </a:t>
                  </a:r>
                  <a:r>
                    <a:rPr lang="en-US" altLang="ko-KR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# </a:t>
                  </a:r>
                  <a:r>
                    <a:rPr lang="ko-KR" altLang="en-US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접속할 웹 페이지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5 html =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urllib.request.urlopen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url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)   </a:t>
                  </a:r>
                  <a:r>
                    <a:rPr lang="en-US" altLang="ko-KR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# </a:t>
                  </a:r>
                  <a:r>
                    <a:rPr lang="ko-KR" altLang="en-US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웹 페이지 열기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6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html_contents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= str(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html.read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())     </a:t>
                  </a:r>
                  <a:r>
                    <a:rPr lang="en-US" altLang="ko-KR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# </a:t>
                  </a:r>
                  <a:r>
                    <a:rPr lang="ko-KR" altLang="en-US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웹 페이지의 내용을 문자열로 가져옴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7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id_results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=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re.findall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(r"([A-Za-z0-9]+\*\*\*)",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html_contents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8 </a:t>
                  </a:r>
                  <a:r>
                    <a:rPr lang="en-US" altLang="ko-KR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# </a:t>
                  </a:r>
                  <a:r>
                    <a:rPr lang="en-US" altLang="ko-KR" sz="1600" dirty="0" err="1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findall</a:t>
                  </a:r>
                  <a:r>
                    <a:rPr lang="en-US" altLang="ko-KR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  <a:r>
                    <a:rPr lang="ko-KR" altLang="en-US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전체 찾기</a:t>
                  </a:r>
                  <a:r>
                    <a:rPr lang="en-US" altLang="ko-KR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, </a:t>
                  </a:r>
                  <a:r>
                    <a:rPr lang="ko-KR" altLang="en-US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정규 표현식 패턴대로 데이터 찾기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9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10 for result in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id_results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:            </a:t>
                  </a:r>
                  <a:r>
                    <a:rPr lang="en-US" altLang="ko-KR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# </a:t>
                  </a:r>
                  <a:r>
                    <a:rPr lang="ko-KR" altLang="en-US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찾은 정보를 화면에 출력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11     print(result)</a:t>
                  </a:r>
                  <a:endParaRPr lang="ko-KR" altLang="en-US" sz="1600" dirty="0">
                    <a:solidFill>
                      <a:srgbClr val="02AF7E"/>
                    </a:solidFill>
                    <a:ea typeface="함초롬돋움" pitchFamily="50" charset="-127"/>
                    <a:cs typeface="함초롬돋움" pitchFamily="50" charset="-127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EFA4AC8-C2D7-45E0-8234-1A1FDBB7E344}"/>
                    </a:ext>
                  </a:extLst>
                </p:cNvPr>
                <p:cNvSpPr txBox="1"/>
                <p:nvPr/>
              </p:nvSpPr>
              <p:spPr>
                <a:xfrm>
                  <a:off x="683568" y="1387551"/>
                  <a:ext cx="1440160" cy="458234"/>
                </a:xfrm>
                <a:prstGeom prst="rect">
                  <a:avLst/>
                </a:prstGeom>
              </p:spPr>
              <p:txBody>
                <a:bodyPr vert="horz" wrap="none" lIns="91440" tIns="45720" rIns="91440" bIns="45720" rtlCol="0" anchor="ctr">
                  <a:noAutofit/>
                </a:bodyPr>
                <a:lstStyle/>
                <a:p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[</a:t>
                  </a:r>
                  <a:r>
                    <a:rPr lang="ko-KR" altLang="en-US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코드 </a:t>
                  </a:r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14-2]</a:t>
                  </a:r>
                  <a:endPara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7C31F2-2436-4D9B-9282-8DBD5BD3D62F}"/>
                  </a:ext>
                </a:extLst>
              </p:cNvPr>
              <p:cNvSpPr txBox="1"/>
              <p:nvPr/>
            </p:nvSpPr>
            <p:spPr>
              <a:xfrm>
                <a:off x="586782" y="4892461"/>
                <a:ext cx="1440160" cy="50405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실행결과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072CB02-8A23-4B0B-AE84-CCAE504F3EA0}"/>
                  </a:ext>
                </a:extLst>
              </p:cNvPr>
              <p:cNvSpPr/>
              <p:nvPr/>
            </p:nvSpPr>
            <p:spPr>
              <a:xfrm>
                <a:off x="713159" y="5396517"/>
                <a:ext cx="7604045" cy="1728192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 err="1">
                    <a:solidFill>
                      <a:schemeClr val="tx2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codo</a:t>
                </a:r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***</a:t>
                </a:r>
              </a:p>
              <a:p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outb7***</a:t>
                </a:r>
              </a:p>
              <a:p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dubba4***</a:t>
                </a:r>
              </a:p>
              <a:p>
                <a:r>
                  <a:rPr lang="en-US" altLang="ko-KR" sz="1600" dirty="0" err="1">
                    <a:solidFill>
                      <a:schemeClr val="tx2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multicuspi</a:t>
                </a:r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***</a:t>
                </a:r>
              </a:p>
              <a:p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⋮             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돋움" pitchFamily="50" charset="-127"/>
                  </a:rPr>
                  <a:t>←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돋움" pitchFamily="50" charset="-127"/>
                  </a:rPr>
                  <a:t>생략</a:t>
                </a:r>
              </a:p>
              <a:p>
                <a:r>
                  <a:rPr lang="en-US" altLang="ko-KR" sz="1600" dirty="0" err="1">
                    <a:solidFill>
                      <a:schemeClr val="tx2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sungt</a:t>
                </a:r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***</a:t>
                </a:r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14B953E-CEC1-4952-A1AE-1761CCAB6B2B}"/>
                </a:ext>
              </a:extLst>
            </p:cNvPr>
            <p:cNvSpPr/>
            <p:nvPr/>
          </p:nvSpPr>
          <p:spPr>
            <a:xfrm>
              <a:off x="7800769" y="926073"/>
              <a:ext cx="9476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</a:rPr>
                <a:t> lab1.py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4803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363272" cy="5217443"/>
          </a:xfrm>
        </p:spPr>
        <p:txBody>
          <a:bodyPr/>
          <a:lstStyle/>
          <a:p>
            <a:pPr marL="184150" lvl="1" indent="-285750"/>
            <a:r>
              <a:rPr lang="ko-KR" altLang="en-US" sz="1800" dirty="0"/>
              <a:t>이전에 다룬 특허 데이터 웹 페이지에서 파일을 다운로드하는 코드 작성</a:t>
            </a:r>
            <a:endParaRPr lang="en-US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자동 다운로드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7227AFF-A6E8-443A-B40B-B28861A525ED}"/>
              </a:ext>
            </a:extLst>
          </p:cNvPr>
          <p:cNvGrpSpPr/>
          <p:nvPr/>
        </p:nvGrpSpPr>
        <p:grpSpPr>
          <a:xfrm>
            <a:off x="319089" y="1484784"/>
            <a:ext cx="8704297" cy="3960440"/>
            <a:chOff x="605193" y="836712"/>
            <a:chExt cx="8143271" cy="396044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8FAC71D-AAED-4045-A32C-B790B500729B}"/>
                </a:ext>
              </a:extLst>
            </p:cNvPr>
            <p:cNvGrpSpPr/>
            <p:nvPr/>
          </p:nvGrpSpPr>
          <p:grpSpPr>
            <a:xfrm>
              <a:off x="605193" y="836712"/>
              <a:ext cx="8038036" cy="3960440"/>
              <a:chOff x="875942" y="1387551"/>
              <a:chExt cx="7375417" cy="396044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F51F15D-8BAC-48EE-82F7-8B1DAF6F664A}"/>
                  </a:ext>
                </a:extLst>
              </p:cNvPr>
              <p:cNvSpPr/>
              <p:nvPr/>
            </p:nvSpPr>
            <p:spPr>
              <a:xfrm>
                <a:off x="967228" y="1845785"/>
                <a:ext cx="7284131" cy="3502206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1 import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urllib.request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          </a:t>
                </a:r>
                <a:endPara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2 import re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3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4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url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="http://www.google.com/googlebooks/uspto-patents-grants-text.html"                                     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5 html =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urllib.request.urlopen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url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 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6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html_contents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str(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html.read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().decode("utf8"))</a:t>
                </a:r>
                <a:endPara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7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8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url_list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re.findall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(r"(http)(.+)(zip)",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html_contents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 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9 for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url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in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url_list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10    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full_url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"".join(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url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  <a:endPara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11     print(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full_url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 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12    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fname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, header =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urllib.request.urlretrieve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full_url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file_name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 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13 print("End Download")</a:t>
                </a:r>
                <a:endPara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DBE8AFA-D2CD-42C3-A9AE-85AF199F213A}"/>
                  </a:ext>
                </a:extLst>
              </p:cNvPr>
              <p:cNvSpPr txBox="1"/>
              <p:nvPr/>
            </p:nvSpPr>
            <p:spPr>
              <a:xfrm>
                <a:off x="875942" y="138755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14-3]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A8BF237-AD35-434A-B79A-2D16404514FE}"/>
                </a:ext>
              </a:extLst>
            </p:cNvPr>
            <p:cNvSpPr/>
            <p:nvPr/>
          </p:nvSpPr>
          <p:spPr>
            <a:xfrm>
              <a:off x="7826416" y="926073"/>
              <a:ext cx="92204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</a:rPr>
                <a:t> lab2.py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91676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363272" cy="5217443"/>
          </a:xfrm>
        </p:spPr>
        <p:txBody>
          <a:bodyPr/>
          <a:lstStyle/>
          <a:p>
            <a:pPr marL="184150" lvl="1" indent="-285750"/>
            <a:r>
              <a:rPr lang="en-US" altLang="ko-KR" sz="1800" dirty="0"/>
              <a:t>2</a:t>
            </a:r>
            <a:r>
              <a:rPr lang="ko-KR" altLang="en-US" sz="1800" dirty="0"/>
              <a:t>절에서 다룬 ‘</a:t>
            </a:r>
            <a:r>
              <a:rPr lang="en-US" altLang="ko-KR" sz="1800" dirty="0"/>
              <a:t>HTML </a:t>
            </a:r>
            <a:r>
              <a:rPr lang="ko-KR" altLang="en-US" sz="1800" dirty="0"/>
              <a:t>데이터 </a:t>
            </a:r>
            <a:r>
              <a:rPr lang="ko-KR" altLang="en-US" sz="1800" dirty="0" err="1"/>
              <a:t>다루기’에서</a:t>
            </a:r>
            <a:r>
              <a:rPr lang="ko-KR" altLang="en-US" sz="1800" dirty="0"/>
              <a:t> 주식 데이터에 대한 </a:t>
            </a:r>
            <a:r>
              <a:rPr lang="en-US" altLang="ko-KR" sz="1800" dirty="0"/>
              <a:t>HTML </a:t>
            </a:r>
            <a:r>
              <a:rPr lang="ko-KR" altLang="en-US" sz="1800" dirty="0"/>
              <a:t>코드에서 해당 부분을 </a:t>
            </a:r>
            <a:r>
              <a:rPr lang="ko-KR" altLang="en-US" sz="1800" dirty="0" err="1"/>
              <a:t>파싱하는</a:t>
            </a:r>
            <a:r>
              <a:rPr lang="ko-KR" altLang="en-US" sz="1800" dirty="0"/>
              <a:t> 코드 작성하기</a:t>
            </a:r>
            <a:endParaRPr lang="en-US" altLang="ko-KR" sz="1800" dirty="0"/>
          </a:p>
          <a:p>
            <a:pPr marL="184150" lvl="1" indent="-285750"/>
            <a:endParaRPr lang="en-US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en-US" altLang="ko-KR" dirty="0"/>
              <a:t>3. HTML </a:t>
            </a:r>
            <a:r>
              <a:rPr lang="ko-KR" altLang="en-US" dirty="0"/>
              <a:t>파싱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80F80E-0DD3-45E6-8F66-222D9AF5A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44824"/>
            <a:ext cx="5904656" cy="494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6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539552" y="1844824"/>
            <a:ext cx="8136904" cy="4104456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웹 컴포넌트와 웹의 동작 순서를 이해하고</a:t>
            </a:r>
            <a:r>
              <a:rPr lang="en-US" altLang="ko-KR" dirty="0"/>
              <a:t>, </a:t>
            </a:r>
            <a:r>
              <a:rPr lang="ko-KR" altLang="en-US" dirty="0"/>
              <a:t>웹 </a:t>
            </a:r>
            <a:r>
              <a:rPr lang="ko-KR" altLang="en-US" dirty="0" err="1"/>
              <a:t>스크래핑에</a:t>
            </a:r>
            <a:r>
              <a:rPr lang="ko-KR" altLang="en-US" dirty="0"/>
              <a:t> 대해 학습한다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HTML </a:t>
            </a:r>
            <a:r>
              <a:rPr lang="ko-KR" altLang="en-US" dirty="0"/>
              <a:t>데이터를 다루는 방법을 이해한다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정규 표현식의 개념과 문법에 대해 알아보면서 정규표현식을 실습한다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618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363272" cy="5217443"/>
          </a:xfrm>
        </p:spPr>
        <p:txBody>
          <a:bodyPr/>
          <a:lstStyle/>
          <a:p>
            <a:pPr marL="184150" lvl="1" indent="-285750"/>
            <a:r>
              <a:rPr lang="ko-KR" altLang="en-US" sz="1800" dirty="0"/>
              <a:t>위 코드는 크게 두 가지 부분으로 구성됨</a:t>
            </a:r>
            <a:r>
              <a:rPr lang="en-US" altLang="ko-KR" sz="1800" dirty="0"/>
              <a:t>. </a:t>
            </a:r>
          </a:p>
          <a:p>
            <a:pPr marL="0" lvl="1" indent="0">
              <a:buNone/>
            </a:pPr>
            <a:r>
              <a:rPr lang="en-US" altLang="ko-KR" sz="1800" dirty="0"/>
              <a:t>   • ~</a:t>
            </a:r>
            <a:r>
              <a:rPr lang="ko-KR" altLang="en-US" sz="1800" dirty="0"/>
              <a:t>에 정보가 있음 </a:t>
            </a:r>
            <a:endParaRPr lang="en-US" altLang="ko-KR" sz="1800" dirty="0"/>
          </a:p>
          <a:p>
            <a:pPr marL="0" lvl="1" indent="0">
              <a:buNone/>
            </a:pPr>
            <a:r>
              <a:rPr lang="en-US" altLang="ko-KR" sz="1800" dirty="0"/>
              <a:t>   • ~ </a:t>
            </a:r>
            <a:r>
              <a:rPr lang="ko-KR" altLang="en-US" sz="1800" dirty="0"/>
              <a:t>정보를 추출</a:t>
            </a:r>
            <a:endParaRPr lang="en-US" altLang="ko-KR" sz="1800" dirty="0"/>
          </a:p>
          <a:p>
            <a:pPr marL="0" lvl="1" indent="0">
              <a:buNone/>
            </a:pPr>
            <a:endParaRPr lang="en-US" altLang="ko-KR" dirty="0"/>
          </a:p>
          <a:p>
            <a:pPr marL="285750" lvl="1" indent="-285750"/>
            <a:r>
              <a:rPr lang="ko-KR" altLang="en-US" sz="1800" dirty="0"/>
              <a:t>정규 표현식도 두 가지로 표현할 수 있음</a:t>
            </a:r>
            <a:endParaRPr lang="en-US" altLang="ko-KR" sz="1800" dirty="0"/>
          </a:p>
          <a:p>
            <a:pPr marL="285750" lvl="1" indent="-285750"/>
            <a:endParaRPr lang="en-US" altLang="ko-KR" dirty="0"/>
          </a:p>
          <a:p>
            <a:pPr marL="285750" lvl="1" indent="-285750"/>
            <a:endParaRPr lang="en-US" altLang="ko-KR" dirty="0"/>
          </a:p>
          <a:p>
            <a:pPr marL="285750" lvl="1" indent="-285750"/>
            <a:r>
              <a:rPr lang="ko-KR" altLang="en-US" sz="1800" dirty="0"/>
              <a:t>이 정규 표현식으로 뽑아낸 결과를 문자열로 생성하고</a:t>
            </a:r>
            <a:r>
              <a:rPr lang="en-US" altLang="ko-KR" sz="1800" dirty="0"/>
              <a:t>, </a:t>
            </a:r>
            <a:r>
              <a:rPr lang="ko-KR" altLang="en-US" sz="1800" dirty="0"/>
              <a:t>여기서 </a:t>
            </a:r>
            <a:r>
              <a:rPr lang="en-US" altLang="ko-KR" sz="1800" dirty="0"/>
              <a:t>&lt;dd&gt;~&lt;/dd&gt;</a:t>
            </a:r>
            <a:r>
              <a:rPr lang="ko-KR" altLang="en-US" sz="1800" dirty="0"/>
              <a:t>정보를 추출하기 위해 다음 정규 표현식을 사용</a:t>
            </a:r>
            <a:endParaRPr lang="en-US" altLang="ko-KR" sz="1800" dirty="0"/>
          </a:p>
          <a:p>
            <a:pPr marL="285750" lvl="1" indent="-285750"/>
            <a:endParaRPr lang="en-US" altLang="ko-KR" dirty="0"/>
          </a:p>
          <a:p>
            <a:pPr marL="285750" lvl="1" indent="-285750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en-US" altLang="ko-KR" dirty="0"/>
              <a:t>3. HTML </a:t>
            </a:r>
            <a:r>
              <a:rPr lang="ko-KR" altLang="en-US" dirty="0"/>
              <a:t>파싱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6E58C9-73FE-4515-A8E1-77BFD123F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04" y="3228206"/>
            <a:ext cx="7048500" cy="704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2B0FFD-0AF7-46EF-9C12-6564E5299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04" y="4946873"/>
            <a:ext cx="70866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236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en-US" altLang="ko-KR" dirty="0"/>
              <a:t>3. HTML </a:t>
            </a:r>
            <a:r>
              <a:rPr lang="ko-KR" altLang="en-US" dirty="0"/>
              <a:t>파싱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7227AFF-A6E8-443A-B40B-B28861A525ED}"/>
              </a:ext>
            </a:extLst>
          </p:cNvPr>
          <p:cNvGrpSpPr/>
          <p:nvPr/>
        </p:nvGrpSpPr>
        <p:grpSpPr>
          <a:xfrm>
            <a:off x="110356" y="908720"/>
            <a:ext cx="8928993" cy="5472608"/>
            <a:chOff x="395536" y="836712"/>
            <a:chExt cx="8594627" cy="5472608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8FAC71D-AAED-4045-A32C-B790B500729B}"/>
                </a:ext>
              </a:extLst>
            </p:cNvPr>
            <p:cNvGrpSpPr/>
            <p:nvPr/>
          </p:nvGrpSpPr>
          <p:grpSpPr>
            <a:xfrm>
              <a:off x="395536" y="836712"/>
              <a:ext cx="8594627" cy="5472608"/>
              <a:chOff x="683568" y="1387551"/>
              <a:chExt cx="7886125" cy="5472608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F51F15D-8BAC-48EE-82F7-8B1DAF6F664A}"/>
                  </a:ext>
                </a:extLst>
              </p:cNvPr>
              <p:cNvSpPr/>
              <p:nvPr/>
            </p:nvSpPr>
            <p:spPr>
              <a:xfrm>
                <a:off x="747166" y="1917793"/>
                <a:ext cx="7822527" cy="4942366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1 import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urllib.request</a:t>
                </a:r>
                <a:endPara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2 import re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3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4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url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="http://finance.naver.com/item/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main.nhn?code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=005930"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5 html =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urllib.request.urlopen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url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6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html_contents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str(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html.read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().decode("ms949"))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7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8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첫 번째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HTML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패턴</a:t>
                </a:r>
                <a:endPara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9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stock_results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re.findall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("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＼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&lt;dl class=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＼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"blind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＼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＼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&gt;) 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([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＼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＼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S]+?)(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＼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＼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/dl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＼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&gt;)",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html_contents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10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samsung_stock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stock_results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[0]       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두 개의 </a:t>
                </a:r>
                <a:r>
                  <a:rPr lang="ko-KR" altLang="en-US" sz="1600" dirty="0" err="1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튜플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값 중 첫 번째 패턴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11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samsung_index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samsung_stock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[1]       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세 개의 </a:t>
                </a:r>
                <a:r>
                  <a:rPr lang="ko-KR" altLang="en-US" sz="1600" dirty="0" err="1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튜플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값 중 두 번째 패턴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12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13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주식 정보만 추출함 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14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index_list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re.findall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(“(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＼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&lt;dd&gt;) ([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＼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＼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S]+?)(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＼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＼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/dd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＼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&gt;)",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samsung_index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 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15 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16 for index in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index_list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: 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17     print(index[1])                    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세 개의 </a:t>
                </a:r>
                <a:r>
                  <a:rPr lang="ko-KR" altLang="en-US" sz="1600" dirty="0" err="1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튜플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값 중 두 번째 값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DBE8AFA-D2CD-42C3-A9AE-85AF199F213A}"/>
                  </a:ext>
                </a:extLst>
              </p:cNvPr>
              <p:cNvSpPr txBox="1"/>
              <p:nvPr/>
            </p:nvSpPr>
            <p:spPr>
              <a:xfrm>
                <a:off x="683568" y="138755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14-4]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A8BF237-AD35-434A-B79A-2D16404514FE}"/>
                </a:ext>
              </a:extLst>
            </p:cNvPr>
            <p:cNvSpPr/>
            <p:nvPr/>
          </p:nvSpPr>
          <p:spPr>
            <a:xfrm>
              <a:off x="8127544" y="926073"/>
              <a:ext cx="8626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</a:rPr>
                <a:t> lab3.py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2588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02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01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웹의 이해</a:t>
            </a:r>
          </a:p>
        </p:txBody>
      </p:sp>
    </p:spTree>
    <p:extLst>
      <p:ext uri="{BB962C8B-B14F-4D97-AF65-F5344CB8AC3E}">
        <p14:creationId xmlns:p14="http://schemas.microsoft.com/office/powerpoint/2010/main" val="231236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b="1" dirty="0" err="1"/>
              <a:t>월드와이드웹</a:t>
            </a:r>
            <a:r>
              <a:rPr lang="en-US" altLang="ko-KR" sz="1600" b="1" dirty="0"/>
              <a:t>(World Wide Web)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인터넷에 연결된 컴퓨터를 이용하여 사람들과 정보를 공유할 수 있도록 거미줄처럼 엮인 공간</a:t>
            </a:r>
            <a:endParaRPr lang="en-US" altLang="ko-KR" dirty="0"/>
          </a:p>
          <a:p>
            <a:pPr lvl="1"/>
            <a:r>
              <a:rPr lang="en-US" altLang="ko-KR" dirty="0"/>
              <a:t>www</a:t>
            </a:r>
            <a:r>
              <a:rPr lang="ko-KR" altLang="en-US" dirty="0"/>
              <a:t>가 </a:t>
            </a:r>
            <a:r>
              <a:rPr lang="ko-KR" altLang="en-US" dirty="0" err="1"/>
              <a:t>월드와이드웹의</a:t>
            </a:r>
            <a:r>
              <a:rPr lang="ko-KR" altLang="en-US" dirty="0"/>
              <a:t> 약자이며</a:t>
            </a:r>
            <a:r>
              <a:rPr lang="en-US" altLang="ko-KR" dirty="0"/>
              <a:t>, </a:t>
            </a:r>
            <a:r>
              <a:rPr lang="ko-KR" altLang="en-US" dirty="0"/>
              <a:t>이를 줄여 웹</a:t>
            </a:r>
            <a:r>
              <a:rPr lang="en-US" altLang="ko-KR" sz="1600" dirty="0"/>
              <a:t>(web)</a:t>
            </a:r>
            <a:r>
              <a:rPr lang="ko-KR" altLang="en-US" dirty="0"/>
              <a:t>이라고 함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693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컴포넌트</a:t>
            </a:r>
            <a:r>
              <a:rPr lang="en-US" altLang="ko-KR" dirty="0"/>
              <a:t>: HTML</a:t>
            </a:r>
            <a:r>
              <a:rPr lang="ko-KR" altLang="en-US" dirty="0"/>
              <a:t>과 </a:t>
            </a:r>
            <a:r>
              <a:rPr lang="en-US" altLang="ko-KR" dirty="0"/>
              <a:t>HTTP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2.1 HTML (Hyper Text Markup Language)</a:t>
            </a:r>
          </a:p>
          <a:p>
            <a:pPr lvl="1"/>
            <a:r>
              <a:rPr lang="en-US" altLang="ko-KR" b="1" dirty="0"/>
              <a:t>HTML:</a:t>
            </a:r>
            <a:r>
              <a:rPr lang="ko-KR" altLang="en-US" b="1" dirty="0"/>
              <a:t> </a:t>
            </a:r>
            <a:r>
              <a:rPr lang="ko-KR" altLang="en-US" dirty="0"/>
              <a:t>웹 상의 정보를 구조적으로 표현하기 위한 언어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14-1]</a:t>
            </a:r>
            <a:r>
              <a:rPr lang="ko-KR" altLang="en-US" dirty="0"/>
              <a:t>과 같이 신문기사를 </a:t>
            </a:r>
            <a:r>
              <a:rPr lang="en-US" altLang="ko-KR" dirty="0"/>
              <a:t>HTML </a:t>
            </a:r>
            <a:r>
              <a:rPr lang="ko-KR" altLang="en-US" dirty="0"/>
              <a:t>문서로 표현할 수 있음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14644A-CDF1-48D4-BE36-C434DFDDB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33" y="2217591"/>
            <a:ext cx="7867933" cy="7200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9CB31A2-4C6E-3B5D-4B52-F67DDDAA4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875" y="3091078"/>
            <a:ext cx="5912249" cy="357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17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컴포넌트</a:t>
            </a:r>
            <a:r>
              <a:rPr lang="en-US" altLang="ko-KR" dirty="0"/>
              <a:t>: HTML</a:t>
            </a:r>
            <a:r>
              <a:rPr lang="ko-KR" altLang="en-US" dirty="0"/>
              <a:t>과 </a:t>
            </a:r>
            <a:r>
              <a:rPr lang="en-US" altLang="ko-KR" dirty="0"/>
              <a:t>HTTP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6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C3693D0-48C5-4F2B-9C55-AFD736BF2EB1}"/>
              </a:ext>
            </a:extLst>
          </p:cNvPr>
          <p:cNvSpPr txBox="1">
            <a:spLocks/>
          </p:cNvSpPr>
          <p:nvPr/>
        </p:nvSpPr>
        <p:spPr bwMode="auto">
          <a:xfrm>
            <a:off x="323528" y="764704"/>
            <a:ext cx="8363272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5600" indent="18573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en-US" altLang="ko-KR" sz="2000" b="1" dirty="0"/>
              <a:t>2.2 HTTP</a:t>
            </a:r>
          </a:p>
          <a:p>
            <a:pPr lvl="1"/>
            <a:r>
              <a:rPr lang="en-US" altLang="ko-KR" b="1" dirty="0"/>
              <a:t>HTTP</a:t>
            </a:r>
            <a:r>
              <a:rPr lang="en-US" altLang="ko-KR" sz="1600" b="1" dirty="0"/>
              <a:t>(Hypertext Transaction Protocol)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인터넷에서 컴퓨터 간에 정보를 주고받을 때 사용하는 일종의 약속</a:t>
            </a:r>
            <a:r>
              <a:rPr lang="en-US" altLang="ko-KR" dirty="0"/>
              <a:t> </a:t>
            </a:r>
          </a:p>
          <a:p>
            <a:pPr lvl="1" indent="0">
              <a:buNone/>
            </a:pPr>
            <a:r>
              <a:rPr lang="en-US" altLang="ko-KR" dirty="0"/>
              <a:t> ☞ </a:t>
            </a:r>
            <a:r>
              <a:rPr lang="ko-KR" altLang="en-US" dirty="0"/>
              <a:t>컴퓨터 과학에서는 이러한 약속을 프로토콜</a:t>
            </a:r>
            <a:r>
              <a:rPr lang="en-US" altLang="ko-KR" sz="1600" dirty="0"/>
              <a:t>(protocol)</a:t>
            </a:r>
            <a:r>
              <a:rPr lang="ko-KR" altLang="en-US" dirty="0"/>
              <a:t>이라고 함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최근 보안 문제 때문에 </a:t>
            </a:r>
            <a:r>
              <a:rPr lang="en-US" altLang="ko-KR" dirty="0"/>
              <a:t>HTTP</a:t>
            </a:r>
            <a:r>
              <a:rPr lang="ko-KR" altLang="en-US" dirty="0"/>
              <a:t>가 아닌 </a:t>
            </a:r>
            <a:r>
              <a:rPr lang="en-US" altLang="ko-KR" dirty="0"/>
              <a:t>HTTPS(Hypertext Transfer Protocol Secure)</a:t>
            </a:r>
            <a:r>
              <a:rPr lang="ko-KR" altLang="en-US" dirty="0"/>
              <a:t>를 주로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694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웹의 동작 순서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6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C3693D0-48C5-4F2B-9C55-AFD736BF2EB1}"/>
              </a:ext>
            </a:extLst>
          </p:cNvPr>
          <p:cNvSpPr txBox="1">
            <a:spLocks/>
          </p:cNvSpPr>
          <p:nvPr/>
        </p:nvSpPr>
        <p:spPr bwMode="auto">
          <a:xfrm>
            <a:off x="323528" y="764704"/>
            <a:ext cx="8363272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5600" indent="18573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b="1" dirty="0"/>
              <a:t>URL(Uniform Resource Locator) : </a:t>
            </a:r>
            <a:r>
              <a:rPr lang="ko-KR" altLang="en-US" dirty="0"/>
              <a:t>주소 정보의 공식 이름</a:t>
            </a:r>
            <a:r>
              <a:rPr lang="en-US" altLang="ko-KR" dirty="0"/>
              <a:t>  </a:t>
            </a:r>
          </a:p>
          <a:p>
            <a:pPr lvl="1"/>
            <a:r>
              <a:rPr lang="en-US" altLang="ko-KR" b="1" dirty="0"/>
              <a:t>URL</a:t>
            </a:r>
            <a:r>
              <a:rPr lang="ko-KR" altLang="en-US" b="1" dirty="0"/>
              <a:t>의 구성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dirty="0"/>
              <a:t>URL</a:t>
            </a:r>
            <a:r>
              <a:rPr lang="ko-KR" altLang="en-US" dirty="0"/>
              <a:t>에는 해당 서버가 위치한 인터넷 주소 정보인 도메인 네임</a:t>
            </a:r>
            <a:r>
              <a:rPr lang="en-US" altLang="ko-KR" sz="1600" dirty="0"/>
              <a:t>(domain name)</a:t>
            </a:r>
            <a:r>
              <a:rPr lang="ko-KR" altLang="en-US" dirty="0"/>
              <a:t>이 있음</a:t>
            </a:r>
            <a:r>
              <a:rPr lang="en-US" altLang="ko-KR" dirty="0"/>
              <a:t>.</a:t>
            </a:r>
          </a:p>
          <a:p>
            <a:pPr lvl="1"/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9EDF2C-BFCE-4FB9-9542-D93FD3BC2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57" y="1772816"/>
            <a:ext cx="7329686" cy="135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0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35649</TotalTime>
  <Words>1993</Words>
  <Application>Microsoft Office PowerPoint</Application>
  <PresentationFormat>화면 슬라이드 쇼(4:3)</PresentationFormat>
  <Paragraphs>270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Consolas</vt:lpstr>
      <vt:lpstr>Arial</vt:lpstr>
      <vt:lpstr>Wingdings</vt:lpstr>
      <vt:lpstr>맑은 고딕</vt:lpstr>
      <vt:lpstr>Arial Black</vt:lpstr>
      <vt:lpstr>HY견고딕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웹의 개념</vt:lpstr>
      <vt:lpstr>2. 웹 컴포넌트: HTML과 HTTP</vt:lpstr>
      <vt:lpstr>2. 웹 컴포넌트: HTML과 HTTP</vt:lpstr>
      <vt:lpstr>3. 웹의 동작 순서</vt:lpstr>
      <vt:lpstr>3. 웹의 동작 순서</vt:lpstr>
      <vt:lpstr>4. 웹 스크래핑</vt:lpstr>
      <vt:lpstr>4. 웹 스크래핑</vt:lpstr>
      <vt:lpstr>PowerPoint 프레젠테이션</vt:lpstr>
      <vt:lpstr>1. 웹에서 데이터 다운로드하기</vt:lpstr>
      <vt:lpstr>2. HTML 파싱</vt:lpstr>
      <vt:lpstr>2. HTML 파싱</vt:lpstr>
      <vt:lpstr>2. HTML 파싱</vt:lpstr>
      <vt:lpstr>PowerPoint 프레젠테이션</vt:lpstr>
      <vt:lpstr>1. 정규 표현식의 개념</vt:lpstr>
      <vt:lpstr>1. 정규 표현식의 개념</vt:lpstr>
      <vt:lpstr>2. 정규 표현식 문법</vt:lpstr>
      <vt:lpstr>2. 정규 표현식 문법</vt:lpstr>
      <vt:lpstr>2. 정규 표현식 문법</vt:lpstr>
      <vt:lpstr>2. 정규 표현식 문법</vt:lpstr>
      <vt:lpstr>2. 정규 표현식 문법</vt:lpstr>
      <vt:lpstr>2. 정규 표현식 문법</vt:lpstr>
      <vt:lpstr>2. 정규 표현식 문법</vt:lpstr>
      <vt:lpstr>2. 정규 표현식 문법</vt:lpstr>
      <vt:lpstr>2. 정규 표현식 문법</vt:lpstr>
      <vt:lpstr>3. 정규 표현식 연습</vt:lpstr>
      <vt:lpstr>3. 정규 표현식 연습</vt:lpstr>
      <vt:lpstr>3. 정규 표현식 연습</vt:lpstr>
      <vt:lpstr>3. 정규 표현식 연습</vt:lpstr>
      <vt:lpstr>PowerPoint 프레젠테이션</vt:lpstr>
      <vt:lpstr>웹 스크래핑 실습</vt:lpstr>
      <vt:lpstr>1. 아이디 추출하기</vt:lpstr>
      <vt:lpstr>1. 아이디 추출하기</vt:lpstr>
      <vt:lpstr>2. 파일 자동 다운로드</vt:lpstr>
      <vt:lpstr>3. HTML 파싱</vt:lpstr>
      <vt:lpstr>3. HTML 파싱</vt:lpstr>
      <vt:lpstr>3. HTML 파싱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Kim Sungmu</cp:lastModifiedBy>
  <cp:revision>1517</cp:revision>
  <dcterms:created xsi:type="dcterms:W3CDTF">2012-07-11T10:23:22Z</dcterms:created>
  <dcterms:modified xsi:type="dcterms:W3CDTF">2023-01-04T06:42:41Z</dcterms:modified>
</cp:coreProperties>
</file>