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20" r:id="rId2"/>
    <p:sldId id="579" r:id="rId3"/>
    <p:sldId id="416" r:id="rId4"/>
    <p:sldId id="417" r:id="rId5"/>
    <p:sldId id="412" r:id="rId6"/>
    <p:sldId id="964" r:id="rId7"/>
    <p:sldId id="1064" r:id="rId8"/>
    <p:sldId id="1066" r:id="rId9"/>
    <p:sldId id="1067" r:id="rId10"/>
    <p:sldId id="1068" r:id="rId11"/>
    <p:sldId id="1069" r:id="rId12"/>
    <p:sldId id="1070" r:id="rId13"/>
    <p:sldId id="1072" r:id="rId14"/>
    <p:sldId id="1073" r:id="rId15"/>
    <p:sldId id="1074" r:id="rId16"/>
    <p:sldId id="1076" r:id="rId17"/>
    <p:sldId id="1077" r:id="rId18"/>
    <p:sldId id="1079" r:id="rId19"/>
    <p:sldId id="1080" r:id="rId20"/>
    <p:sldId id="1025" r:id="rId21"/>
    <p:sldId id="1026" r:id="rId22"/>
    <p:sldId id="1082" r:id="rId23"/>
    <p:sldId id="1083" r:id="rId24"/>
    <p:sldId id="588" r:id="rId25"/>
    <p:sldId id="1054" r:id="rId26"/>
    <p:sldId id="1084" r:id="rId27"/>
    <p:sldId id="1086" r:id="rId28"/>
    <p:sldId id="1087" r:id="rId29"/>
    <p:sldId id="1088" r:id="rId30"/>
    <p:sldId id="1089" r:id="rId31"/>
    <p:sldId id="1090" r:id="rId32"/>
    <p:sldId id="1092" r:id="rId33"/>
    <p:sldId id="1093" r:id="rId34"/>
    <p:sldId id="1095" r:id="rId35"/>
    <p:sldId id="1096" r:id="rId36"/>
    <p:sldId id="418" r:id="rId3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HY견고딕" panose="02030600000101010101" pitchFamily="18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D3A"/>
    <a:srgbClr val="02AF7E"/>
    <a:srgbClr val="FABE00"/>
    <a:srgbClr val="96CFAC"/>
    <a:srgbClr val="FBCE4D"/>
    <a:srgbClr val="F49F42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XML </a:t>
            </a:r>
            <a:r>
              <a:rPr lang="ko-KR" altLang="en-US" dirty="0"/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상당히 복잡해 보이지만 </a:t>
            </a:r>
            <a:r>
              <a:rPr lang="ko-KR" altLang="en-US" sz="1600" dirty="0" err="1"/>
              <a:t>딕셔너리형의</a:t>
            </a:r>
            <a:r>
              <a:rPr lang="ko-KR" altLang="en-US" sz="1600" dirty="0"/>
              <a:t> 구조와 같음</a:t>
            </a:r>
            <a:endParaRPr lang="en-US" altLang="ko-KR" sz="1600" dirty="0"/>
          </a:p>
          <a:p>
            <a:pPr lvl="1"/>
            <a:r>
              <a:rPr lang="ko-KR" altLang="en-US" sz="1600" dirty="0"/>
              <a:t>간단히 </a:t>
            </a:r>
            <a:r>
              <a:rPr lang="ko-KR" altLang="en-US" sz="1600" dirty="0" err="1"/>
              <a:t>딕셔너리로</a:t>
            </a:r>
            <a:r>
              <a:rPr lang="ko-KR" altLang="en-US" sz="1600" dirty="0"/>
              <a:t> 생각하면 다음과 같은 방식으로 표현할 수 있음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>
                <a:highlight>
                  <a:srgbClr val="F6AD3A"/>
                </a:highlight>
              </a:rPr>
              <a:t>TIP</a:t>
            </a:r>
            <a:r>
              <a:rPr lang="en-US" altLang="ko-KR" sz="1600" dirty="0"/>
              <a:t>  </a:t>
            </a:r>
            <a:r>
              <a:rPr lang="ko-KR" altLang="en-US" sz="1600" dirty="0"/>
              <a:t>위와 같은 데이터형을 </a:t>
            </a:r>
            <a:r>
              <a:rPr lang="en-US" altLang="ko-KR" sz="1600" dirty="0"/>
              <a:t>JSON</a:t>
            </a:r>
            <a:r>
              <a:rPr lang="ko-KR" altLang="en-US" sz="1600" dirty="0" err="1"/>
              <a:t>형이라고도</a:t>
            </a:r>
            <a:r>
              <a:rPr lang="ko-KR" altLang="en-US" sz="1600" dirty="0"/>
              <a:t> 함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40A37-CEA7-4439-8A53-31202DDA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92" y="1700808"/>
            <a:ext cx="70294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2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XML </a:t>
            </a:r>
            <a:r>
              <a:rPr lang="ko-KR" altLang="en-US" sz="4000" b="1" dirty="0">
                <a:latin typeface="+mn-ea"/>
                <a:ea typeface="+mn-ea"/>
              </a:rPr>
              <a:t>파싱</a:t>
            </a:r>
          </a:p>
        </p:txBody>
      </p:sp>
    </p:spTree>
    <p:extLst>
      <p:ext uri="{BB962C8B-B14F-4D97-AF65-F5344CB8AC3E}">
        <p14:creationId xmlns:p14="http://schemas.microsoft.com/office/powerpoint/2010/main" val="156413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모듈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ko-KR" altLang="en-US" sz="1800" dirty="0"/>
              <a:t>일종의 래퍼</a:t>
            </a:r>
            <a:r>
              <a:rPr lang="en-US" altLang="ko-KR" sz="1800" dirty="0"/>
              <a:t>(wrapper)</a:t>
            </a:r>
            <a:r>
              <a:rPr lang="ko-KR" altLang="en-US" sz="1800" dirty="0"/>
              <a:t>로</a:t>
            </a:r>
            <a:r>
              <a:rPr lang="en-US" altLang="ko-KR" sz="1800" dirty="0"/>
              <a:t>, </a:t>
            </a:r>
            <a:r>
              <a:rPr lang="ko-KR" altLang="en-US" sz="1800" dirty="0"/>
              <a:t>기존 파싱 기능이 있는 다른 라이브러리를 쉽게 사용할 수 있도록 </a:t>
            </a:r>
            <a:r>
              <a:rPr lang="ko-KR" altLang="en-US" sz="1800" dirty="0" err="1"/>
              <a:t>해줌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XML </a:t>
            </a:r>
            <a:r>
              <a:rPr lang="ko-KR" altLang="en-US" sz="2400" b="1" dirty="0">
                <a:latin typeface="+mn-ea"/>
                <a:ea typeface="+mn-ea"/>
              </a:rPr>
              <a:t>파싱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7FA6F6-78AE-6061-1BC9-D1DCBF275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916832"/>
            <a:ext cx="80105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2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모듈을 설치할 때는 패키지 관리 도구인 </a:t>
            </a:r>
            <a:r>
              <a:rPr lang="en-US" altLang="ko-KR" sz="1800" dirty="0" err="1"/>
              <a:t>conda</a:t>
            </a:r>
            <a:r>
              <a:rPr lang="ko-KR" altLang="en-US" sz="1800" dirty="0"/>
              <a:t>를 활용</a:t>
            </a:r>
            <a:endParaRPr lang="en-US" altLang="ko-KR" sz="1800" dirty="0"/>
          </a:p>
          <a:p>
            <a:pPr marL="184150" lvl="1" indent="-285750"/>
            <a:r>
              <a:rPr lang="ko-KR" altLang="en-US" sz="1800" dirty="0"/>
              <a:t>윈도 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</a:t>
            </a:r>
            <a:r>
              <a:rPr lang="ko-KR" altLang="en-US" sz="1800" dirty="0"/>
              <a:t>창에서 다음 명령어를 차례대로 입력</a:t>
            </a:r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r>
              <a:rPr lang="ko-KR" altLang="en-US" sz="1800" dirty="0"/>
              <a:t>이후 모듈이 설치되는 모든 과정을 거친 후 파이썬 셸에서 다음을 실행하여 이상이 없다면 정상적으로 설치가 완료된 것임</a:t>
            </a:r>
            <a:r>
              <a:rPr lang="en-US" altLang="ko-KR" sz="18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XML </a:t>
            </a:r>
            <a:r>
              <a:rPr lang="ko-KR" altLang="en-US" sz="2400" b="1" dirty="0">
                <a:latin typeface="+mn-ea"/>
                <a:ea typeface="+mn-ea"/>
              </a:rPr>
              <a:t>파싱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758B4-146E-47FA-B72B-0BDBF820E3A4}"/>
              </a:ext>
            </a:extLst>
          </p:cNvPr>
          <p:cNvSpPr txBox="1"/>
          <p:nvPr/>
        </p:nvSpPr>
        <p:spPr>
          <a:xfrm>
            <a:off x="611560" y="1916832"/>
            <a:ext cx="7535659" cy="122413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conda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create -n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python_mooc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python=3.6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conda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install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lxml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conda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install -c anaconda beautifulsoup4=4.5.1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B5C944-6134-4839-BE39-32EB6553E2EF}"/>
              </a:ext>
            </a:extLst>
          </p:cNvPr>
          <p:cNvSpPr/>
          <p:nvPr/>
        </p:nvSpPr>
        <p:spPr>
          <a:xfrm>
            <a:off x="611560" y="4221088"/>
            <a:ext cx="777476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bs4 import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BeautifulSoup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2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모듈의 사용법은 매우 간단하며</a:t>
            </a:r>
            <a:r>
              <a:rPr lang="en-US" altLang="ko-KR" sz="1800" dirty="0"/>
              <a:t>, </a:t>
            </a:r>
            <a:r>
              <a:rPr lang="ko-KR" altLang="en-US" sz="1800" dirty="0"/>
              <a:t>가장 중요한 것은 </a:t>
            </a:r>
            <a:r>
              <a:rPr lang="en-US" altLang="ko-KR" sz="1800" dirty="0"/>
              <a:t>[</a:t>
            </a:r>
            <a:r>
              <a:rPr lang="ko-KR" altLang="en-US" sz="1800" dirty="0"/>
              <a:t>표 </a:t>
            </a:r>
            <a:r>
              <a:rPr lang="en-US" altLang="ko-KR" sz="1800" dirty="0"/>
              <a:t>15-2]</a:t>
            </a:r>
            <a:r>
              <a:rPr lang="ko-KR" altLang="en-US" sz="1800" dirty="0"/>
              <a:t>의 두 코드임</a:t>
            </a:r>
            <a:r>
              <a:rPr lang="en-US" altLang="ko-KR" sz="1800" dirty="0"/>
              <a:t>.</a:t>
            </a:r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XML </a:t>
            </a:r>
            <a:r>
              <a:rPr lang="ko-KR" altLang="en-US" sz="2400" b="1" dirty="0">
                <a:latin typeface="+mn-ea"/>
                <a:ea typeface="+mn-ea"/>
              </a:rPr>
              <a:t>파싱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F34628-FE9F-47DF-97D3-25931B640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769677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6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XML </a:t>
            </a:r>
            <a:r>
              <a:rPr lang="ko-KR" altLang="en-US" sz="2400" b="1" dirty="0">
                <a:latin typeface="+mn-ea"/>
                <a:ea typeface="+mn-ea"/>
              </a:rPr>
              <a:t>파싱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AB00A6-A7E8-4E38-A4F8-3926906C6B28}"/>
              </a:ext>
            </a:extLst>
          </p:cNvPr>
          <p:cNvGrpSpPr/>
          <p:nvPr/>
        </p:nvGrpSpPr>
        <p:grpSpPr>
          <a:xfrm>
            <a:off x="395536" y="836712"/>
            <a:ext cx="8424936" cy="5832648"/>
            <a:chOff x="395536" y="836712"/>
            <a:chExt cx="8424936" cy="583264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ACD9DE6-525A-45B8-81EC-FC20F184B215}"/>
                </a:ext>
              </a:extLst>
            </p:cNvPr>
            <p:cNvGrpSpPr/>
            <p:nvPr/>
          </p:nvGrpSpPr>
          <p:grpSpPr>
            <a:xfrm>
              <a:off x="395536" y="836712"/>
              <a:ext cx="8424936" cy="5832648"/>
              <a:chOff x="586782" y="1436077"/>
              <a:chExt cx="7730422" cy="583264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4944397-A7DC-4335-9DB6-48BAAD2F6409}"/>
                  </a:ext>
                </a:extLst>
              </p:cNvPr>
              <p:cNvGrpSpPr/>
              <p:nvPr/>
            </p:nvGrpSpPr>
            <p:grpSpPr>
              <a:xfrm>
                <a:off x="586782" y="1436077"/>
                <a:ext cx="7695331" cy="3780792"/>
                <a:chOff x="683568" y="1387551"/>
                <a:chExt cx="7695331" cy="3780792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DFAE67C2-CD1B-48B1-8CE7-80A499DCE110}"/>
                    </a:ext>
                  </a:extLst>
                </p:cNvPr>
                <p:cNvSpPr/>
                <p:nvPr/>
              </p:nvSpPr>
              <p:spPr>
                <a:xfrm>
                  <a:off x="774854" y="1845785"/>
                  <a:ext cx="7604045" cy="3322558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1 from bs4 import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BeautifulSoup</a:t>
                  </a:r>
                  <a:endPara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2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3 with open("books.xml", "r", encoding = "utf8")as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books_file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4    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books_xml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books_file.read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파일을 문자열로 읽어 오기</a:t>
                  </a:r>
                  <a:endPara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 5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 6 soup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BeautifulSoup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books_xml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, "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lxml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")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# </a:t>
                  </a:r>
                  <a:r>
                    <a:rPr lang="en-US" altLang="ko-KR" sz="1600" dirty="0" err="1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lxml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 </a:t>
                  </a:r>
                  <a:r>
                    <a:rPr lang="ko-KR" altLang="en-US" sz="1600" dirty="0" err="1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파서를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 사용해 데이터 분석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 7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 8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# author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가 들어간 모든 요소의 값 추출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 9 for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book_info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 in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soup.find_all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("author"):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10     print(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book_info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11     print(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book_info.get_text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함초롬돋움" pitchFamily="50" charset="-127"/>
                      <a:cs typeface="함초롬돋움" pitchFamily="50" charset="-127"/>
                    </a:rPr>
                    <a:t>())  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해당 요소에서 값 추출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9C7792A-4C5F-4E47-A62F-5D6A787F4413}"/>
                    </a:ext>
                  </a:extLst>
                </p:cNvPr>
                <p:cNvSpPr txBox="1"/>
                <p:nvPr/>
              </p:nvSpPr>
              <p:spPr>
                <a:xfrm>
                  <a:off x="683568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15-1]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C1CAF9-B3C8-4F7B-9B97-3D3440248AF7}"/>
                  </a:ext>
                </a:extLst>
              </p:cNvPr>
              <p:cNvSpPr txBox="1"/>
              <p:nvPr/>
            </p:nvSpPr>
            <p:spPr>
              <a:xfrm>
                <a:off x="586782" y="5396517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A9F1A2F-6DC6-4C48-B018-5A4297C2E531}"/>
                  </a:ext>
                </a:extLst>
              </p:cNvPr>
              <p:cNvSpPr/>
              <p:nvPr/>
            </p:nvSpPr>
            <p:spPr>
              <a:xfrm>
                <a:off x="713159" y="5900573"/>
                <a:ext cx="7604045" cy="1368152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&lt;author&gt;Carson&lt;/author&gt;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Carson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&lt;author&gt;</a:t>
                </a:r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Sungchul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&lt;/author&gt;</a:t>
                </a:r>
              </a:p>
              <a:p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Sungchul</a:t>
                </a:r>
                <a:endPara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0E289B9-FF04-40E1-949E-6DA1D987FE0F}"/>
                </a:ext>
              </a:extLst>
            </p:cNvPr>
            <p:cNvSpPr/>
            <p:nvPr/>
          </p:nvSpPr>
          <p:spPr>
            <a:xfrm>
              <a:off x="6837363" y="926073"/>
              <a:ext cx="1911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 beautifulsoup1.py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69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ko-KR" altLang="en-US" sz="1800" dirty="0"/>
              <a:t>미국 특허청</a:t>
            </a:r>
            <a:r>
              <a:rPr lang="en-US" altLang="ko-KR" dirty="0"/>
              <a:t>(USPTO)</a:t>
            </a:r>
            <a:r>
              <a:rPr lang="ko-KR" altLang="en-US" sz="1800" dirty="0"/>
              <a:t>의 특허 데이터가 </a:t>
            </a:r>
            <a:r>
              <a:rPr lang="en-US" altLang="ko-KR" sz="1800" dirty="0"/>
              <a:t>XML</a:t>
            </a:r>
            <a:r>
              <a:rPr lang="ko-KR" altLang="en-US" sz="1800" dirty="0"/>
              <a:t>로 제공되는데</a:t>
            </a:r>
            <a:r>
              <a:rPr lang="en-US" altLang="ko-KR" sz="1800" dirty="0"/>
              <a:t>,</a:t>
            </a:r>
            <a:r>
              <a:rPr lang="ko-KR" altLang="en-US" sz="1800" dirty="0"/>
              <a:t> 특정한 특허 </a:t>
            </a:r>
            <a:r>
              <a:rPr lang="en-US" altLang="ko-KR" sz="1800" dirty="0"/>
              <a:t>XML </a:t>
            </a:r>
            <a:r>
              <a:rPr lang="ko-KR" altLang="en-US" sz="1800" dirty="0"/>
              <a:t>문서로부터 필요한 정보를 가져오기</a:t>
            </a:r>
            <a:r>
              <a:rPr lang="en-US" altLang="ko-KR" sz="1800" dirty="0"/>
              <a:t> </a:t>
            </a:r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r>
              <a:rPr lang="ko-KR" altLang="en-US" sz="1800" dirty="0"/>
              <a:t>분석할 특허는 등록번호 ‘</a:t>
            </a:r>
            <a:r>
              <a:rPr lang="en-US" altLang="ko-KR" sz="1800" dirty="0"/>
              <a:t>08621662’</a:t>
            </a:r>
            <a:r>
              <a:rPr lang="ko-KR" altLang="en-US" sz="1800" dirty="0"/>
              <a:t>인 ‘</a:t>
            </a:r>
            <a:r>
              <a:rPr lang="en-US" altLang="ko-KR" sz="1800" dirty="0"/>
              <a:t>Adjustable shoulder device for hard upper torso suit’</a:t>
            </a:r>
            <a:r>
              <a:rPr lang="ko-KR" altLang="en-US" sz="1800" dirty="0"/>
              <a:t>이며</a:t>
            </a:r>
            <a:r>
              <a:rPr lang="en-US" altLang="ko-KR" sz="1800" dirty="0"/>
              <a:t>, </a:t>
            </a:r>
            <a:r>
              <a:rPr lang="ko-KR" altLang="en-US" sz="1800" dirty="0"/>
              <a:t>다음 링크에 접속하면 자세히 볼 수 있음</a:t>
            </a:r>
            <a:r>
              <a:rPr lang="en-US" altLang="ko-KR" sz="1800" dirty="0"/>
              <a:t>.</a:t>
            </a:r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r>
              <a:rPr lang="ko-KR" altLang="en-US" sz="1800" dirty="0"/>
              <a:t>해당 특허의 </a:t>
            </a:r>
            <a:r>
              <a:rPr lang="en-US" altLang="ko-KR" sz="1800" dirty="0"/>
              <a:t>XML </a:t>
            </a:r>
            <a:r>
              <a:rPr lang="ko-KR" altLang="en-US" sz="1800" dirty="0"/>
              <a:t>데이터는 소스파일에 있는 ‘</a:t>
            </a:r>
            <a:r>
              <a:rPr lang="en-US" altLang="ko-KR" sz="1800" dirty="0"/>
              <a:t>US08621662-20140107.xml’</a:t>
            </a:r>
            <a:r>
              <a:rPr lang="ko-KR" altLang="en-US" sz="1800" dirty="0"/>
              <a:t>로</a:t>
            </a:r>
            <a:r>
              <a:rPr lang="en-US" altLang="ko-KR" sz="1800" dirty="0"/>
              <a:t>, </a:t>
            </a:r>
            <a:r>
              <a:rPr lang="ko-KR" altLang="en-US" sz="1800" dirty="0"/>
              <a:t>작업 폴더로 가지고 와 실습하면 됨</a:t>
            </a:r>
            <a:r>
              <a:rPr lang="en-US" altLang="ko-KR" sz="18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XML </a:t>
            </a:r>
            <a:r>
              <a:rPr lang="ko-KR" altLang="en-US" sz="2400" b="1" dirty="0">
                <a:latin typeface="+mn-ea"/>
                <a:ea typeface="+mn-ea"/>
              </a:rPr>
              <a:t>파싱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76545E-3AAC-428A-8131-A7A8DD1E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79303"/>
            <a:ext cx="7115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7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XML </a:t>
            </a:r>
            <a:r>
              <a:rPr lang="ko-KR" altLang="en-US" sz="2400" b="1" dirty="0">
                <a:latin typeface="+mn-ea"/>
                <a:ea typeface="+mn-ea"/>
              </a:rPr>
              <a:t>파싱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4F0F17-5852-4697-99C2-7CA230628FA2}"/>
              </a:ext>
            </a:extLst>
          </p:cNvPr>
          <p:cNvGrpSpPr/>
          <p:nvPr/>
        </p:nvGrpSpPr>
        <p:grpSpPr>
          <a:xfrm>
            <a:off x="107504" y="836712"/>
            <a:ext cx="8856984" cy="5328592"/>
            <a:chOff x="395536" y="836712"/>
            <a:chExt cx="8424936" cy="53285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B378009-3759-4B0C-8D18-E357BCD49728}"/>
                </a:ext>
              </a:extLst>
            </p:cNvPr>
            <p:cNvGrpSpPr/>
            <p:nvPr/>
          </p:nvGrpSpPr>
          <p:grpSpPr>
            <a:xfrm>
              <a:off x="395536" y="836712"/>
              <a:ext cx="8424936" cy="5328592"/>
              <a:chOff x="586782" y="1436077"/>
              <a:chExt cx="7730422" cy="5328592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D5D4525-594F-4973-9897-18553B491E02}"/>
                  </a:ext>
                </a:extLst>
              </p:cNvPr>
              <p:cNvGrpSpPr/>
              <p:nvPr/>
            </p:nvGrpSpPr>
            <p:grpSpPr>
              <a:xfrm>
                <a:off x="654997" y="1436077"/>
                <a:ext cx="7627116" cy="3924808"/>
                <a:chOff x="751783" y="1387551"/>
                <a:chExt cx="7627116" cy="3924808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6790DBBB-EE63-4447-A190-053835B2DA46}"/>
                    </a:ext>
                  </a:extLst>
                </p:cNvPr>
                <p:cNvSpPr/>
                <p:nvPr/>
              </p:nvSpPr>
              <p:spPr>
                <a:xfrm>
                  <a:off x="774854" y="1845785"/>
                  <a:ext cx="7604045" cy="3466574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1 import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urllib.request</a:t>
                  </a:r>
                  <a:endPara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2 from bs4 import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BeautifulSoup</a:t>
                  </a:r>
                  <a:endPara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3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4 with open("US08621662-20140107.XML", "r", encoding="utf8") as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patent_xml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5     xml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patent_xml.read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           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파일을 문자열로 읽어 오기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6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7 soup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BeautifulSoup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(xml,"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lxml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")      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en-US" altLang="ko-KR" sz="1600" dirty="0" err="1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lxml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파서 호출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8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9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invention-title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태그 찾기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10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invention_title_tag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soup.find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("invention-title")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11 print(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invention_title_tag.get_text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())</a:t>
                  </a:r>
                  <a:endPara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7ED2785-78B8-44AD-B7E0-BA3F9437111C}"/>
                    </a:ext>
                  </a:extLst>
                </p:cNvPr>
                <p:cNvSpPr txBox="1"/>
                <p:nvPr/>
              </p:nvSpPr>
              <p:spPr>
                <a:xfrm>
                  <a:off x="751783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15-2]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434DBF-3F9D-4481-BF0F-E8DBA564BE1C}"/>
                  </a:ext>
                </a:extLst>
              </p:cNvPr>
              <p:cNvSpPr txBox="1"/>
              <p:nvPr/>
            </p:nvSpPr>
            <p:spPr>
              <a:xfrm>
                <a:off x="586782" y="5540533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289989A-8548-490E-9F80-7348AC0A93CC}"/>
                  </a:ext>
                </a:extLst>
              </p:cNvPr>
              <p:cNvSpPr/>
              <p:nvPr/>
            </p:nvSpPr>
            <p:spPr>
              <a:xfrm>
                <a:off x="713159" y="6044589"/>
                <a:ext cx="7604045" cy="72008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Adjustable shoulder device for hard upper torso suit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DF638C-1405-4F16-97A9-998C0957110F}"/>
                </a:ext>
              </a:extLst>
            </p:cNvPr>
            <p:cNvSpPr/>
            <p:nvPr/>
          </p:nvSpPr>
          <p:spPr>
            <a:xfrm>
              <a:off x="6837363" y="926073"/>
              <a:ext cx="1911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 beautifulsoup2.py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35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XML </a:t>
            </a:r>
            <a:r>
              <a:rPr lang="ko-KR" altLang="en-US" sz="2400" b="1" dirty="0">
                <a:latin typeface="+mn-ea"/>
                <a:ea typeface="+mn-ea"/>
              </a:rPr>
              <a:t>파싱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EE191FE-A68C-471E-A370-81AF26703855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ko-KR" altLang="en-US" sz="1800" dirty="0"/>
              <a:t>정규 표현식에서 배웠듯 구조적으로 두 번 접근하는 방식 사용</a:t>
            </a:r>
            <a:r>
              <a:rPr lang="en-US" altLang="ko-KR" sz="1800" dirty="0"/>
              <a:t> </a:t>
            </a: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ko-KR" sz="1800" dirty="0"/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DDD4BF-A52F-482E-AA8D-D2D2AB7FC155}"/>
              </a:ext>
            </a:extLst>
          </p:cNvPr>
          <p:cNvGrpSpPr/>
          <p:nvPr/>
        </p:nvGrpSpPr>
        <p:grpSpPr>
          <a:xfrm>
            <a:off x="1069675" y="1412776"/>
            <a:ext cx="7004649" cy="4409281"/>
            <a:chOff x="1077313" y="908720"/>
            <a:chExt cx="7004649" cy="44092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19451E-14D6-45E4-89A2-82C934A7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137" y="908720"/>
              <a:ext cx="6981825" cy="23717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A448C3-E7B6-40FB-B30A-ED2DC02B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313" y="3212976"/>
              <a:ext cx="7000875" cy="2105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11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0" lvl="1" indent="0">
              <a:buNone/>
            </a:pPr>
            <a:r>
              <a:rPr lang="en-US" altLang="ko-KR" sz="1800" dirty="0"/>
              <a:t>   - </a:t>
            </a:r>
            <a:r>
              <a:rPr lang="ko-KR" altLang="en-US" sz="1800" dirty="0"/>
              <a:t>다음 코드를 </a:t>
            </a:r>
            <a:r>
              <a:rPr lang="en-US" altLang="ko-KR" sz="1800" dirty="0"/>
              <a:t>[</a:t>
            </a:r>
            <a:r>
              <a:rPr lang="ko-KR" altLang="en-US" sz="1800" dirty="0"/>
              <a:t>코드 </a:t>
            </a:r>
            <a:r>
              <a:rPr lang="en-US" altLang="ko-KR" sz="1800" dirty="0"/>
              <a:t>15-2] </a:t>
            </a:r>
            <a:r>
              <a:rPr lang="ko-KR" altLang="en-US" sz="1800" dirty="0"/>
              <a:t>뒷부분에 이어서 입력하면 문제를 해결 가능</a:t>
            </a:r>
            <a:endParaRPr lang="en-US" altLang="ko-KR" sz="1800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XML </a:t>
            </a:r>
            <a:r>
              <a:rPr lang="ko-KR" altLang="en-US" sz="2400" b="1" dirty="0">
                <a:latin typeface="+mn-ea"/>
                <a:ea typeface="+mn-ea"/>
              </a:rPr>
              <a:t>파싱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666F4B-4418-4443-ADDA-46C04928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7560840" cy="38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693925" y="836712"/>
            <a:ext cx="3116559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15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lang="en-US" altLang="ko-KR" sz="4000" b="1" spc="-150" dirty="0">
                <a:latin typeface="+mj-ea"/>
                <a:ea typeface="+mj-ea"/>
              </a:rPr>
              <a:t>XML</a:t>
            </a:r>
            <a:r>
              <a:rPr lang="ko-KR" altLang="en-US" sz="4000" b="1" spc="-150" dirty="0">
                <a:latin typeface="+mj-ea"/>
                <a:ea typeface="+mj-ea"/>
              </a:rPr>
              <a:t>과 </a:t>
            </a:r>
            <a:r>
              <a:rPr lang="en-US" altLang="ko-KR" sz="4000" b="1" spc="-150" dirty="0">
                <a:latin typeface="+mj-ea"/>
                <a:ea typeface="+mj-ea"/>
              </a:rPr>
              <a:t>JSON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JSON</a:t>
            </a:r>
            <a:r>
              <a:rPr lang="ko-KR" altLang="en-US" sz="4000" b="1" dirty="0">
                <a:latin typeface="+mn-ea"/>
                <a:ea typeface="+mn-ea"/>
              </a:rPr>
              <a:t>의 이해</a:t>
            </a:r>
          </a:p>
        </p:txBody>
      </p:sp>
    </p:spTree>
    <p:extLst>
      <p:ext uri="{BB962C8B-B14F-4D97-AF65-F5344CB8AC3E}">
        <p14:creationId xmlns:p14="http://schemas.microsoft.com/office/powerpoint/2010/main" val="265925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JSON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b="1" dirty="0"/>
              <a:t>JSON</a:t>
            </a:r>
            <a:r>
              <a:rPr lang="en-US" altLang="ko-KR" sz="1600" b="1" dirty="0"/>
              <a:t>(JavaScript Object Notation)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원래 웹 프로그래밍 언어인 자바스크립트의 데이터 객체 표현 방식을 데이터 교환의 표준으로 삼은 데이터 표현 언어로</a:t>
            </a:r>
            <a:r>
              <a:rPr lang="en-US" altLang="ko-KR" dirty="0"/>
              <a:t>, </a:t>
            </a:r>
            <a:r>
              <a:rPr lang="ko-KR" altLang="en-US" dirty="0"/>
              <a:t>간결한 특성 때문에 기계와 인간이 모두 이해하기 쉽다는 장점이 있음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r>
              <a:rPr lang="en-US" altLang="ko-KR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2DA11B-F216-4399-EE11-B72CE77E9818}"/>
              </a:ext>
            </a:extLst>
          </p:cNvPr>
          <p:cNvGrpSpPr/>
          <p:nvPr/>
        </p:nvGrpSpPr>
        <p:grpSpPr>
          <a:xfrm>
            <a:off x="1366192" y="2018110"/>
            <a:ext cx="6411615" cy="4660372"/>
            <a:chOff x="778628" y="764704"/>
            <a:chExt cx="7115972" cy="54878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FDA4F04-9572-7337-C508-95A8C02EC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575" y="764704"/>
              <a:ext cx="7058025" cy="47625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95BB2B4-071A-DC02-84E8-EDC7F223E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871"/>
            <a:stretch/>
          </p:blipFill>
          <p:spPr>
            <a:xfrm>
              <a:off x="778628" y="5517232"/>
              <a:ext cx="7067550" cy="735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579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JSON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dirty="0"/>
              <a:t>JSON</a:t>
            </a:r>
            <a:r>
              <a:rPr lang="ko-KR" altLang="en-US" dirty="0"/>
              <a:t>은 데이터 구조가 기본적으로 트리 구조로</a:t>
            </a:r>
            <a:r>
              <a:rPr lang="en-US" altLang="ko-KR" dirty="0"/>
              <a:t> XML</a:t>
            </a:r>
            <a:r>
              <a:rPr lang="ko-KR" altLang="en-US" dirty="0"/>
              <a:t>에서 요소 간의 포함 관계를 가지듯 </a:t>
            </a:r>
            <a:r>
              <a:rPr lang="en-US" altLang="ko-KR" dirty="0"/>
              <a:t>JSON</a:t>
            </a:r>
            <a:r>
              <a:rPr lang="ko-KR" altLang="en-US" dirty="0"/>
              <a:t>도 이러한 포함 관계를 가짐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태그를 사용하여 키와 값을 구분한 </a:t>
            </a:r>
            <a:r>
              <a:rPr lang="en-US" altLang="ko-KR" dirty="0"/>
              <a:t>XML</a:t>
            </a:r>
            <a:r>
              <a:rPr lang="ko-KR" altLang="en-US" dirty="0"/>
              <a:t>처럼 </a:t>
            </a:r>
            <a:r>
              <a:rPr lang="en-US" altLang="ko-KR" dirty="0"/>
              <a:t>JSON</a:t>
            </a:r>
            <a:r>
              <a:rPr lang="ko-KR" altLang="en-US" dirty="0"/>
              <a:t>은 키</a:t>
            </a:r>
            <a:r>
              <a:rPr lang="en-US" altLang="ko-KR" dirty="0"/>
              <a:t>-</a:t>
            </a:r>
            <a:r>
              <a:rPr lang="ko-KR" altLang="en-US" dirty="0"/>
              <a:t>값의 쌍으로 데이터를 구조화 할 수 있음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XML</a:t>
            </a:r>
            <a:r>
              <a:rPr lang="ko-KR" altLang="en-US" dirty="0"/>
              <a:t>과 비교할 때 </a:t>
            </a:r>
            <a:r>
              <a:rPr lang="en-US" altLang="ko-KR" dirty="0"/>
              <a:t>JSON</a:t>
            </a:r>
            <a:r>
              <a:rPr lang="ko-KR" altLang="en-US" dirty="0"/>
              <a:t>의 장점은 코드가 간결하고</a:t>
            </a:r>
            <a:r>
              <a:rPr lang="en-US" altLang="ko-KR" dirty="0"/>
              <a:t>, </a:t>
            </a:r>
            <a:r>
              <a:rPr lang="ko-KR" altLang="en-US" dirty="0"/>
              <a:t>코드의 전환이 쉬움</a:t>
            </a:r>
            <a:r>
              <a:rPr lang="en-US" altLang="ko-KR" dirty="0"/>
              <a:t>.</a:t>
            </a:r>
            <a:r>
              <a:rPr lang="ko-KR" altLang="en-US" dirty="0"/>
              <a:t> 코드의 간결함 때문에 용량이 절약된다는 큰 장점이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7446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JSON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CDE9A-B5BB-4F74-A252-5986BABFF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908720"/>
            <a:ext cx="7972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36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04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JSON </a:t>
            </a:r>
            <a:r>
              <a:rPr lang="ko-KR" altLang="en-US" sz="4000" b="1" dirty="0">
                <a:latin typeface="+mn-ea"/>
                <a:ea typeface="+mn-ea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57738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en-US" altLang="ko-KR" sz="1800" dirty="0"/>
              <a:t>JSON</a:t>
            </a:r>
            <a:r>
              <a:rPr lang="ko-KR" altLang="en-US" sz="1800" dirty="0"/>
              <a:t>을 읽기 위해서는 </a:t>
            </a:r>
            <a:r>
              <a:rPr lang="en-US" altLang="ko-KR" sz="1800" dirty="0"/>
              <a:t>JSON </a:t>
            </a:r>
            <a:r>
              <a:rPr lang="ko-KR" altLang="en-US" sz="1800" dirty="0"/>
              <a:t>파일의 구조를 확인한 후 </a:t>
            </a:r>
            <a:r>
              <a:rPr lang="en-US" altLang="ko-KR" sz="1800" dirty="0"/>
              <a:t>json </a:t>
            </a:r>
            <a:r>
              <a:rPr lang="ko-KR" altLang="en-US" sz="1800" dirty="0"/>
              <a:t>모듈로 읽고 </a:t>
            </a:r>
            <a:r>
              <a:rPr lang="ko-KR" altLang="en-US" sz="1800" dirty="0" err="1"/>
              <a:t>딕셔너리형처럼</a:t>
            </a:r>
            <a:r>
              <a:rPr lang="ko-KR" altLang="en-US" sz="1800" dirty="0"/>
              <a:t> 처리함</a:t>
            </a:r>
            <a:r>
              <a:rPr lang="en-US" altLang="ko-KR" sz="1800" dirty="0"/>
              <a:t>. </a:t>
            </a:r>
          </a:p>
          <a:p>
            <a:pPr marL="184150" lvl="1" indent="-285750"/>
            <a:r>
              <a:rPr lang="ko-KR" altLang="en-US" sz="1800" dirty="0"/>
              <a:t>소스파일에 있는 ‘</a:t>
            </a:r>
            <a:r>
              <a:rPr lang="en-US" altLang="ko-KR" sz="1800" dirty="0" err="1"/>
              <a:t>json_example.json</a:t>
            </a:r>
            <a:r>
              <a:rPr lang="en-US" altLang="ko-KR" sz="1800" dirty="0"/>
              <a:t>’ </a:t>
            </a:r>
            <a:r>
              <a:rPr lang="ko-KR" altLang="en-US" sz="1800" dirty="0"/>
              <a:t>파일의 내용</a:t>
            </a:r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JSON </a:t>
            </a:r>
            <a:r>
              <a:rPr lang="ko-KR" altLang="en-US" sz="2400" b="1" dirty="0">
                <a:latin typeface="+mn-ea"/>
                <a:ea typeface="+mn-ea"/>
              </a:rPr>
              <a:t>데이터 분석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E1BA78-D13A-43D2-8CFB-EFCCB94B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2" y="2276872"/>
            <a:ext cx="7932444" cy="25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6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0" lvl="1" indent="0">
              <a:buNone/>
            </a:pPr>
            <a:r>
              <a:rPr lang="en-US" altLang="ko-KR" sz="1800" dirty="0"/>
              <a:t> 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JSON </a:t>
            </a:r>
            <a:r>
              <a:rPr lang="ko-KR" altLang="en-US" sz="2400" b="1" dirty="0">
                <a:latin typeface="+mn-ea"/>
                <a:ea typeface="+mn-ea"/>
              </a:rPr>
              <a:t>데이터 분석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395545-B88F-44CC-90CC-3D827952D8D3}"/>
              </a:ext>
            </a:extLst>
          </p:cNvPr>
          <p:cNvGrpSpPr/>
          <p:nvPr/>
        </p:nvGrpSpPr>
        <p:grpSpPr>
          <a:xfrm>
            <a:off x="395536" y="980728"/>
            <a:ext cx="8208912" cy="4608512"/>
            <a:chOff x="395536" y="836712"/>
            <a:chExt cx="8424936" cy="46085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ACA6C17-BC39-4D2B-AA5D-57CA93E4F6EF}"/>
                </a:ext>
              </a:extLst>
            </p:cNvPr>
            <p:cNvGrpSpPr/>
            <p:nvPr/>
          </p:nvGrpSpPr>
          <p:grpSpPr>
            <a:xfrm>
              <a:off x="395536" y="836712"/>
              <a:ext cx="8424936" cy="4608512"/>
              <a:chOff x="586782" y="1436077"/>
              <a:chExt cx="7730422" cy="4608512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B261567-4A6C-4715-923B-99304882B7E9}"/>
                  </a:ext>
                </a:extLst>
              </p:cNvPr>
              <p:cNvGrpSpPr/>
              <p:nvPr/>
            </p:nvGrpSpPr>
            <p:grpSpPr>
              <a:xfrm>
                <a:off x="586782" y="1436077"/>
                <a:ext cx="7695331" cy="2670352"/>
                <a:chOff x="683568" y="1387551"/>
                <a:chExt cx="7695331" cy="2670352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3A355FBB-EE1D-4F11-A977-3A5566C51AD4}"/>
                    </a:ext>
                  </a:extLst>
                </p:cNvPr>
                <p:cNvSpPr/>
                <p:nvPr/>
              </p:nvSpPr>
              <p:spPr>
                <a:xfrm>
                  <a:off x="774854" y="1845784"/>
                  <a:ext cx="7604045" cy="2212119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import json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 with open("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json_example.json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", "r", encoding="utf8") as f: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     contents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f.read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              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파일 내용 읽어 오기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    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json_data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json.loads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(contents) 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json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파싱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6     print(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json_data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["employees"])    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 err="1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딕셔너리처럼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사용하기</a:t>
                  </a:r>
                  <a:endPara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2550CD-B620-447E-AFD5-D60ED14F10BC}"/>
                    </a:ext>
                  </a:extLst>
                </p:cNvPr>
                <p:cNvSpPr txBox="1"/>
                <p:nvPr/>
              </p:nvSpPr>
              <p:spPr>
                <a:xfrm>
                  <a:off x="683568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15-3]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9C66B0-EF07-4076-B778-07E07F7664A1}"/>
                  </a:ext>
                </a:extLst>
              </p:cNvPr>
              <p:cNvSpPr txBox="1"/>
              <p:nvPr/>
            </p:nvSpPr>
            <p:spPr>
              <a:xfrm>
                <a:off x="586782" y="4388405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84754B8-C7A1-4F48-A475-F6C195EB334B}"/>
                  </a:ext>
                </a:extLst>
              </p:cNvPr>
              <p:cNvSpPr/>
              <p:nvPr/>
            </p:nvSpPr>
            <p:spPr>
              <a:xfrm>
                <a:off x="713159" y="4964469"/>
                <a:ext cx="7604045" cy="108012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[{'</a:t>
                </a:r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firstName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': 'John', '</a:t>
                </a:r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lastName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': 'Doe'}, {'</a:t>
                </a:r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firstName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': 'Anna', '</a:t>
                </a:r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lastName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': 'Smith'}, {'</a:t>
                </a:r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firstName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': 'Peter', '</a:t>
                </a:r>
                <a:r>
                  <a:rPr lang="en-US" altLang="ko-KR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lastName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': 'Jones'}]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245D4F-90B0-410E-9973-CC089B76AC81}"/>
                </a:ext>
              </a:extLst>
            </p:cNvPr>
            <p:cNvSpPr/>
            <p:nvPr/>
          </p:nvSpPr>
          <p:spPr>
            <a:xfrm>
              <a:off x="7727031" y="926073"/>
              <a:ext cx="1021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 json1.py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283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  <a:p>
            <a:pPr marL="184150" lvl="1" indent="-285750"/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JSON </a:t>
            </a:r>
            <a:r>
              <a:rPr lang="ko-KR" altLang="en-US" sz="2400" b="1" dirty="0">
                <a:latin typeface="+mn-ea"/>
                <a:ea typeface="+mn-ea"/>
              </a:rPr>
              <a:t>데이터 분석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EEB4A6-CF59-4F70-B604-E0D3C3425230}"/>
              </a:ext>
            </a:extLst>
          </p:cNvPr>
          <p:cNvGrpSpPr/>
          <p:nvPr/>
        </p:nvGrpSpPr>
        <p:grpSpPr>
          <a:xfrm>
            <a:off x="395536" y="1052736"/>
            <a:ext cx="8171649" cy="2553148"/>
            <a:chOff x="395536" y="836712"/>
            <a:chExt cx="8386692" cy="255314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AADC65B-131E-4D92-B7BD-07816FC419A9}"/>
                </a:ext>
              </a:extLst>
            </p:cNvPr>
            <p:cNvGrpSpPr/>
            <p:nvPr/>
          </p:nvGrpSpPr>
          <p:grpSpPr>
            <a:xfrm>
              <a:off x="395536" y="836712"/>
              <a:ext cx="8386692" cy="2553148"/>
              <a:chOff x="683568" y="1387551"/>
              <a:chExt cx="7695331" cy="255314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2D57C7A-89A9-4427-B3BB-80DC3BE86940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04045" cy="209491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import json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dict_data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={'Name':'Zara','Age':7,'Class':'First’}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딕셔너리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생성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with open("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data.json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", "w") as f: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json.dump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dict_data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f)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09A373-56B7-441C-A356-EAA975BEB274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15-4]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3A5314-9038-41C7-9E43-D00715D7E2DF}"/>
                </a:ext>
              </a:extLst>
            </p:cNvPr>
            <p:cNvSpPr/>
            <p:nvPr/>
          </p:nvSpPr>
          <p:spPr>
            <a:xfrm>
              <a:off x="7700151" y="926073"/>
              <a:ext cx="10483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 json2.py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193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en-US" altLang="ko-KR" sz="1800" b="1" dirty="0"/>
              <a:t>API</a:t>
            </a:r>
            <a:r>
              <a:rPr lang="en-US" altLang="ko-KR" b="1" dirty="0"/>
              <a:t>(Application Programming Interface)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ko-KR" altLang="en-US" sz="1800" dirty="0"/>
              <a:t>일종의 함수로</a:t>
            </a:r>
            <a:r>
              <a:rPr lang="en-US" altLang="ko-KR" sz="1800" dirty="0"/>
              <a:t>, </a:t>
            </a:r>
            <a:r>
              <a:rPr lang="ko-KR" altLang="en-US" sz="1800" dirty="0"/>
              <a:t>해당 회사가 제공하는 서비스를 활용하기 위한 함수를 의미</a:t>
            </a:r>
            <a:endParaRPr lang="en-US" altLang="ko-KR" sz="1800" dirty="0"/>
          </a:p>
          <a:p>
            <a:pPr marL="184150" lvl="1" indent="-285750"/>
            <a:r>
              <a:rPr lang="ko-KR" altLang="en-US" sz="1800" dirty="0"/>
              <a:t>일반적으로 </a:t>
            </a:r>
            <a:r>
              <a:rPr lang="en-US" altLang="ko-KR" sz="1800" dirty="0"/>
              <a:t>API </a:t>
            </a:r>
            <a:r>
              <a:rPr lang="ko-KR" altLang="en-US" sz="1800" dirty="0"/>
              <a:t>서비스는 </a:t>
            </a:r>
            <a:r>
              <a:rPr lang="en-US" altLang="ko-KR" sz="1800" dirty="0"/>
              <a:t>JSON</a:t>
            </a:r>
            <a:r>
              <a:rPr lang="ko-KR" altLang="en-US" sz="1800" dirty="0"/>
              <a:t>으로 데이터를 주고받기 때문에 </a:t>
            </a:r>
            <a:r>
              <a:rPr lang="en-US" altLang="ko-KR" sz="1800" dirty="0"/>
              <a:t>JSON </a:t>
            </a:r>
            <a:r>
              <a:rPr lang="ko-KR" altLang="en-US" sz="1800" dirty="0"/>
              <a:t>데이터를 연습하기에 매우 좋은 환경임</a:t>
            </a:r>
            <a:r>
              <a:rPr lang="en-US" altLang="ko-KR" sz="1800" dirty="0"/>
              <a:t>.</a:t>
            </a:r>
          </a:p>
          <a:p>
            <a:pPr marL="184150" lvl="1" indent="-285750"/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JSON </a:t>
            </a:r>
            <a:r>
              <a:rPr lang="ko-KR" altLang="en-US" sz="2400" b="1" dirty="0">
                <a:latin typeface="+mn-ea"/>
                <a:ea typeface="+mn-ea"/>
              </a:rPr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287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184150" lvl="1" indent="-285750"/>
            <a:r>
              <a:rPr lang="ko-KR" altLang="en-US" sz="1800" dirty="0"/>
              <a:t>트위터를 사용하기 위해서는 몇 가지 준비가 필요</a:t>
            </a:r>
            <a:endParaRPr lang="en-US" altLang="ko-KR" sz="1800" dirty="0"/>
          </a:p>
          <a:p>
            <a:pPr marL="241300" lvl="1" indent="-342900">
              <a:buFont typeface="+mj-ea"/>
              <a:buAutoNum type="circleNumDbPlain"/>
            </a:pPr>
            <a:r>
              <a:rPr lang="ko-KR" altLang="en-US" sz="1800" dirty="0"/>
              <a:t>트위터를 사용하기 위한 계정이 있어야 함</a:t>
            </a:r>
            <a:r>
              <a:rPr lang="en-US" altLang="ko-KR" sz="1800" dirty="0"/>
              <a:t>.</a:t>
            </a:r>
          </a:p>
          <a:p>
            <a:pPr marL="241300" lvl="1" indent="-342900">
              <a:buFont typeface="+mj-ea"/>
              <a:buAutoNum type="circleNumDbPlain"/>
            </a:pPr>
            <a:r>
              <a:rPr lang="ko-KR" altLang="en-US" sz="1800" dirty="0"/>
              <a:t>해당 계정에 대한 인증을 받아야 함</a:t>
            </a:r>
            <a:r>
              <a:rPr lang="en-US" altLang="ko-KR" sz="1800" dirty="0"/>
              <a:t>. </a:t>
            </a:r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r>
              <a:rPr lang="ko-KR" altLang="en-US" sz="1800" dirty="0"/>
              <a:t>트위터 앱</a:t>
            </a:r>
            <a:r>
              <a:rPr lang="en-US" altLang="ko-KR" sz="1800" dirty="0"/>
              <a:t>(Twitter Apps) </a:t>
            </a:r>
            <a:r>
              <a:rPr lang="ko-KR" altLang="en-US" sz="1800" dirty="0"/>
              <a:t>웹 사이트로 이동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JSON </a:t>
            </a:r>
            <a:r>
              <a:rPr lang="ko-KR" altLang="en-US" sz="2400" b="1" dirty="0">
                <a:latin typeface="+mn-ea"/>
                <a:ea typeface="+mn-ea"/>
              </a:rPr>
              <a:t>데이터 분석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1F4048-52F8-4C67-9E52-DA30BE30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6" y="3284984"/>
            <a:ext cx="7010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Lab: XML </a:t>
            </a:r>
            <a:r>
              <a:rPr lang="ko-KR" altLang="en-US" dirty="0"/>
              <a:t>파싱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285750" lvl="1" indent="-285750"/>
            <a:r>
              <a:rPr lang="ko-KR" altLang="en-US" sz="1800" dirty="0"/>
              <a:t>앱을 만들기 위해 오른쪽 상단 </a:t>
            </a:r>
            <a:r>
              <a:rPr lang="en-US" altLang="ko-KR" sz="1800" dirty="0"/>
              <a:t>[CREATE New App] </a:t>
            </a:r>
            <a:r>
              <a:rPr lang="ko-KR" altLang="en-US" sz="1800" dirty="0"/>
              <a:t>버튼을 클릭하여 앱 생성</a:t>
            </a:r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r>
              <a:rPr lang="ko-KR" altLang="en-US" sz="1800" dirty="0"/>
              <a:t>다음으로 앱에 관한 정보를 입력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JSON </a:t>
            </a:r>
            <a:r>
              <a:rPr lang="ko-KR" altLang="en-US" sz="2400" b="1" dirty="0">
                <a:latin typeface="+mn-ea"/>
                <a:ea typeface="+mn-ea"/>
              </a:rPr>
              <a:t>데이터 분석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8BDC1B-2474-4E6A-9458-F9AF841D5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484784"/>
            <a:ext cx="67532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23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285750" lvl="1" indent="-285750"/>
            <a:r>
              <a:rPr lang="ko-KR" altLang="en-US" sz="1800" dirty="0"/>
              <a:t>다음으로 앱의 </a:t>
            </a:r>
            <a:r>
              <a:rPr lang="en-US" altLang="ko-KR" sz="1800" dirty="0"/>
              <a:t>API </a:t>
            </a:r>
            <a:r>
              <a:rPr lang="ko-KR" altLang="en-US" sz="1800" dirty="0"/>
              <a:t>키와 액세스 토큰</a:t>
            </a:r>
            <a:r>
              <a:rPr lang="en-US" altLang="ko-KR" sz="1800" dirty="0"/>
              <a:t>(access token)</a:t>
            </a:r>
            <a:r>
              <a:rPr lang="ko-KR" altLang="en-US" sz="1800" dirty="0"/>
              <a:t> 확인</a:t>
            </a:r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endParaRPr lang="en-US" altLang="ko-KR" sz="1800" dirty="0"/>
          </a:p>
          <a:p>
            <a:pPr marL="285750" lvl="1" indent="-285750"/>
            <a:r>
              <a:rPr lang="ko-KR" altLang="en-US" sz="1800" dirty="0"/>
              <a:t>마지막으로 트위터 접속을 위한 모듈을 설치</a:t>
            </a:r>
            <a:r>
              <a:rPr lang="en-US" altLang="ko-KR" sz="1800" dirty="0"/>
              <a:t> </a:t>
            </a:r>
          </a:p>
          <a:p>
            <a:pPr marL="285750" lvl="1" indent="-285750"/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JSON </a:t>
            </a:r>
            <a:r>
              <a:rPr lang="ko-KR" altLang="en-US" sz="2400" b="1" dirty="0">
                <a:latin typeface="+mn-ea"/>
                <a:ea typeface="+mn-ea"/>
              </a:rPr>
              <a:t>데이터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7DAC9-1B6F-4AC8-92E7-92A5B16C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66" y="1556793"/>
            <a:ext cx="3446667" cy="20882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8F704F-4B06-6B37-9A60-DA056703E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258818"/>
            <a:ext cx="70104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JSON </a:t>
            </a:r>
            <a:r>
              <a:rPr lang="ko-KR" altLang="en-US" sz="2400" b="1" dirty="0">
                <a:latin typeface="+mn-ea"/>
                <a:ea typeface="+mn-ea"/>
              </a:rPr>
              <a:t>데이터 분석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1818A0-6D32-D9E4-7EF0-381C9D99D203}"/>
              </a:ext>
            </a:extLst>
          </p:cNvPr>
          <p:cNvGrpSpPr/>
          <p:nvPr/>
        </p:nvGrpSpPr>
        <p:grpSpPr>
          <a:xfrm>
            <a:off x="122872" y="803844"/>
            <a:ext cx="8898256" cy="5623203"/>
            <a:chOff x="122872" y="803844"/>
            <a:chExt cx="8898256" cy="562320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2A7048A-81FC-4C99-ABD8-2ED996C52669}"/>
                </a:ext>
              </a:extLst>
            </p:cNvPr>
            <p:cNvGrpSpPr/>
            <p:nvPr/>
          </p:nvGrpSpPr>
          <p:grpSpPr>
            <a:xfrm>
              <a:off x="122872" y="803844"/>
              <a:ext cx="8856984" cy="5577484"/>
              <a:chOff x="326793" y="836712"/>
              <a:chExt cx="8455435" cy="557748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9FF03E17-0997-47D0-BEF6-4DCFF575BA66}"/>
                  </a:ext>
                </a:extLst>
              </p:cNvPr>
              <p:cNvGrpSpPr/>
              <p:nvPr/>
            </p:nvGrpSpPr>
            <p:grpSpPr>
              <a:xfrm>
                <a:off x="326793" y="836712"/>
                <a:ext cx="8455435" cy="5577484"/>
                <a:chOff x="620492" y="1387551"/>
                <a:chExt cx="7758407" cy="5577484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2B42E6A-DB61-43C4-8DFC-9B7EEA652F98}"/>
                    </a:ext>
                  </a:extLst>
                </p:cNvPr>
                <p:cNvSpPr/>
                <p:nvPr/>
              </p:nvSpPr>
              <p:spPr>
                <a:xfrm>
                  <a:off x="620492" y="1845785"/>
                  <a:ext cx="7758407" cy="5119250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1 import requests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2 from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requests_oauthlib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import OAuth1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3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4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사용자의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OAuth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정보 입력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5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consumer_key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'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확인한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consumer_key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’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6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consumer_secret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'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확인한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consumer_secret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’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7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access_token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'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확인한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access_token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’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8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access_token_secret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'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확인한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access_token_secret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‘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9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10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사용자의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OAuth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인증 정보 생성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11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oauth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OAuth1(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client_key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=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consumer_key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,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client_secret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=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consumer_secret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, 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 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resource_owner_key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=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access_token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,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resource_owner_secret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=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access_token_secret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12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13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Twitter REST API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를 사용해 특정 계정 정보 요청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en-US" altLang="ko-KR" sz="1600" dirty="0" err="1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screen_name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은 트위터 </a:t>
                  </a:r>
                  <a:r>
                    <a:rPr lang="ko-KR" altLang="en-US" sz="1600" dirty="0" err="1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계정명</a:t>
                  </a:r>
                  <a:endPara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14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url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'https://api.twitter.com/1.1/statuses/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user_timeline.json?screen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_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  name={0}'.format('naver_d2')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15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16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API URL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과 계정 인증 정보를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HTTP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로 전송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17 r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requests.get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url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=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url,auth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=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oauth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18</a:t>
                  </a:r>
                  <a:endPara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8DD323-A298-4D70-B1A8-E3490D599E83}"/>
                    </a:ext>
                  </a:extLst>
                </p:cNvPr>
                <p:cNvSpPr txBox="1"/>
                <p:nvPr/>
              </p:nvSpPr>
              <p:spPr>
                <a:xfrm>
                  <a:off x="631091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15-5]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ED45C7E-C354-4BD9-BE96-638F8B24A08E}"/>
                  </a:ext>
                </a:extLst>
              </p:cNvPr>
              <p:cNvSpPr/>
              <p:nvPr/>
            </p:nvSpPr>
            <p:spPr>
              <a:xfrm>
                <a:off x="7617233" y="926073"/>
                <a:ext cx="11312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 twitter.py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DD80606-5253-7837-E126-717CFF7702B3}"/>
                </a:ext>
              </a:extLst>
            </p:cNvPr>
            <p:cNvSpPr/>
            <p:nvPr/>
          </p:nvSpPr>
          <p:spPr>
            <a:xfrm>
              <a:off x="122872" y="6381328"/>
              <a:ext cx="889825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29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JSON </a:t>
            </a:r>
            <a:r>
              <a:rPr lang="ko-KR" altLang="en-US" sz="2400" b="1" dirty="0">
                <a:latin typeface="+mn-ea"/>
                <a:ea typeface="+mn-ea"/>
              </a:rPr>
              <a:t>데이터 분석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A7DE1-3812-44A0-9F49-78084A71D7D2}"/>
              </a:ext>
            </a:extLst>
          </p:cNvPr>
          <p:cNvSpPr txBox="1"/>
          <p:nvPr/>
        </p:nvSpPr>
        <p:spPr>
          <a:xfrm>
            <a:off x="107504" y="3573016"/>
            <a:ext cx="1529302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C5E879-7CCE-4E94-9150-F39811D48AB7}"/>
              </a:ext>
            </a:extLst>
          </p:cNvPr>
          <p:cNvSpPr/>
          <p:nvPr/>
        </p:nvSpPr>
        <p:spPr>
          <a:xfrm>
            <a:off x="107504" y="4149080"/>
            <a:ext cx="8872352" cy="2197241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[{'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created_at':'Tue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 Nov 29 06:03:33 +0000 2016','id':803479492760981504,’id_st r':'803479492760981504','text':'</a:t>
            </a:r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대학생 오픈소스 경진대회 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D2 CAMPUS FEST 2016</a:t>
            </a:r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의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참가신청이 시작되었다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! </a:t>
            </a:r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오픈소스 개발에 관심 있는 많은 대학생 여러분의 참여를 기다립니다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. 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#D2CAMUS_FEST #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OpenSource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 https://t.co/l4QGc9O9ng','truncated':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False,'entity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 es':{'hashtags':[{'text':'D2CAMUS_FEST','indices':[87,100]},{'text':'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OpenSource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','indices':[101,112]}],'symbols':[ ],'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user_mentions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':[],'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urls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':[{'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url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':'http s://t.co/l4QGc9O9ng','expanded_url':'http://d2campusfest.kr/2016/','display_url':'d2campusfest.kr/2016/','indices':[114,137]}]},‘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01B6F57-DA42-601D-4134-BA858DF6A2AE}"/>
              </a:ext>
            </a:extLst>
          </p:cNvPr>
          <p:cNvGrpSpPr/>
          <p:nvPr/>
        </p:nvGrpSpPr>
        <p:grpSpPr>
          <a:xfrm>
            <a:off x="122872" y="803844"/>
            <a:ext cx="8898256" cy="2481140"/>
            <a:chOff x="122872" y="803844"/>
            <a:chExt cx="8898256" cy="24811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2A7048A-81FC-4C99-ABD8-2ED996C52669}"/>
                </a:ext>
              </a:extLst>
            </p:cNvPr>
            <p:cNvGrpSpPr/>
            <p:nvPr/>
          </p:nvGrpSpPr>
          <p:grpSpPr>
            <a:xfrm>
              <a:off x="122872" y="803844"/>
              <a:ext cx="8856984" cy="2481140"/>
              <a:chOff x="326793" y="836712"/>
              <a:chExt cx="8455435" cy="248114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9FF03E17-0997-47D0-BEF6-4DCFF575BA66}"/>
                  </a:ext>
                </a:extLst>
              </p:cNvPr>
              <p:cNvGrpSpPr/>
              <p:nvPr/>
            </p:nvGrpSpPr>
            <p:grpSpPr>
              <a:xfrm>
                <a:off x="326793" y="836712"/>
                <a:ext cx="8455435" cy="2481140"/>
                <a:chOff x="620492" y="1387551"/>
                <a:chExt cx="7758407" cy="2481140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2B42E6A-DB61-43C4-8DFC-9B7EEA652F98}"/>
                    </a:ext>
                  </a:extLst>
                </p:cNvPr>
                <p:cNvSpPr/>
                <p:nvPr/>
              </p:nvSpPr>
              <p:spPr>
                <a:xfrm>
                  <a:off x="620492" y="1845785"/>
                  <a:ext cx="7758407" cy="2022906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19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결과를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json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형태로 다운로드함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20 statuses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r.json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21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22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결과 출력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23 for status in statuses: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24 print(status['text'], status['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created_at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'])</a:t>
                  </a:r>
                  <a:endPara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8DD323-A298-4D70-B1A8-E3490D599E83}"/>
                    </a:ext>
                  </a:extLst>
                </p:cNvPr>
                <p:cNvSpPr txBox="1"/>
                <p:nvPr/>
              </p:nvSpPr>
              <p:spPr>
                <a:xfrm>
                  <a:off x="631091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15-5]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ED45C7E-C354-4BD9-BE96-638F8B24A08E}"/>
                  </a:ext>
                </a:extLst>
              </p:cNvPr>
              <p:cNvSpPr/>
              <p:nvPr/>
            </p:nvSpPr>
            <p:spPr>
              <a:xfrm>
                <a:off x="7617233" y="926073"/>
                <a:ext cx="11312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 twitter.py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41D77E-F797-6DC1-841C-8B4773CB4DF1}"/>
                </a:ext>
              </a:extLst>
            </p:cNvPr>
            <p:cNvSpPr/>
            <p:nvPr/>
          </p:nvSpPr>
          <p:spPr>
            <a:xfrm>
              <a:off x="122872" y="1258048"/>
              <a:ext cx="889825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91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285750" lvl="1" indent="-285750"/>
            <a:r>
              <a:rPr lang="ko-KR" altLang="en-US" dirty="0"/>
              <a:t>현재 사용 중인 </a:t>
            </a:r>
            <a:r>
              <a:rPr lang="en-US" altLang="ko-KR" dirty="0"/>
              <a:t>API</a:t>
            </a:r>
            <a:r>
              <a:rPr lang="ko-KR" altLang="en-US" dirty="0"/>
              <a:t>에서는 아래와 같은 정보를 제공하는데 이를 매개변수 </a:t>
            </a:r>
            <a:r>
              <a:rPr lang="ko-KR" altLang="en-US" dirty="0" err="1"/>
              <a:t>딕셔너리라고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JSON </a:t>
            </a:r>
            <a:r>
              <a:rPr lang="ko-KR" altLang="en-US" sz="2400" b="1" dirty="0">
                <a:latin typeface="+mn-ea"/>
                <a:ea typeface="+mn-ea"/>
              </a:rPr>
              <a:t>데이터 분석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E6F858-A7E8-44B9-B351-0E6ACA3F9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30" y="1844824"/>
            <a:ext cx="612054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94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pPr marL="0" lvl="1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highlight>
                  <a:srgbClr val="F6AD3A"/>
                </a:highlight>
              </a:rPr>
              <a:t>TIP</a:t>
            </a:r>
            <a:r>
              <a:rPr lang="en-US" altLang="ko-KR" dirty="0"/>
              <a:t>  </a:t>
            </a:r>
            <a:r>
              <a:rPr lang="ko-KR" altLang="en-US" dirty="0"/>
              <a:t>원본 링크는 다음과 같음</a:t>
            </a:r>
            <a:r>
              <a:rPr lang="en-US" altLang="ko-KR" dirty="0"/>
              <a:t>.</a:t>
            </a:r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285750" lvl="1" indent="-285750"/>
            <a:r>
              <a:rPr lang="ko-KR" altLang="en-US" dirty="0"/>
              <a:t>이 과정은 설명만으로 쉽지 않지만 이러한 과정에 익숙해져야만 필요한 대규모 데이터를 다른 시스템으로부터 모으고 관리할 수 있는 능력을 키울 수 있음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JSON </a:t>
            </a:r>
            <a:r>
              <a:rPr lang="ko-KR" altLang="en-US" sz="2400" b="1" dirty="0">
                <a:latin typeface="+mn-ea"/>
                <a:ea typeface="+mn-ea"/>
              </a:rPr>
              <a:t>데이터 분석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B799AA-4172-4A05-BE9A-3FF9D8A0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0485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0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95536" y="1844824"/>
            <a:ext cx="8352928" cy="410445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XML</a:t>
            </a:r>
            <a:r>
              <a:rPr lang="ko-KR" altLang="en-US" dirty="0"/>
              <a:t>의 개념에 대해 알아보고</a:t>
            </a:r>
            <a:r>
              <a:rPr lang="en-US" altLang="ko-KR" dirty="0"/>
              <a:t>, </a:t>
            </a:r>
            <a:r>
              <a:rPr lang="ko-KR" altLang="en-US" dirty="0"/>
              <a:t>정보를 </a:t>
            </a:r>
            <a:r>
              <a:rPr lang="en-US" altLang="ko-KR" dirty="0"/>
              <a:t>XML</a:t>
            </a:r>
            <a:r>
              <a:rPr lang="ko-KR" altLang="en-US" dirty="0"/>
              <a:t>로 어떻게 표현하는지 학습한다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XML </a:t>
            </a:r>
            <a:r>
              <a:rPr lang="ko-KR" altLang="en-US" dirty="0"/>
              <a:t>문서에 대해 이해한다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JSON</a:t>
            </a:r>
            <a:r>
              <a:rPr lang="ko-KR" altLang="en-US" dirty="0"/>
              <a:t>의 개념에 대해 알아보고</a:t>
            </a:r>
            <a:r>
              <a:rPr lang="en-US" altLang="ko-KR" dirty="0"/>
              <a:t>, JSON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을 비교한다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XML</a:t>
            </a:r>
            <a:r>
              <a:rPr lang="ko-KR" altLang="en-US" sz="4000" b="1" dirty="0">
                <a:latin typeface="+mn-ea"/>
                <a:ea typeface="+mn-ea"/>
              </a:rPr>
              <a:t>의 이해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XML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b="1" dirty="0"/>
              <a:t>XML(</a:t>
            </a:r>
            <a:r>
              <a:rPr lang="en-US" altLang="ko-KR" b="1" dirty="0" err="1"/>
              <a:t>eXtensible</a:t>
            </a:r>
            <a:r>
              <a:rPr lang="en-US" altLang="ko-KR" b="1" dirty="0"/>
              <a:t> Markup Language):</a:t>
            </a:r>
            <a:r>
              <a:rPr lang="ko-KR" altLang="en-US" b="1" dirty="0"/>
              <a:t> </a:t>
            </a:r>
            <a:r>
              <a:rPr lang="ko-KR" altLang="en-US" dirty="0"/>
              <a:t>확장적인 마크업</a:t>
            </a:r>
            <a:r>
              <a:rPr lang="en-US" altLang="ko-KR" dirty="0"/>
              <a:t>(markup)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데이터의 구조와 의미를 설명하는 태그를 사용하여 어떤 데이터의 속성과 값을 표현하는 언어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시작 태그와 종료 태그 사이에 어떤 값이 있고</a:t>
            </a:r>
            <a:r>
              <a:rPr lang="en-US" altLang="ko-KR" dirty="0"/>
              <a:t>, </a:t>
            </a:r>
            <a:r>
              <a:rPr lang="ko-KR" altLang="en-US" dirty="0"/>
              <a:t>그 값은 태그의 이름으로 만들어진 속성에 대한 값이 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2693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XML </a:t>
            </a:r>
            <a:r>
              <a:rPr lang="ko-KR" altLang="en-US" dirty="0"/>
              <a:t>표현하기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dirty="0"/>
              <a:t>XML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05E716-70B5-4C3A-A1A3-34D03C33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17" y="1268760"/>
            <a:ext cx="7058025" cy="2543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D90846-F43C-7A77-CA07-B5836AC93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16" y="4149080"/>
            <a:ext cx="7698324" cy="20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XML </a:t>
            </a:r>
            <a:r>
              <a:rPr lang="ko-KR" altLang="en-US" dirty="0"/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dirty="0"/>
              <a:t>XML</a:t>
            </a:r>
            <a:r>
              <a:rPr lang="ko-KR" altLang="en-US" dirty="0"/>
              <a:t>로 정보를 표현할 때 가장 기본적인 방법은 트리 형태로 표현하는 것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A4E7B3-B019-4B2D-A8E6-1320817B4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628800"/>
            <a:ext cx="6486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6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XML </a:t>
            </a:r>
            <a:r>
              <a:rPr lang="ko-KR" altLang="en-US" dirty="0"/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먼저 ‘</a:t>
            </a:r>
            <a:r>
              <a:rPr lang="en-US" altLang="ko-KR" sz="1600" dirty="0"/>
              <a:t>books’ </a:t>
            </a:r>
            <a:r>
              <a:rPr lang="ko-KR" altLang="en-US" sz="1600" dirty="0"/>
              <a:t>객체가 있고</a:t>
            </a:r>
            <a:r>
              <a:rPr lang="en-US" altLang="ko-KR" sz="1600" dirty="0"/>
              <a:t>, ‘books’ </a:t>
            </a:r>
            <a:r>
              <a:rPr lang="ko-KR" altLang="en-US" sz="1600" dirty="0"/>
              <a:t>안에는 ‘</a:t>
            </a:r>
            <a:r>
              <a:rPr lang="en-US" altLang="ko-KR" sz="1600" dirty="0"/>
              <a:t>book’</a:t>
            </a:r>
            <a:r>
              <a:rPr lang="ko-KR" altLang="en-US" sz="1600" dirty="0"/>
              <a:t>과 ‘</a:t>
            </a:r>
            <a:r>
              <a:rPr lang="en-US" altLang="ko-KR" sz="1600" dirty="0" err="1"/>
              <a:t>pubinfo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객체 </a:t>
            </a:r>
            <a:r>
              <a:rPr lang="en-US" altLang="ko-KR" sz="1600" dirty="0"/>
              <a:t>2</a:t>
            </a:r>
            <a:r>
              <a:rPr lang="ko-KR" altLang="en-US" sz="1600" dirty="0"/>
              <a:t>개가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‘</a:t>
            </a:r>
            <a:r>
              <a:rPr lang="en-US" altLang="ko-KR" sz="1600" dirty="0"/>
              <a:t>book’ </a:t>
            </a:r>
            <a:r>
              <a:rPr lang="ko-KR" altLang="en-US" sz="1600" dirty="0"/>
              <a:t>안에는 ‘</a:t>
            </a:r>
            <a:r>
              <a:rPr lang="en-US" altLang="ko-KR" sz="1600" dirty="0"/>
              <a:t>author’, ‘price’, ‘</a:t>
            </a:r>
            <a:r>
              <a:rPr lang="en-US" altLang="ko-KR" sz="1600" dirty="0" err="1"/>
              <a:t>pubdate</a:t>
            </a:r>
            <a:r>
              <a:rPr lang="en-US" altLang="ko-KR" sz="1600" dirty="0"/>
              <a:t>’ </a:t>
            </a:r>
            <a:r>
              <a:rPr lang="ko-KR" altLang="en-US" sz="1600" dirty="0"/>
              <a:t>등의 정보가 있음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dirty="0"/>
              <a:t>이러한 구조적인 정보를 </a:t>
            </a:r>
            <a:r>
              <a:rPr lang="en-US" altLang="ko-KR" dirty="0"/>
              <a:t>XML</a:t>
            </a:r>
            <a:r>
              <a:rPr lang="ko-KR" altLang="en-US" dirty="0"/>
              <a:t>로 나타내면 다음과 같음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C9959C-BF57-4B2F-BF29-36CB6435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77738"/>
            <a:ext cx="70580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2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35703</TotalTime>
  <Words>1558</Words>
  <Application>Microsoft Office PowerPoint</Application>
  <PresentationFormat>화면 슬라이드 쇼(4:3)</PresentationFormat>
  <Paragraphs>241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Consolas</vt:lpstr>
      <vt:lpstr>Arial</vt:lpstr>
      <vt:lpstr>Wingdings</vt:lpstr>
      <vt:lpstr>맑은 고딕</vt:lpstr>
      <vt:lpstr>Arial Black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XML의 개념</vt:lpstr>
      <vt:lpstr>2. XML 표현하기</vt:lpstr>
      <vt:lpstr>3. XML 문서</vt:lpstr>
      <vt:lpstr>3. XML 문서</vt:lpstr>
      <vt:lpstr>3. XML 문서</vt:lpstr>
      <vt:lpstr>PowerPoint 프레젠테이션</vt:lpstr>
      <vt:lpstr>XML 파싱</vt:lpstr>
      <vt:lpstr>XML 파싱</vt:lpstr>
      <vt:lpstr>XML 파싱</vt:lpstr>
      <vt:lpstr>XML 파싱</vt:lpstr>
      <vt:lpstr>XML 파싱</vt:lpstr>
      <vt:lpstr>XML 파싱</vt:lpstr>
      <vt:lpstr>XML 파싱</vt:lpstr>
      <vt:lpstr>XML 파싱</vt:lpstr>
      <vt:lpstr>PowerPoint 프레젠테이션</vt:lpstr>
      <vt:lpstr>1. JSON의 개념</vt:lpstr>
      <vt:lpstr>2. JSON과 XML</vt:lpstr>
      <vt:lpstr>2. JSON과 XML</vt:lpstr>
      <vt:lpstr>PowerPoint 프레젠테이션</vt:lpstr>
      <vt:lpstr>JSON 데이터 분석</vt:lpstr>
      <vt:lpstr>JSON 데이터 분석</vt:lpstr>
      <vt:lpstr>JSON 데이터 분석</vt:lpstr>
      <vt:lpstr>JSON 데이터 분석</vt:lpstr>
      <vt:lpstr>JSON 데이터 분석</vt:lpstr>
      <vt:lpstr>JSON 데이터 분석</vt:lpstr>
      <vt:lpstr>JSON 데이터 분석</vt:lpstr>
      <vt:lpstr>JSON 데이터 분석</vt:lpstr>
      <vt:lpstr>JSON 데이터 분석</vt:lpstr>
      <vt:lpstr>JSON 데이터 분석</vt:lpstr>
      <vt:lpstr>JSON 데이터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1538</cp:revision>
  <dcterms:created xsi:type="dcterms:W3CDTF">2012-07-11T10:23:22Z</dcterms:created>
  <dcterms:modified xsi:type="dcterms:W3CDTF">2023-01-04T06:52:49Z</dcterms:modified>
</cp:coreProperties>
</file>