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7"/>
  </p:notesMasterIdLst>
  <p:handoutMasterIdLst>
    <p:handoutMasterId r:id="rId38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3" r:id="rId8"/>
    <p:sldId id="884" r:id="rId9"/>
    <p:sldId id="915" r:id="rId10"/>
    <p:sldId id="885" r:id="rId11"/>
    <p:sldId id="887" r:id="rId12"/>
    <p:sldId id="888" r:id="rId13"/>
    <p:sldId id="890" r:id="rId14"/>
    <p:sldId id="891" r:id="rId15"/>
    <p:sldId id="892" r:id="rId16"/>
    <p:sldId id="893" r:id="rId17"/>
    <p:sldId id="894" r:id="rId18"/>
    <p:sldId id="895" r:id="rId19"/>
    <p:sldId id="896" r:id="rId20"/>
    <p:sldId id="897" r:id="rId21"/>
    <p:sldId id="898" r:id="rId22"/>
    <p:sldId id="899" r:id="rId23"/>
    <p:sldId id="900" r:id="rId24"/>
    <p:sldId id="902" r:id="rId25"/>
    <p:sldId id="903" r:id="rId26"/>
    <p:sldId id="904" r:id="rId27"/>
    <p:sldId id="905" r:id="rId28"/>
    <p:sldId id="906" r:id="rId29"/>
    <p:sldId id="907" r:id="rId30"/>
    <p:sldId id="908" r:id="rId31"/>
    <p:sldId id="917" r:id="rId32"/>
    <p:sldId id="909" r:id="rId33"/>
    <p:sldId id="912" r:id="rId34"/>
    <p:sldId id="913" r:id="rId35"/>
    <p:sldId id="275" r:id="rId36"/>
  </p:sldIdLst>
  <p:sldSz cx="9144000" cy="5143500" type="screen16x9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3429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6858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0287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371600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17145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0574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24003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2743200" algn="l" defTabSz="685800" rtl="0" eaLnBrk="1" latinLnBrk="1" hangingPunct="1">
      <a:defRPr kumimoji="1" sz="15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42" d="100"/>
          <a:sy n="142" d="100"/>
        </p:scale>
        <p:origin x="942" y="114"/>
      </p:cViewPr>
      <p:guideLst>
        <p:guide orient="horz" pos="162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2023-07-04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latinLnBrk="1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9538" y="741363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 b="2020"/>
          <a:stretch/>
        </p:blipFill>
        <p:spPr bwMode="auto">
          <a:xfrm>
            <a:off x="2205100" y="51471"/>
            <a:ext cx="4649279" cy="34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/>
          <p:cNvSpPr>
            <a:spLocks noChangeArrowheads="1"/>
          </p:cNvSpPr>
          <p:nvPr userDrawn="1"/>
        </p:nvSpPr>
        <p:spPr bwMode="ltGray">
          <a:xfrm>
            <a:off x="1139826" y="4198382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2000"/>
          </a:p>
        </p:txBody>
      </p:sp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2205100" y="4229101"/>
            <a:ext cx="50068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(2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판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3" y="4857750"/>
            <a:ext cx="1228725" cy="192882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3347864" y="3461475"/>
            <a:ext cx="4693575" cy="718354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4F81B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 txBox="1">
            <a:spLocks/>
          </p:cNvSpPr>
          <p:nvPr userDrawn="1"/>
        </p:nvSpPr>
        <p:spPr bwMode="auto">
          <a:xfrm>
            <a:off x="227013" y="70248"/>
            <a:ext cx="6172200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762545"/>
            <a:ext cx="8568000" cy="405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0" marR="0" indent="0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Tx/>
              <a:buNone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357178" marR="0" indent="0" algn="l" defTabSz="914378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Tx/>
              <a:buNone/>
              <a:tabLst/>
              <a:defRPr sz="1800">
                <a:latin typeface="+mn-ea"/>
                <a:ea typeface="+mn-ea"/>
              </a:defRPr>
            </a:lvl2pPr>
            <a:lvl3pPr marL="809605" marR="0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892" marR="0" lvl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37" marR="0" lvl="1" indent="-182558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698864"/>
            <a:ext cx="8686800" cy="4286250"/>
          </a:xfrm>
          <a:prstGeom prst="rect">
            <a:avLst/>
          </a:prstGeom>
        </p:spPr>
        <p:txBody>
          <a:bodyPr/>
          <a:lstStyle>
            <a:lvl1pPr marL="342892" marR="0" indent="-342892" algn="l" defTabSz="914378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맑은 고딕" pitchFamily="50" charset="-127"/>
              <a:buChar char="■"/>
              <a:tabLst/>
              <a:defRPr sz="2000"/>
            </a:lvl1pPr>
            <a:lvl2pPr marL="539737" marR="0" indent="-182558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/>
            </a:lvl2pPr>
            <a:lvl3pPr marL="720707" marR="0" indent="-185733" algn="l" defTabSz="914378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400"/>
            </a:lvl3pPr>
            <a:lvl4pPr marL="898502" indent="-177796">
              <a:buClr>
                <a:schemeClr val="bg1"/>
              </a:buClr>
              <a:buSzPct val="90000"/>
              <a:buFont typeface="Arial" panose="020B0604020202020204" pitchFamily="34" charset="0"/>
              <a:buChar char="−"/>
              <a:tabLst>
                <a:tab pos="898502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7015" y="61914"/>
            <a:ext cx="7559675" cy="432197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:\Users\KDY\Desktop\자바스크립트 2판\강의교안\표지-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9" t="33366" r="13639" b="51325"/>
          <a:stretch/>
        </p:blipFill>
        <p:spPr bwMode="auto">
          <a:xfrm>
            <a:off x="5647661" y="2283719"/>
            <a:ext cx="1768585" cy="184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KDY\Desktop\자바스크립트 2판\강의교안\표지2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6" t="23546" r="18331" b="49042"/>
          <a:stretch/>
        </p:blipFill>
        <p:spPr bwMode="auto">
          <a:xfrm>
            <a:off x="2501776" y="909547"/>
            <a:ext cx="4030177" cy="3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/>
          <p:cNvSpPr>
            <a:spLocks noChangeArrowheads="1"/>
          </p:cNvSpPr>
          <p:nvPr userDrawn="1"/>
        </p:nvSpPr>
        <p:spPr bwMode="auto">
          <a:xfrm>
            <a:off x="8100393" y="4887516"/>
            <a:ext cx="967408" cy="19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/35</a:t>
            </a:r>
          </a:p>
        </p:txBody>
      </p:sp>
      <p:sp>
        <p:nvSpPr>
          <p:cNvPr id="13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698897"/>
            <a:ext cx="86868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4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5" y="61914"/>
            <a:ext cx="755967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5" name="Freeform 126"/>
          <p:cNvSpPr>
            <a:spLocks/>
          </p:cNvSpPr>
          <p:nvPr userDrawn="1"/>
        </p:nvSpPr>
        <p:spPr bwMode="gray">
          <a:xfrm>
            <a:off x="-12700" y="257176"/>
            <a:ext cx="6032500" cy="509588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2000"/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226421" y="501532"/>
            <a:ext cx="2341607" cy="98822"/>
          </a:xfrm>
          <a:prstGeom prst="rect">
            <a:avLst/>
          </a:prstGeom>
          <a:solidFill>
            <a:schemeClr val="accent3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226421" y="594019"/>
            <a:ext cx="8675591" cy="0"/>
          </a:xfrm>
          <a:prstGeom prst="line">
            <a:avLst/>
          </a:prstGeom>
          <a:ln>
            <a:solidFill>
              <a:srgbClr val="191E7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latinLnBrk="0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85" y="351173"/>
            <a:ext cx="1320198" cy="23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95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1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ts val="75"/>
        </a:spcAft>
        <a:buClr>
          <a:srgbClr val="5A8DDC"/>
        </a:buClr>
        <a:buFont typeface="Wingdings" panose="05000000000000000000" pitchFamily="2" charset="2"/>
        <a:buChar char="v"/>
        <a:defRPr sz="165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404813" indent="-136922" algn="l" rtl="0" eaLnBrk="0" fontAlgn="base" latinLnBrk="1" hangingPunct="0">
        <a:spcBef>
          <a:spcPct val="20000"/>
        </a:spcBef>
        <a:spcAft>
          <a:spcPts val="75"/>
        </a:spcAft>
        <a:buClr>
          <a:srgbClr val="B1AE6B"/>
        </a:buClr>
        <a:buFont typeface="Wingdings" panose="05000000000000000000" pitchFamily="2" charset="2"/>
        <a:buChar char="§"/>
        <a:defRPr sz="1425" kern="1200">
          <a:solidFill>
            <a:schemeClr val="tx1"/>
          </a:solidFill>
          <a:latin typeface="+mn-ea"/>
          <a:ea typeface="+mn-ea"/>
          <a:cs typeface="+mn-cs"/>
        </a:defRPr>
      </a:lvl2pPr>
      <a:lvl3pPr marL="540544" indent="-139304" algn="l" rtl="0" eaLnBrk="0" fontAlgn="base" latinLnBrk="1" hangingPunct="0">
        <a:spcBef>
          <a:spcPct val="20000"/>
        </a:spcBef>
        <a:spcAft>
          <a:spcPts val="75"/>
        </a:spcAft>
        <a:buClr>
          <a:srgbClr val="ADB9AD"/>
        </a:buClr>
        <a:buChar char="•"/>
        <a:defRPr sz="1275" kern="1200">
          <a:solidFill>
            <a:schemeClr val="tx1"/>
          </a:solidFill>
          <a:latin typeface="+mn-ea"/>
          <a:ea typeface="+mn-ea"/>
          <a:cs typeface="+mn-cs"/>
        </a:defRPr>
      </a:lvl3pPr>
      <a:lvl4pPr marL="871538" indent="-200025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제목 5"/>
          <p:cNvSpPr>
            <a:spLocks noGrp="1"/>
          </p:cNvSpPr>
          <p:nvPr>
            <p:ph type="ctrTitle"/>
          </p:nvPr>
        </p:nvSpPr>
        <p:spPr>
          <a:xfrm>
            <a:off x="2915816" y="3438298"/>
            <a:ext cx="4693575" cy="718354"/>
          </a:xfrm>
        </p:spPr>
        <p:txBody>
          <a:bodyPr/>
          <a:lstStyle/>
          <a:p>
            <a:r>
              <a:rPr lang="ko-KR" altLang="en-US" dirty="0"/>
              <a:t>    문서 객체 모델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94638"/>
            <a:ext cx="1296144" cy="60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A7D59D-4187-956F-CA0D-8E4355D7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99347"/>
            <a:ext cx="4601766" cy="3723878"/>
          </a:xfrm>
          <a:prstGeom prst="rect">
            <a:avLst/>
          </a:prstGeom>
        </p:spPr>
      </p:pic>
      <p:sp>
        <p:nvSpPr>
          <p:cNvPr id="8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698864"/>
            <a:ext cx="8686800" cy="4286250"/>
          </a:xfrm>
        </p:spPr>
        <p:txBody>
          <a:bodyPr/>
          <a:lstStyle/>
          <a:p>
            <a:pPr lvl="2"/>
            <a:r>
              <a:rPr lang="en-US" altLang="ko-KR" dirty="0"/>
              <a:t>script </a:t>
            </a:r>
            <a:r>
              <a:rPr lang="ko-KR" altLang="en-US" dirty="0"/>
              <a:t>태그를 아래에 삽입하면 </a:t>
            </a:r>
            <a:r>
              <a:rPr lang="en-US" altLang="ko-KR" dirty="0"/>
              <a:t>HTML </a:t>
            </a:r>
            <a:r>
              <a:rPr lang="ko-KR" altLang="en-US" dirty="0"/>
              <a:t>페이지의 규모가 클 때 유지 보수가 어려움</a:t>
            </a:r>
            <a:endParaRPr lang="en-US" altLang="ko-KR" dirty="0"/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이벤트 기능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웹 페이지 생성 순서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82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문서 객체 선택 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태그를 자바스크립트에서 문서 객체로 변환</a:t>
            </a:r>
            <a:endParaRPr lang="en-US" altLang="ko-KR" dirty="0"/>
          </a:p>
          <a:p>
            <a:pPr lvl="2"/>
            <a:r>
              <a:rPr lang="ko-KR" altLang="en-US" dirty="0"/>
              <a:t>문서 객체를 선택하면 자바스크립트로 실행 중에 내부 글자를 변경하거나 스타</a:t>
            </a:r>
            <a:endParaRPr lang="en-US" altLang="ko-KR" dirty="0"/>
          </a:p>
          <a:p>
            <a:pPr lvl="2"/>
            <a:r>
              <a:rPr lang="en-US" altLang="ko-KR" dirty="0"/>
              <a:t>  </a:t>
            </a:r>
            <a:r>
              <a:rPr lang="ko-KR" altLang="en-US" dirty="0"/>
              <a:t>일을 변경할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개의 문서 객체 선택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문서 객체 선택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15766"/>
            <a:ext cx="447261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7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9512" y="738739"/>
            <a:ext cx="8686800" cy="4286250"/>
          </a:xfrm>
        </p:spPr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13-1] </a:t>
            </a:r>
            <a:r>
              <a:rPr lang="en-US" altLang="ko-KR" dirty="0" err="1"/>
              <a:t>querySelector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매개 변수로 전달한 </a:t>
            </a:r>
            <a:r>
              <a:rPr lang="en-US" altLang="ko-KR" dirty="0"/>
              <a:t>CSS </a:t>
            </a:r>
            <a:r>
              <a:rPr lang="ko-KR" altLang="en-US" dirty="0" err="1"/>
              <a:t>선택자로</a:t>
            </a:r>
            <a:r>
              <a:rPr lang="ko-KR" altLang="en-US" dirty="0"/>
              <a:t> 선택되는 ‘첫 번째 태그’만 선택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문서 객체 선택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43" y="1419622"/>
            <a:ext cx="4460865" cy="84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48" y="2211710"/>
            <a:ext cx="4385716" cy="2815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83718"/>
            <a:ext cx="1989103" cy="119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50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여러 개의 문서 객체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79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13-2] </a:t>
            </a:r>
            <a:r>
              <a:rPr lang="en-US" altLang="ko-KR" dirty="0" err="1"/>
              <a:t>document.querySelectorAll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문서 객체 선택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03" y="1167595"/>
            <a:ext cx="6846097" cy="1041704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7774"/>
            <a:ext cx="4608512" cy="1908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8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</a:t>
            </a:r>
            <a:r>
              <a:rPr lang="ko-KR" altLang="en-US"/>
              <a:t> 문서 객체 선택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5"/>
          <a:stretch/>
        </p:blipFill>
        <p:spPr bwMode="auto">
          <a:xfrm>
            <a:off x="539552" y="771550"/>
            <a:ext cx="4394967" cy="390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995686"/>
            <a:ext cx="4297288" cy="113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59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 조작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13-3] </a:t>
            </a:r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/>
              <a:t>문서 객체의 </a:t>
            </a:r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속성을 변경해서 내부 문자를 조작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70" y="1005576"/>
            <a:ext cx="3330881" cy="805213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94" y="2787774"/>
            <a:ext cx="4472094" cy="185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816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11" y="1203598"/>
            <a:ext cx="69532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87806"/>
            <a:ext cx="2834766" cy="670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20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13-4] </a:t>
            </a:r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속성과 이스케이프 문자</a:t>
            </a:r>
            <a:endParaRPr lang="en-US" altLang="ko-KR" dirty="0"/>
          </a:p>
          <a:p>
            <a:pPr lvl="2"/>
            <a:r>
              <a:rPr lang="ko-KR" altLang="en-US" dirty="0"/>
              <a:t>이스케이프 문자를 사용해 태그 내부에 </a:t>
            </a:r>
            <a:r>
              <a:rPr lang="en-US" altLang="ko-KR" dirty="0"/>
              <a:t>HTML </a:t>
            </a:r>
            <a:r>
              <a:rPr lang="ko-KR" altLang="en-US" dirty="0"/>
              <a:t>태그 형식의 글자를 입력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7614"/>
            <a:ext cx="495319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43522"/>
            <a:ext cx="4843645" cy="181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723878"/>
            <a:ext cx="1941518" cy="60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42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스타일 조작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13-5] style </a:t>
            </a:r>
            <a:r>
              <a:rPr lang="ko-KR" altLang="en-US" dirty="0"/>
              <a:t>속성을 사용한 스타일 조작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9582"/>
            <a:ext cx="2730794" cy="1105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15766"/>
            <a:ext cx="3834092" cy="212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819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641" y="2787774"/>
            <a:ext cx="2851014" cy="162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843559"/>
            <a:ext cx="5519672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57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학습목표</a:t>
            </a:r>
            <a:endParaRPr lang="en-US" altLang="ko-KR"/>
          </a:p>
          <a:p>
            <a:pPr lvl="1"/>
            <a:r>
              <a:rPr lang="ko-KR" altLang="en-US"/>
              <a:t>문서 객체 모델이 무엇인지 이해합니다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문서 객체를 선택하는 방법을 이해합니다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문서 객체를 조작하는 방법을 이해합니다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문서 객체에 이벤트를 연결하는 방법을 이해합니다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ko-KR" altLang="en-US"/>
              <a:t>내용 </a:t>
            </a:r>
            <a:endParaRPr lang="en-US" altLang="ko-KR"/>
          </a:p>
          <a:p>
            <a:pPr lvl="1"/>
            <a:r>
              <a:rPr lang="ko-KR" altLang="en-US"/>
              <a:t>문서 객체 모델 관련 용어 </a:t>
            </a:r>
            <a:endParaRPr lang="en-US" altLang="ko-KR"/>
          </a:p>
          <a:p>
            <a:pPr lvl="1"/>
            <a:r>
              <a:rPr lang="ko-KR" altLang="en-US"/>
              <a:t>웹 페이지 생성 순서 </a:t>
            </a:r>
            <a:endParaRPr lang="en-US" altLang="ko-KR"/>
          </a:p>
          <a:p>
            <a:pPr lvl="1"/>
            <a:r>
              <a:rPr lang="ko-KR" altLang="en-US"/>
              <a:t>문서 객체 선택</a:t>
            </a:r>
            <a:endParaRPr lang="en-US" altLang="ko-KR"/>
          </a:p>
          <a:p>
            <a:pPr lvl="1"/>
            <a:r>
              <a:rPr lang="ko-KR" altLang="en-US"/>
              <a:t>문서 객체 조작</a:t>
            </a:r>
            <a:endParaRPr lang="en-US" altLang="ko-KR"/>
          </a:p>
          <a:p>
            <a:pPr lvl="1"/>
            <a:r>
              <a:rPr lang="ko-KR" altLang="en-US"/>
              <a:t>이벤트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속성 조작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357179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웹 표준에서 지정한 속성 접근 방법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68" y="1079176"/>
            <a:ext cx="3395184" cy="107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28" y="2643758"/>
            <a:ext cx="4831148" cy="686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021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13-6] </a:t>
            </a:r>
            <a:r>
              <a:rPr lang="ko-KR" altLang="en-US" dirty="0"/>
              <a:t>웹 표준에서 정의한 속성 조작</a:t>
            </a:r>
            <a:endParaRPr lang="en-US" altLang="ko-KR" dirty="0"/>
          </a:p>
          <a:p>
            <a:pPr lvl="2"/>
            <a:r>
              <a:rPr lang="ko-KR" altLang="en-US" dirty="0"/>
              <a:t>속성 조작 방법을 사용해 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태그의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, width </a:t>
            </a:r>
            <a:r>
              <a:rPr lang="ko-KR" altLang="en-US" dirty="0"/>
              <a:t>속성</a:t>
            </a:r>
            <a:r>
              <a:rPr lang="en-US" altLang="ko-KR" dirty="0"/>
              <a:t>, height </a:t>
            </a:r>
            <a:r>
              <a:rPr lang="ko-KR" altLang="en-US" dirty="0"/>
              <a:t>속성을 변경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76"/>
          <a:stretch/>
        </p:blipFill>
        <p:spPr bwMode="auto">
          <a:xfrm>
            <a:off x="809700" y="1563638"/>
            <a:ext cx="4176464" cy="2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10"/>
          <a:stretch/>
        </p:blipFill>
        <p:spPr bwMode="auto">
          <a:xfrm>
            <a:off x="4139952" y="2501028"/>
            <a:ext cx="4176464" cy="87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80608"/>
            <a:ext cx="2376264" cy="160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646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웹 표준에서 지원하지 않는 속성을 지정할 때는 </a:t>
            </a:r>
            <a:r>
              <a:rPr lang="en-US" altLang="ko-KR" dirty="0" err="1"/>
              <a:t>setAttribute</a:t>
            </a:r>
            <a:r>
              <a:rPr lang="en-US" altLang="ko-KR" dirty="0"/>
              <a:t> ( ) </a:t>
            </a:r>
            <a:r>
              <a:rPr lang="ko-KR" altLang="en-US" dirty="0" err="1"/>
              <a:t>메소드와</a:t>
            </a:r>
            <a:endParaRPr lang="en-US" altLang="ko-KR" dirty="0"/>
          </a:p>
          <a:p>
            <a:pPr lvl="1"/>
            <a:r>
              <a:rPr lang="ko-KR" altLang="en-US" dirty="0"/>
              <a:t>  </a:t>
            </a:r>
            <a:r>
              <a:rPr lang="en-US" altLang="ko-KR" dirty="0" err="1"/>
              <a:t>getAttribute</a:t>
            </a:r>
            <a:r>
              <a:rPr lang="en-US" altLang="ko-KR" dirty="0"/>
              <a:t> ( ) </a:t>
            </a:r>
            <a:r>
              <a:rPr lang="ko-KR" altLang="en-US" dirty="0" err="1"/>
              <a:t>메소드를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13-3]</a:t>
            </a:r>
            <a:r>
              <a:rPr lang="ko-KR" altLang="en-US" dirty="0"/>
              <a:t>에서 </a:t>
            </a:r>
            <a:r>
              <a:rPr lang="en-US" altLang="ko-KR" dirty="0"/>
              <a:t>data-role </a:t>
            </a:r>
            <a:r>
              <a:rPr lang="ko-KR" altLang="en-US" dirty="0"/>
              <a:t>속성은 웹 표준에서 지원하지 않음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60" y="1688112"/>
            <a:ext cx="3390183" cy="230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5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13-7] </a:t>
            </a:r>
            <a:r>
              <a:rPr lang="ko-KR" altLang="en-US" dirty="0"/>
              <a:t>웹 표준에서 정의하지 않은 속성 조작</a:t>
            </a:r>
            <a:endParaRPr lang="en-US" altLang="ko-KR" dirty="0"/>
          </a:p>
          <a:p>
            <a:pPr lvl="2"/>
            <a:r>
              <a:rPr lang="en-US" altLang="ko-KR" dirty="0"/>
              <a:t>body </a:t>
            </a:r>
            <a:r>
              <a:rPr lang="ko-KR" altLang="en-US" dirty="0"/>
              <a:t>태그에 </a:t>
            </a:r>
            <a:r>
              <a:rPr lang="en-US" altLang="ko-KR" dirty="0"/>
              <a:t>data-custom </a:t>
            </a:r>
            <a:r>
              <a:rPr lang="ko-KR" altLang="en-US" dirty="0"/>
              <a:t>속성을 지정하고 추출해서 출력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</a:t>
            </a:r>
            <a:r>
              <a:rPr lang="ko-KR" altLang="en-US"/>
              <a:t> 문서 객체 조작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419622"/>
            <a:ext cx="4104456" cy="111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490133"/>
            <a:ext cx="4104456" cy="239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738313"/>
            <a:ext cx="2736304" cy="123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004" y="2975660"/>
            <a:ext cx="2592288" cy="98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039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키보드로 키를 입력하거나 마우스 클릭 등 어떤 현상이 프로그램에 영향을 미치는 것</a:t>
            </a:r>
            <a:endParaRPr lang="en-US" altLang="ko-KR"/>
          </a:p>
          <a:p>
            <a:pPr lvl="2"/>
            <a:r>
              <a:rPr lang="ko-KR" altLang="en-US"/>
              <a:t>마우스 이벤트</a:t>
            </a:r>
          </a:p>
          <a:p>
            <a:pPr lvl="2"/>
            <a:r>
              <a:rPr lang="ko-KR" altLang="en-US"/>
              <a:t>키보드 이벤트</a:t>
            </a:r>
          </a:p>
          <a:p>
            <a:pPr lvl="2"/>
            <a:r>
              <a:rPr lang="en-US" altLang="ko-KR"/>
              <a:t>HTML </a:t>
            </a:r>
            <a:r>
              <a:rPr lang="ko-KR" altLang="en-US"/>
              <a:t>프레임 이벤트</a:t>
            </a:r>
          </a:p>
          <a:p>
            <a:pPr lvl="2"/>
            <a:r>
              <a:rPr lang="en-US" altLang="ko-KR"/>
              <a:t>HTML </a:t>
            </a:r>
            <a:r>
              <a:rPr lang="ko-KR" altLang="en-US"/>
              <a:t>입력 양식 이벤트</a:t>
            </a:r>
          </a:p>
          <a:p>
            <a:pPr lvl="2"/>
            <a:r>
              <a:rPr lang="ko-KR" altLang="en-US"/>
              <a:t>사용자 인터페이스 이벤트</a:t>
            </a:r>
          </a:p>
          <a:p>
            <a:pPr lvl="2"/>
            <a:r>
              <a:rPr lang="ko-KR" altLang="en-US"/>
              <a:t>구조 변화 이벤트</a:t>
            </a:r>
          </a:p>
          <a:p>
            <a:pPr lvl="2"/>
            <a:r>
              <a:rPr lang="ko-KR" altLang="en-US"/>
              <a:t>터치 이벤트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422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이벤트 관련 용어 정리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이벤트 속성 </a:t>
            </a:r>
            <a:r>
              <a:rPr lang="en-US" altLang="ko-KR" dirty="0"/>
              <a:t>: </a:t>
            </a:r>
            <a:r>
              <a:rPr lang="en-US" altLang="ko-KR" dirty="0" err="1"/>
              <a:t>onload</a:t>
            </a:r>
            <a:endParaRPr lang="en-US" altLang="ko-KR" dirty="0"/>
          </a:p>
          <a:p>
            <a:pPr lvl="2"/>
            <a:r>
              <a:rPr lang="ko-KR" altLang="en-US" dirty="0"/>
              <a:t>이벤트 이름</a:t>
            </a:r>
            <a:r>
              <a:rPr lang="en-US" altLang="ko-KR" dirty="0"/>
              <a:t>,</a:t>
            </a:r>
            <a:r>
              <a:rPr lang="ko-KR" altLang="en-US" dirty="0"/>
              <a:t> 이벤트 타입 </a:t>
            </a:r>
            <a:r>
              <a:rPr lang="en-US" altLang="ko-KR" dirty="0"/>
              <a:t>: load </a:t>
            </a:r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en-US" altLang="ko-KR" dirty="0"/>
              <a:t>, </a:t>
            </a:r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이벤트 속성에 넣는 함수</a:t>
            </a:r>
            <a:endParaRPr lang="en-US" altLang="ko-KR" dirty="0"/>
          </a:p>
          <a:p>
            <a:pPr lvl="2"/>
            <a:r>
              <a:rPr lang="ko-KR" altLang="en-US" dirty="0"/>
              <a:t>이벤트 모델</a:t>
            </a:r>
            <a:r>
              <a:rPr lang="en-US" altLang="ko-KR" dirty="0"/>
              <a:t> : </a:t>
            </a:r>
            <a:r>
              <a:rPr lang="ko-KR" altLang="en-US" dirty="0"/>
              <a:t>문서 객체에 이벤트를 연결하는 방법</a:t>
            </a:r>
            <a:endParaRPr lang="en-US" altLang="ko-KR" dirty="0"/>
          </a:p>
          <a:p>
            <a:pPr lvl="3"/>
            <a:r>
              <a:rPr lang="en-US" altLang="ko-KR" dirty="0"/>
              <a:t>DOM Level 0</a:t>
            </a:r>
          </a:p>
          <a:p>
            <a:pPr lvl="3"/>
            <a:r>
              <a:rPr lang="en-US" altLang="ko-KR" dirty="0"/>
              <a:t>     •</a:t>
            </a:r>
            <a:r>
              <a:rPr lang="ko-KR" altLang="en-US" dirty="0" err="1"/>
              <a:t>인라인</a:t>
            </a:r>
            <a:r>
              <a:rPr lang="ko-KR" altLang="en-US" dirty="0"/>
              <a:t> 이벤트 모델</a:t>
            </a:r>
          </a:p>
          <a:p>
            <a:pPr lvl="3"/>
            <a:r>
              <a:rPr lang="en-US" altLang="ko-KR" dirty="0"/>
              <a:t>     •</a:t>
            </a:r>
            <a:r>
              <a:rPr lang="ko-KR" altLang="en-US" dirty="0"/>
              <a:t>고전 이벤트 모델</a:t>
            </a:r>
            <a:endParaRPr lang="en-US" altLang="ko-KR" dirty="0"/>
          </a:p>
          <a:p>
            <a:pPr lvl="3"/>
            <a:r>
              <a:rPr lang="en-US" altLang="ko-KR" dirty="0"/>
              <a:t>     •</a:t>
            </a:r>
            <a:r>
              <a:rPr lang="ko-KR" altLang="en-US" dirty="0"/>
              <a:t>쉬움</a:t>
            </a:r>
            <a:r>
              <a:rPr lang="en-US" altLang="ko-KR" dirty="0"/>
              <a:t>, </a:t>
            </a:r>
            <a:r>
              <a:rPr lang="ko-KR" altLang="en-US" dirty="0"/>
              <a:t>이벤트를 중복해서 연결할 수 없다는 단점이 있음</a:t>
            </a:r>
          </a:p>
          <a:p>
            <a:pPr lvl="3"/>
            <a:r>
              <a:rPr lang="en-US" altLang="ko-KR" dirty="0"/>
              <a:t>DOM Level 2</a:t>
            </a:r>
          </a:p>
          <a:p>
            <a:pPr lvl="3"/>
            <a:r>
              <a:rPr lang="en-US" altLang="ko-KR" dirty="0"/>
              <a:t>     •</a:t>
            </a:r>
            <a:r>
              <a:rPr lang="ko-KR" altLang="en-US" dirty="0"/>
              <a:t>마이크로소프트 인터넷 </a:t>
            </a:r>
            <a:r>
              <a:rPr lang="ko-KR" altLang="en-US" dirty="0" err="1"/>
              <a:t>익스플로러</a:t>
            </a:r>
            <a:r>
              <a:rPr lang="ko-KR" altLang="en-US" dirty="0"/>
              <a:t> 이벤트 모델</a:t>
            </a:r>
          </a:p>
          <a:p>
            <a:pPr lvl="3"/>
            <a:r>
              <a:rPr lang="en-US" altLang="ko-KR" dirty="0"/>
              <a:t>     •</a:t>
            </a:r>
            <a:r>
              <a:rPr lang="ko-KR" altLang="en-US" dirty="0"/>
              <a:t>표준 이벤트 모델</a:t>
            </a:r>
            <a:endParaRPr lang="en-US" altLang="ko-KR" dirty="0"/>
          </a:p>
          <a:p>
            <a:pPr marL="720706" lvl="3" indent="0">
              <a:buNone/>
            </a:pPr>
            <a:r>
              <a:rPr lang="en-US" altLang="ko-KR" dirty="0"/>
              <a:t>        •</a:t>
            </a:r>
            <a:r>
              <a:rPr lang="ko-KR" altLang="en-US" dirty="0"/>
              <a:t>이벤트를 중복해서 연결 가능</a:t>
            </a:r>
            <a:r>
              <a:rPr lang="en-US" altLang="ko-KR" dirty="0"/>
              <a:t>, </a:t>
            </a:r>
            <a:r>
              <a:rPr lang="ko-KR" altLang="en-US" dirty="0"/>
              <a:t>웹 브라우저 종류에 따라 연결하는 방법이 다르다는 단점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9583"/>
            <a:ext cx="5976664" cy="68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438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이벤트 모델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 내부에서 이벤트를 연결하는 방법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13-8] </a:t>
            </a:r>
            <a:r>
              <a:rPr lang="ko-KR" altLang="en-US" dirty="0" err="1"/>
              <a:t>인라인</a:t>
            </a:r>
            <a:r>
              <a:rPr lang="ko-KR" altLang="en-US" dirty="0"/>
              <a:t> 이벤트 모델</a:t>
            </a:r>
            <a:endParaRPr lang="en-US" altLang="ko-KR" dirty="0"/>
          </a:p>
          <a:p>
            <a:pPr lvl="2"/>
            <a:r>
              <a:rPr lang="en-US" altLang="ko-KR" dirty="0"/>
              <a:t>button </a:t>
            </a:r>
            <a:r>
              <a:rPr lang="ko-KR" altLang="en-US" dirty="0"/>
              <a:t>태그 내부에서 </a:t>
            </a:r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/>
              <a:t>속성을 사용해 자바스크립트 코드를 입력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2" y="2169651"/>
            <a:ext cx="4703503" cy="62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52" y="2669764"/>
            <a:ext cx="4698359" cy="162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00" y="2571750"/>
            <a:ext cx="304349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518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HTML </a:t>
            </a:r>
            <a:r>
              <a:rPr lang="ko-KR" altLang="en-US"/>
              <a:t>태그에서 ‘</a:t>
            </a:r>
            <a:r>
              <a:rPr lang="en-US" altLang="ko-KR"/>
              <a:t>on’ </a:t>
            </a:r>
            <a:r>
              <a:rPr lang="ko-KR" altLang="en-US"/>
              <a:t>문자열로 시작하는 속성은 이벤트와 관련됨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13588"/>
            <a:ext cx="5415004" cy="15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91" y="2968696"/>
            <a:ext cx="2619265" cy="14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57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13-9] script </a:t>
            </a:r>
            <a:r>
              <a:rPr lang="ko-KR" altLang="en-US" dirty="0"/>
              <a:t>태그를 활용한 인라인 이벤트 모델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인라인 이벤트 모델에서 </a:t>
            </a:r>
            <a:r>
              <a:rPr lang="en-US" altLang="ko-KR" dirty="0"/>
              <a:t>script </a:t>
            </a:r>
            <a:r>
              <a:rPr lang="ko-KR" altLang="en-US" dirty="0"/>
              <a:t>태그 내부에 있는 함수를 호출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B90700-5E9A-9A8D-E2B0-D58CABDF6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19622"/>
            <a:ext cx="5054552" cy="3156297"/>
          </a:xfrm>
          <a:prstGeom prst="rect">
            <a:avLst/>
          </a:prstGeom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18377"/>
            <a:ext cx="356491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100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고전 이벤트 모델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13-10] </a:t>
            </a:r>
            <a:r>
              <a:rPr lang="ko-KR" altLang="en-US" dirty="0"/>
              <a:t>고전 이벤트 모델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13-15]</a:t>
            </a:r>
            <a:r>
              <a:rPr lang="ko-KR" altLang="en-US" dirty="0"/>
              <a:t>를 고전 이벤트 모델로 변경</a:t>
            </a:r>
            <a:endParaRPr lang="en-US" altLang="ko-KR" dirty="0"/>
          </a:p>
          <a:p>
            <a:pPr lvl="2"/>
            <a:r>
              <a:rPr lang="ko-KR" altLang="en-US" dirty="0"/>
              <a:t>문서 객체의 이벤트 속성에 함수를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9583"/>
            <a:ext cx="5040560" cy="938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3075806"/>
            <a:ext cx="5040560" cy="1316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B2355F-8978-F027-DF7F-8F5599F78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3182747"/>
            <a:ext cx="640269" cy="1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6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A672F8-EA10-DBCB-6991-7573661E4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1635648"/>
            <a:ext cx="4176465" cy="1732058"/>
          </a:xfrm>
          <a:prstGeom prst="rect">
            <a:avLst/>
          </a:prstGeom>
        </p:spPr>
      </p:pic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문서 객체 모델</a:t>
            </a:r>
            <a:endParaRPr lang="en-US" altLang="ko-KR" dirty="0"/>
          </a:p>
          <a:p>
            <a:pPr lvl="2"/>
            <a:r>
              <a:rPr lang="ko-KR" altLang="en-US" dirty="0"/>
              <a:t>넓은 의미 </a:t>
            </a:r>
            <a:r>
              <a:rPr lang="en-US" altLang="ko-KR" dirty="0"/>
              <a:t>:</a:t>
            </a:r>
            <a:r>
              <a:rPr lang="ko-KR" altLang="en-US" dirty="0"/>
              <a:t> 웹 브라우저가 </a:t>
            </a:r>
            <a:r>
              <a:rPr lang="en-US" altLang="ko-KR" dirty="0"/>
              <a:t>HTML </a:t>
            </a:r>
            <a:r>
              <a:rPr lang="ko-KR" altLang="en-US" dirty="0"/>
              <a:t>페이지를 인식하는 방법</a:t>
            </a:r>
            <a:endParaRPr lang="en-US" altLang="ko-KR" dirty="0"/>
          </a:p>
          <a:p>
            <a:pPr lvl="2"/>
            <a:r>
              <a:rPr lang="ko-KR" altLang="en-US" dirty="0"/>
              <a:t>좁은 의미 </a:t>
            </a:r>
            <a:r>
              <a:rPr lang="en-US" altLang="ko-KR" dirty="0"/>
              <a:t>: document </a:t>
            </a:r>
            <a:r>
              <a:rPr lang="ko-KR" altLang="en-US" dirty="0"/>
              <a:t>객체와 관련된 객체의 집합을 나타냄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문서 객체 모델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147813"/>
            <a:ext cx="4222463" cy="88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71550"/>
            <a:ext cx="594575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652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79CEBBE-3109-EE0D-1161-961B101319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이벤트 발생 객체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내부에서 </a:t>
            </a:r>
            <a:r>
              <a:rPr lang="en-US" altLang="ko-KR" dirty="0"/>
              <a:t>this </a:t>
            </a:r>
            <a:r>
              <a:rPr lang="ko-KR" altLang="en-US" dirty="0"/>
              <a:t>키워드는 자기 자신을 의미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41FD2F-0DDD-D11E-0323-38E426C0B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3" y="3384309"/>
            <a:ext cx="4195159" cy="106048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5848998F-993A-4625-6895-001FA360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이벤트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B82A7B-9790-43E4-9245-73214CACE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571750"/>
            <a:ext cx="3025159" cy="20400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1A2664-4D54-BFA4-CF09-C1BCE3AAC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913" y="1514812"/>
            <a:ext cx="4195159" cy="200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14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이벤트 객체</a:t>
            </a:r>
            <a:endParaRPr lang="en-US" altLang="ko-KR"/>
          </a:p>
          <a:p>
            <a:pPr lvl="1"/>
            <a:r>
              <a:rPr lang="ko-KR" altLang="en-US"/>
              <a:t>인터넷 익스플로러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window </a:t>
            </a:r>
            <a:r>
              <a:rPr lang="ko-KR" altLang="en-US"/>
              <a:t>객체의 </a:t>
            </a:r>
            <a:r>
              <a:rPr lang="en-US" altLang="ko-KR"/>
              <a:t>event </a:t>
            </a:r>
            <a:r>
              <a:rPr lang="ko-KR" altLang="en-US"/>
              <a:t>속성이 이벤트 객체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94710"/>
            <a:ext cx="5688632" cy="361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99" y="3003798"/>
            <a:ext cx="37528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092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기본 이벤트 제거</a:t>
            </a:r>
            <a:endParaRPr lang="en-US" altLang="ko-KR" dirty="0"/>
          </a:p>
          <a:p>
            <a:pPr lvl="1"/>
            <a:r>
              <a:rPr lang="ko-KR" altLang="en-US" dirty="0"/>
              <a:t>기본 이벤트 </a:t>
            </a:r>
            <a:r>
              <a:rPr lang="en-US" altLang="ko-KR" dirty="0"/>
              <a:t>: </a:t>
            </a:r>
            <a:r>
              <a:rPr lang="ko-KR" altLang="en-US" dirty="0"/>
              <a:t>예</a:t>
            </a:r>
            <a:r>
              <a:rPr lang="en-US" altLang="ko-KR" dirty="0"/>
              <a:t>) a </a:t>
            </a:r>
            <a:r>
              <a:rPr lang="ko-KR" altLang="en-US" dirty="0"/>
              <a:t>태그를 클릭하면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속성에 입력한 위치로 이동</a:t>
            </a:r>
            <a:endParaRPr lang="en-US" altLang="ko-KR" dirty="0"/>
          </a:p>
          <a:p>
            <a:pPr lvl="1"/>
            <a:r>
              <a:rPr lang="ko-KR" altLang="en-US" dirty="0"/>
              <a:t>기본 이벤트를 막아야 할 경우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다음 상황에서 </a:t>
            </a:r>
            <a:r>
              <a:rPr lang="en-US" altLang="ko-KR" dirty="0"/>
              <a:t>&lt;</a:t>
            </a:r>
            <a:r>
              <a:rPr lang="ko-KR" altLang="en-US" dirty="0"/>
              <a:t>확인</a:t>
            </a:r>
            <a:r>
              <a:rPr lang="en-US" altLang="ko-KR" dirty="0"/>
              <a:t>&gt;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우선 사용자가 정확하게 이름과 주민</a:t>
            </a:r>
            <a:endParaRPr lang="en-US" altLang="ko-KR" dirty="0"/>
          </a:p>
          <a:p>
            <a:pPr lvl="2"/>
            <a:r>
              <a:rPr lang="ko-KR" altLang="en-US" dirty="0"/>
              <a:t>       등록번호를 입력했는지 확인하고 이동해야 함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55726"/>
            <a:ext cx="37433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621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13-11] </a:t>
            </a:r>
            <a:r>
              <a:rPr lang="ko-KR" altLang="en-US" dirty="0"/>
              <a:t>기본 이벤트 제거</a:t>
            </a:r>
            <a:endParaRPr lang="en-US" altLang="ko-KR" dirty="0"/>
          </a:p>
          <a:p>
            <a:pPr lvl="2"/>
            <a:r>
              <a:rPr lang="en-US" altLang="ko-KR" dirty="0"/>
              <a:t>a </a:t>
            </a:r>
            <a:r>
              <a:rPr lang="ko-KR" altLang="en-US" dirty="0"/>
              <a:t>태그의 </a:t>
            </a:r>
            <a:r>
              <a:rPr lang="en-US" altLang="ko-KR" dirty="0"/>
              <a:t>click </a:t>
            </a:r>
            <a:r>
              <a:rPr lang="ko-KR" altLang="en-US" dirty="0"/>
              <a:t>이벤트 </a:t>
            </a:r>
            <a:r>
              <a:rPr lang="ko-KR" altLang="en-US" dirty="0" err="1"/>
              <a:t>리스너에서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를 리턴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</a:t>
            </a:r>
            <a:r>
              <a:rPr lang="ko-KR" altLang="en-US"/>
              <a:t> 이벤트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363428"/>
            <a:ext cx="4320480" cy="289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324" y="2859782"/>
            <a:ext cx="4326433" cy="104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557" y="3507854"/>
            <a:ext cx="1800200" cy="11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570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문서 객체 </a:t>
            </a:r>
            <a:r>
              <a:rPr lang="en-US" altLang="ko-KR"/>
              <a:t>: HTML </a:t>
            </a:r>
            <a:r>
              <a:rPr lang="ko-KR" altLang="en-US"/>
              <a:t>태그를 자바스크립트에서 사용할 수 있는 객체로 만듬</a:t>
            </a:r>
            <a:endParaRPr lang="en-US" altLang="ko-KR"/>
          </a:p>
          <a:p>
            <a:pPr lvl="2"/>
            <a:r>
              <a:rPr lang="ko-KR" altLang="en-US"/>
              <a:t>문서 객체를 조작한다는 말은 태그를 조작한다는 말과 같음</a:t>
            </a:r>
          </a:p>
          <a:p>
            <a:pPr lvl="2"/>
            <a:r>
              <a:rPr lang="ko-KR" altLang="en-US"/>
              <a:t>노드 </a:t>
            </a:r>
            <a:r>
              <a:rPr lang="en-US" altLang="ko-KR"/>
              <a:t>: </a:t>
            </a:r>
            <a:r>
              <a:rPr lang="ko-KR" altLang="en-US"/>
              <a:t>각 요소</a:t>
            </a:r>
            <a:endParaRPr lang="en-US" altLang="ko-KR"/>
          </a:p>
          <a:p>
            <a:pPr lvl="2"/>
            <a:r>
              <a:rPr lang="en-US" altLang="ko-KR"/>
              <a:t>        - </a:t>
            </a:r>
            <a:r>
              <a:rPr lang="ko-KR" altLang="en-US"/>
              <a:t>요소 노드 </a:t>
            </a:r>
            <a:r>
              <a:rPr lang="en-US" altLang="ko-KR"/>
              <a:t>: h1 </a:t>
            </a:r>
            <a:r>
              <a:rPr lang="ko-KR" altLang="en-US"/>
              <a:t>태그와 </a:t>
            </a:r>
            <a:r>
              <a:rPr lang="en-US" altLang="ko-KR"/>
              <a:t>script </a:t>
            </a:r>
            <a:r>
              <a:rPr lang="ko-KR" altLang="en-US"/>
              <a:t>태그처럼 요소를 생성하는 노드</a:t>
            </a:r>
            <a:endParaRPr lang="en-US" altLang="ko-KR"/>
          </a:p>
          <a:p>
            <a:pPr lvl="2"/>
            <a:r>
              <a:rPr lang="en-US" altLang="ko-KR"/>
              <a:t>        - </a:t>
            </a:r>
            <a:r>
              <a:rPr lang="ko-KR" altLang="en-US"/>
              <a:t>텍스트 노드 </a:t>
            </a:r>
            <a:r>
              <a:rPr lang="en-US" altLang="ko-KR"/>
              <a:t>: </a:t>
            </a:r>
            <a:r>
              <a:rPr lang="ko-KR" altLang="en-US"/>
              <a:t>화면에 출력되는 문자열인 </a:t>
            </a:r>
            <a:r>
              <a:rPr lang="en-US" altLang="ko-KR"/>
              <a:t>Lorem ipsum dolor amet </a:t>
            </a:r>
            <a:r>
              <a:rPr lang="ko-KR" altLang="en-US"/>
              <a:t>등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문서 객체 모델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06" y="2247715"/>
            <a:ext cx="4629797" cy="264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27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/>
              <a:t>텍스트 노드가 없는 태그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‘정적으로 문서 객체를 생성한다’</a:t>
            </a:r>
            <a:endParaRPr lang="en-US" altLang="ko-KR"/>
          </a:p>
          <a:p>
            <a:pPr lvl="2"/>
            <a:r>
              <a:rPr lang="ko-KR" altLang="en-US"/>
              <a:t>웹 페이지를 처음 실행할 때 </a:t>
            </a:r>
            <a:r>
              <a:rPr lang="en-US" altLang="ko-KR"/>
              <a:t>HTML </a:t>
            </a:r>
            <a:r>
              <a:rPr lang="ko-KR" altLang="en-US"/>
              <a:t>페이지에 있는 태그를 읽으면서 생성하는 것</a:t>
            </a:r>
            <a:endParaRPr lang="en-US" altLang="ko-KR"/>
          </a:p>
          <a:p>
            <a:pPr lvl="1"/>
            <a:r>
              <a:rPr lang="ko-KR" altLang="en-US"/>
              <a:t>‘동적으로 문서 객체를 생성한다</a:t>
            </a:r>
            <a:r>
              <a:rPr lang="en-US" altLang="ko-KR"/>
              <a:t>’</a:t>
            </a:r>
          </a:p>
          <a:p>
            <a:pPr lvl="2"/>
            <a:r>
              <a:rPr lang="ko-KR" altLang="en-US"/>
              <a:t>자바스크립트를 사용해 프로그램 실행 중에 문서 객체를 생성하는 것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문서 객체 모델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31590"/>
            <a:ext cx="6192688" cy="115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5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웹 브라우저는 웹 페이지를 실행 시 </a:t>
            </a:r>
            <a:r>
              <a:rPr lang="en-US" altLang="ko-KR"/>
              <a:t>HTML </a:t>
            </a:r>
            <a:r>
              <a:rPr lang="ko-KR" altLang="en-US"/>
              <a:t>코드를 위에서 아래로 실행함</a:t>
            </a:r>
            <a:endParaRPr lang="en-US" altLang="ko-KR"/>
          </a:p>
          <a:p>
            <a:pPr lvl="2"/>
            <a:r>
              <a:rPr lang="en-US" altLang="ko-KR"/>
              <a:t>HTML </a:t>
            </a:r>
            <a:r>
              <a:rPr lang="ko-KR" altLang="en-US"/>
              <a:t>페이지 내부에서 </a:t>
            </a:r>
            <a:r>
              <a:rPr lang="en-US" altLang="ko-KR"/>
              <a:t>alert ( ) </a:t>
            </a:r>
            <a:r>
              <a:rPr lang="ko-KR" altLang="en-US"/>
              <a:t>함수를 사용해 중간중간 실행 흐름을 끊음</a:t>
            </a:r>
            <a:endParaRPr lang="ko-KR" altLang="en-US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웹 페이지 생성 순서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64A9D8-5CF2-FCA3-B630-49C308A3E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48" y="1492764"/>
            <a:ext cx="5230144" cy="306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9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문서 객체가 생성되기 전에 문서 객체를 사용하는 코드</a:t>
            </a:r>
            <a:endParaRPr lang="en-US" altLang="ko-KR" dirty="0"/>
          </a:p>
          <a:p>
            <a:pPr lvl="2"/>
            <a:r>
              <a:rPr lang="ko-KR" altLang="en-US" dirty="0"/>
              <a:t>➊ 자바스크립트 코드를 실행하고</a:t>
            </a:r>
            <a:endParaRPr lang="en-US" altLang="ko-KR" dirty="0"/>
          </a:p>
          <a:p>
            <a:pPr lvl="2"/>
            <a:r>
              <a:rPr lang="ko-KR" altLang="en-US" dirty="0"/>
              <a:t>➋ </a:t>
            </a:r>
            <a:r>
              <a:rPr lang="en-US" altLang="ko-KR" dirty="0"/>
              <a:t>h1 </a:t>
            </a:r>
            <a:r>
              <a:rPr lang="ko-KR" altLang="en-US" dirty="0"/>
              <a:t>태그를 생성하고</a:t>
            </a:r>
            <a:endParaRPr lang="en-US" altLang="ko-KR" dirty="0"/>
          </a:p>
          <a:p>
            <a:pPr lvl="2"/>
            <a:r>
              <a:rPr lang="ko-KR" altLang="en-US" dirty="0"/>
              <a:t>➌ </a:t>
            </a:r>
            <a:r>
              <a:rPr lang="en-US" altLang="ko-KR" dirty="0"/>
              <a:t>h2 </a:t>
            </a:r>
            <a:r>
              <a:rPr lang="ko-KR" altLang="en-US" dirty="0"/>
              <a:t>태그를 생성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웹 페이지 생성 순서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7654"/>
            <a:ext cx="4680520" cy="308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8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하지만 </a:t>
            </a:r>
            <a:r>
              <a:rPr lang="en-US" altLang="ko-KR" dirty="0"/>
              <a:t>script </a:t>
            </a:r>
            <a:r>
              <a:rPr lang="ko-KR" altLang="en-US" dirty="0"/>
              <a:t>태그를 읽을 당시에는 </a:t>
            </a:r>
            <a:r>
              <a:rPr lang="en-US" altLang="ko-KR" dirty="0"/>
              <a:t>h1 </a:t>
            </a:r>
            <a:r>
              <a:rPr lang="ko-KR" altLang="en-US" dirty="0"/>
              <a:t>태그와 </a:t>
            </a:r>
            <a:r>
              <a:rPr lang="en-US" altLang="ko-KR" dirty="0"/>
              <a:t>h2 </a:t>
            </a:r>
            <a:r>
              <a:rPr lang="ko-KR" altLang="en-US" dirty="0"/>
              <a:t>태그가 생성되지 않음</a:t>
            </a:r>
            <a:endParaRPr lang="en-US" altLang="ko-KR" dirty="0"/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   </a:t>
            </a:r>
            <a:r>
              <a:rPr lang="ko-KR" altLang="en-US" dirty="0">
                <a:sym typeface="Wingdings" panose="05000000000000000000" pitchFamily="2" charset="2"/>
              </a:rPr>
              <a:t>오류 발생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웹 페이지 생성 순서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9622"/>
            <a:ext cx="5688632" cy="62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55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➊ </a:t>
            </a:r>
            <a:r>
              <a:rPr lang="en-US" altLang="ko-KR" dirty="0"/>
              <a:t>h1 </a:t>
            </a:r>
            <a:r>
              <a:rPr lang="ko-KR" altLang="en-US" dirty="0"/>
              <a:t>태그를 생성 </a:t>
            </a:r>
            <a:endParaRPr lang="en-US" altLang="ko-KR" dirty="0"/>
          </a:p>
          <a:p>
            <a:pPr lvl="2"/>
            <a:r>
              <a:rPr lang="ko-KR" altLang="en-US" dirty="0"/>
              <a:t>➋ </a:t>
            </a:r>
            <a:r>
              <a:rPr lang="en-US" altLang="ko-KR" dirty="0"/>
              <a:t>h2 </a:t>
            </a:r>
            <a:r>
              <a:rPr lang="ko-KR" altLang="en-US" dirty="0"/>
              <a:t>태그를 생성</a:t>
            </a:r>
            <a:endParaRPr lang="en-US" altLang="ko-KR" dirty="0"/>
          </a:p>
          <a:p>
            <a:pPr lvl="2"/>
            <a:r>
              <a:rPr lang="ko-KR" altLang="en-US" dirty="0"/>
              <a:t>➌ 자바스크립트 코드를 실행하는 순서로 바꾸면 문제 해결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BFBDE9-A496-C3CE-4C8C-E5AC56B95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1635646"/>
            <a:ext cx="4498483" cy="3147376"/>
          </a:xfrm>
          <a:prstGeom prst="rect">
            <a:avLst/>
          </a:prstGeom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</a:t>
            </a:r>
            <a:r>
              <a:rPr lang="ko-KR" altLang="en-US"/>
              <a:t> 웹 페이지 생성 순서</a:t>
            </a:r>
            <a:endParaRPr lang="ko-KR" altLang="en-US" dirty="0"/>
          </a:p>
        </p:txBody>
      </p:sp>
      <p:pic>
        <p:nvPicPr>
          <p:cNvPr id="2" name="Picture 2" descr="C:\Users\KDY\Desktop\자바스크립트 2판\강의교안\fig_4588\그림\그림 13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2139702"/>
            <a:ext cx="2520280" cy="117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020907"/>
      </p:ext>
    </p:extLst>
  </p:cSld>
  <p:clrMapOvr>
    <a:masterClrMapping/>
  </p:clrMapOvr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1499</TotalTime>
  <Words>850</Words>
  <Application>Microsoft Office PowerPoint</Application>
  <PresentationFormat>화면 슬라이드 쇼(16:9)</PresentationFormat>
  <Paragraphs>174</Paragraphs>
  <Slides>35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HY견고딕</vt:lpstr>
      <vt:lpstr>HY헤드라인M</vt:lpstr>
      <vt:lpstr>돋움</vt:lpstr>
      <vt:lpstr>맑은 고딕</vt:lpstr>
      <vt:lpstr>Arial</vt:lpstr>
      <vt:lpstr>Wingdings</vt:lpstr>
      <vt:lpstr>1_마스터</vt:lpstr>
      <vt:lpstr>    문서 객체 모델</vt:lpstr>
      <vt:lpstr>PowerPoint 프레젠테이션</vt:lpstr>
      <vt:lpstr>1. 문서 객체 모델</vt:lpstr>
      <vt:lpstr>1. 문서 객체 모델</vt:lpstr>
      <vt:lpstr>1. 문서 객체 모델</vt:lpstr>
      <vt:lpstr>2. 웹 페이지 생성 순서</vt:lpstr>
      <vt:lpstr>2. 웹 페이지 생성 순서</vt:lpstr>
      <vt:lpstr>2. 웹 페이지 생성 순서</vt:lpstr>
      <vt:lpstr>2. 웹 페이지 생성 순서</vt:lpstr>
      <vt:lpstr>2. 웹 페이지 생성 순서</vt:lpstr>
      <vt:lpstr>3. 문서 객체 선택</vt:lpstr>
      <vt:lpstr>3. 문서 객체 선택</vt:lpstr>
      <vt:lpstr>3. 문서 객체 선택</vt:lpstr>
      <vt:lpstr>3. 문서 객체 선택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마케팅팀</cp:lastModifiedBy>
  <cp:revision>383</cp:revision>
  <dcterms:created xsi:type="dcterms:W3CDTF">2011-01-05T15:14:06Z</dcterms:created>
  <dcterms:modified xsi:type="dcterms:W3CDTF">2023-07-04T07:07:41Z</dcterms:modified>
</cp:coreProperties>
</file>