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55"/>
  </p:notesMasterIdLst>
  <p:handoutMasterIdLst>
    <p:handoutMasterId r:id="rId56"/>
  </p:handoutMasterIdLst>
  <p:sldIdLst>
    <p:sldId id="256" r:id="rId2"/>
    <p:sldId id="877" r:id="rId3"/>
    <p:sldId id="920" r:id="rId4"/>
    <p:sldId id="878" r:id="rId5"/>
    <p:sldId id="880" r:id="rId6"/>
    <p:sldId id="921" r:id="rId7"/>
    <p:sldId id="881" r:id="rId8"/>
    <p:sldId id="882" r:id="rId9"/>
    <p:sldId id="883" r:id="rId10"/>
    <p:sldId id="884" r:id="rId11"/>
    <p:sldId id="885" r:id="rId12"/>
    <p:sldId id="886" r:id="rId13"/>
    <p:sldId id="887" r:id="rId14"/>
    <p:sldId id="888" r:id="rId15"/>
    <p:sldId id="889" r:id="rId16"/>
    <p:sldId id="890" r:id="rId17"/>
    <p:sldId id="891" r:id="rId18"/>
    <p:sldId id="892" r:id="rId19"/>
    <p:sldId id="893" r:id="rId20"/>
    <p:sldId id="894" r:id="rId21"/>
    <p:sldId id="895" r:id="rId22"/>
    <p:sldId id="896" r:id="rId23"/>
    <p:sldId id="897" r:id="rId24"/>
    <p:sldId id="898" r:id="rId25"/>
    <p:sldId id="899" r:id="rId26"/>
    <p:sldId id="900" r:id="rId27"/>
    <p:sldId id="901" r:id="rId28"/>
    <p:sldId id="902" r:id="rId29"/>
    <p:sldId id="923" r:id="rId30"/>
    <p:sldId id="903" r:id="rId31"/>
    <p:sldId id="904" r:id="rId32"/>
    <p:sldId id="905" r:id="rId33"/>
    <p:sldId id="906" r:id="rId34"/>
    <p:sldId id="907" r:id="rId35"/>
    <p:sldId id="908" r:id="rId36"/>
    <p:sldId id="909" r:id="rId37"/>
    <p:sldId id="910" r:id="rId38"/>
    <p:sldId id="911" r:id="rId39"/>
    <p:sldId id="912" r:id="rId40"/>
    <p:sldId id="913" r:id="rId41"/>
    <p:sldId id="924" r:id="rId42"/>
    <p:sldId id="914" r:id="rId43"/>
    <p:sldId id="925" r:id="rId44"/>
    <p:sldId id="926" r:id="rId45"/>
    <p:sldId id="915" r:id="rId46"/>
    <p:sldId id="916" r:id="rId47"/>
    <p:sldId id="927" r:id="rId48"/>
    <p:sldId id="917" r:id="rId49"/>
    <p:sldId id="918" r:id="rId50"/>
    <p:sldId id="919" r:id="rId51"/>
    <p:sldId id="928" r:id="rId52"/>
    <p:sldId id="929" r:id="rId53"/>
    <p:sldId id="275" r:id="rId54"/>
  </p:sldIdLst>
  <p:sldSz cx="6858000" cy="5143500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3429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6858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0287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3716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17145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0574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24003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27432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 varScale="1">
        <p:scale>
          <a:sx n="125" d="100"/>
          <a:sy n="125" d="100"/>
        </p:scale>
        <p:origin x="2244" y="90"/>
      </p:cViewPr>
      <p:guideLst>
        <p:guide orient="horz" pos="1620"/>
        <p:guide pos="2088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4566" y="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2022-03-14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540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580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2020"/>
          <a:stretch/>
        </p:blipFill>
        <p:spPr bwMode="auto">
          <a:xfrm>
            <a:off x="1653826" y="51471"/>
            <a:ext cx="3486959" cy="348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AutoShape 11"/>
          <p:cNvSpPr>
            <a:spLocks noChangeArrowheads="1"/>
          </p:cNvSpPr>
          <p:nvPr userDrawn="1"/>
        </p:nvSpPr>
        <p:spPr bwMode="ltGray">
          <a:xfrm>
            <a:off x="854870" y="4198382"/>
            <a:ext cx="5353050" cy="40005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500"/>
          </a:p>
        </p:txBody>
      </p:sp>
      <p:sp>
        <p:nvSpPr>
          <p:cNvPr id="17" name="TextBox 19"/>
          <p:cNvSpPr txBox="1">
            <a:spLocks noChangeArrowheads="1"/>
          </p:cNvSpPr>
          <p:nvPr userDrawn="1"/>
        </p:nvSpPr>
        <p:spPr bwMode="auto">
          <a:xfrm>
            <a:off x="1653826" y="4229101"/>
            <a:ext cx="37551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 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(2</a:t>
            </a: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판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35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5265" y="4857750"/>
            <a:ext cx="921544" cy="192882"/>
          </a:xfrm>
          <a:prstGeom prst="rect">
            <a:avLst/>
          </a:prstGeom>
        </p:spPr>
      </p:pic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2510899" y="3461475"/>
            <a:ext cx="3520181" cy="718354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4F81BD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/>
          <p:cNvSpPr txBox="1">
            <a:spLocks/>
          </p:cNvSpPr>
          <p:nvPr userDrawn="1"/>
        </p:nvSpPr>
        <p:spPr bwMode="auto">
          <a:xfrm>
            <a:off x="170260" y="70248"/>
            <a:ext cx="4629150" cy="42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1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1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5"/>
          <p:cNvSpPr>
            <a:spLocks noGrp="1"/>
          </p:cNvSpPr>
          <p:nvPr>
            <p:ph sz="quarter" idx="10"/>
          </p:nvPr>
        </p:nvSpPr>
        <p:spPr>
          <a:xfrm>
            <a:off x="197577" y="762545"/>
            <a:ext cx="6426000" cy="405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0" marR="0" indent="0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Tx/>
              <a:buNone/>
              <a:tabLst/>
              <a:defRPr sz="18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267884" marR="0" indent="0" algn="l" defTabSz="685784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Tx/>
              <a:buNone/>
              <a:tabLst/>
              <a:defRPr sz="1600">
                <a:latin typeface="+mn-ea"/>
                <a:ea typeface="+mn-ea"/>
              </a:defRPr>
            </a:lvl2pPr>
            <a:lvl3pPr marL="607204" marR="0" indent="-13691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257169" marR="0" lvl="0" indent="-25716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404803" marR="0" lvl="1" indent="-13691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0"/>
          </p:nvPr>
        </p:nvSpPr>
        <p:spPr>
          <a:xfrm>
            <a:off x="171450" y="698864"/>
            <a:ext cx="6515100" cy="4286250"/>
          </a:xfrm>
          <a:prstGeom prst="rect">
            <a:avLst/>
          </a:prstGeom>
        </p:spPr>
        <p:txBody>
          <a:bodyPr/>
          <a:lstStyle>
            <a:lvl1pPr marL="257169" marR="0" indent="-25716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75"/>
              </a:spcAft>
              <a:buClr>
                <a:srgbClr val="5A8DDC"/>
              </a:buClr>
              <a:buSzTx/>
              <a:buFont typeface="맑은 고딕" pitchFamily="50" charset="-127"/>
              <a:buChar char="■"/>
              <a:tabLst/>
              <a:defRPr sz="1800"/>
            </a:lvl1pPr>
            <a:lvl2pPr marL="404803" marR="0" indent="-136919" algn="l" defTabSz="685784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/>
            </a:lvl2pPr>
            <a:lvl3pPr marL="540530" marR="0" indent="-139300" algn="l" defTabSz="685784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673877" indent="-133347">
              <a:buClr>
                <a:schemeClr val="bg1"/>
              </a:buClr>
              <a:buSzPct val="90000"/>
              <a:buFont typeface="Arial" panose="020B0604020202020204" pitchFamily="34" charset="0"/>
              <a:buChar char="−"/>
              <a:tabLst>
                <a:tab pos="673877" algn="l"/>
              </a:tabLst>
              <a:defRPr sz="1600" b="0">
                <a:latin typeface="맑은 고딕" pitchFamily="50" charset="-127"/>
                <a:ea typeface="맑은 고딕" pitchFamily="50" charset="-127"/>
              </a:defRPr>
            </a:lvl4pPr>
            <a:lvl5pPr>
              <a:defRPr sz="9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0261" y="61915"/>
            <a:ext cx="5669756" cy="43219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:\Users\KDY\Desktop\자바스크립트 2판\강의교안\표지-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9" t="33366" r="13639" b="51325"/>
          <a:stretch/>
        </p:blipFill>
        <p:spPr bwMode="auto">
          <a:xfrm>
            <a:off x="4235746" y="2283720"/>
            <a:ext cx="1326439" cy="184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KDY\Desktop\자바스크립트 2판\강의교안\표지2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26" t="23546" r="18331" b="49042"/>
          <a:stretch/>
        </p:blipFill>
        <p:spPr bwMode="auto">
          <a:xfrm>
            <a:off x="1876332" y="909548"/>
            <a:ext cx="3022633" cy="321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6075295" y="4887516"/>
            <a:ext cx="725556" cy="19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05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05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/53</a:t>
            </a:r>
          </a:p>
        </p:txBody>
      </p:sp>
      <p:sp>
        <p:nvSpPr>
          <p:cNvPr id="20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171450" y="698897"/>
            <a:ext cx="65151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 셋째 수준</a:t>
            </a:r>
          </a:p>
          <a:p>
            <a:pPr lvl="3"/>
            <a:endParaRPr lang="en-US" altLang="ko-KR" dirty="0"/>
          </a:p>
        </p:txBody>
      </p:sp>
      <p:sp>
        <p:nvSpPr>
          <p:cNvPr id="21" name="제목 개체 틀 23"/>
          <p:cNvSpPr>
            <a:spLocks noGrp="1"/>
          </p:cNvSpPr>
          <p:nvPr>
            <p:ph type="title"/>
          </p:nvPr>
        </p:nvSpPr>
        <p:spPr bwMode="auto">
          <a:xfrm>
            <a:off x="170262" y="61915"/>
            <a:ext cx="5669756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22" name="Freeform 126"/>
          <p:cNvSpPr>
            <a:spLocks/>
          </p:cNvSpPr>
          <p:nvPr userDrawn="1"/>
        </p:nvSpPr>
        <p:spPr bwMode="gray">
          <a:xfrm>
            <a:off x="-9525" y="257176"/>
            <a:ext cx="4524375" cy="509588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500"/>
          </a:p>
        </p:txBody>
      </p:sp>
      <p:sp>
        <p:nvSpPr>
          <p:cNvPr id="23" name="Rectangle 193"/>
          <p:cNvSpPr>
            <a:spLocks noChangeArrowheads="1"/>
          </p:cNvSpPr>
          <p:nvPr userDrawn="1"/>
        </p:nvSpPr>
        <p:spPr bwMode="gray">
          <a:xfrm>
            <a:off x="169816" y="501532"/>
            <a:ext cx="1756205" cy="98822"/>
          </a:xfrm>
          <a:prstGeom prst="rect">
            <a:avLst/>
          </a:prstGeom>
          <a:solidFill>
            <a:schemeClr val="accent3"/>
          </a:solidFill>
          <a:ln w="9525">
            <a:solidFill>
              <a:srgbClr val="FFFFD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굴림" charset="-127"/>
            </a:endParaRPr>
          </a:p>
        </p:txBody>
      </p:sp>
      <p:sp>
        <p:nvSpPr>
          <p:cNvPr id="24" name="Line 194"/>
          <p:cNvSpPr>
            <a:spLocks noChangeShapeType="1"/>
          </p:cNvSpPr>
          <p:nvPr userDrawn="1"/>
        </p:nvSpPr>
        <p:spPr bwMode="gray">
          <a:xfrm>
            <a:off x="169816" y="594019"/>
            <a:ext cx="6506693" cy="0"/>
          </a:xfrm>
          <a:prstGeom prst="line">
            <a:avLst/>
          </a:prstGeom>
          <a:ln>
            <a:solidFill>
              <a:srgbClr val="191E70"/>
            </a:solidFill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40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257175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514350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771525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028700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192881" indent="-192881" algn="l" rtl="0" eaLnBrk="0" fontAlgn="base" latinLnBrk="1" hangingPunct="0">
        <a:lnSpc>
          <a:spcPct val="150000"/>
        </a:lnSpc>
        <a:spcBef>
          <a:spcPct val="20000"/>
        </a:spcBef>
        <a:spcAft>
          <a:spcPts val="56"/>
        </a:spcAft>
        <a:buClr>
          <a:srgbClr val="5A8DDC"/>
        </a:buClr>
        <a:buFont typeface="Wingdings" panose="05000000000000000000" pitchFamily="2" charset="2"/>
        <a:buChar char="v"/>
        <a:defRPr sz="18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303610" indent="-102692" algn="l" rtl="0" eaLnBrk="0" fontAlgn="base" latinLnBrk="1" hangingPunct="0">
        <a:lnSpc>
          <a:spcPct val="150000"/>
        </a:lnSpc>
        <a:spcBef>
          <a:spcPct val="20000"/>
        </a:spcBef>
        <a:spcAft>
          <a:spcPts val="56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405408" indent="-104478" algn="l" rtl="0" eaLnBrk="0" fontAlgn="base" latinLnBrk="1" hangingPunct="0">
        <a:lnSpc>
          <a:spcPct val="150000"/>
        </a:lnSpc>
        <a:spcBef>
          <a:spcPct val="20000"/>
        </a:spcBef>
        <a:spcAft>
          <a:spcPts val="56"/>
        </a:spcAft>
        <a:buClr>
          <a:srgbClr val="ADB9AD"/>
        </a:buClr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653654" indent="-150019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1157288" indent="-128588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141446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5"/>
          <p:cNvSpPr>
            <a:spLocks noGrp="1"/>
          </p:cNvSpPr>
          <p:nvPr>
            <p:ph type="ctrTitle"/>
          </p:nvPr>
        </p:nvSpPr>
        <p:spPr>
          <a:xfrm>
            <a:off x="2672916" y="3579862"/>
            <a:ext cx="2592288" cy="538766"/>
          </a:xfrm>
        </p:spPr>
        <p:txBody>
          <a:bodyPr/>
          <a:lstStyle/>
          <a:p>
            <a:r>
              <a:rPr lang="ko-KR" altLang="en-US" dirty="0"/>
              <a:t>기본 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855" y="3495788"/>
            <a:ext cx="1188132" cy="594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REPL</a:t>
            </a:r>
            <a:r>
              <a:rPr lang="ko-KR" altLang="en-US"/>
              <a:t>을 사용한 출력</a:t>
            </a:r>
            <a:endParaRPr lang="en-US" altLang="ko-KR"/>
          </a:p>
          <a:p>
            <a:pPr lvl="1"/>
            <a:r>
              <a:rPr lang="ko-KR" altLang="en-US"/>
              <a:t>곧바로 문장을 입력해서 출력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출력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0" b="46902"/>
          <a:stretch/>
        </p:blipFill>
        <p:spPr bwMode="auto">
          <a:xfrm>
            <a:off x="701696" y="1563638"/>
            <a:ext cx="5454608" cy="1334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08"/>
          <a:stretch/>
        </p:blipFill>
        <p:spPr bwMode="auto">
          <a:xfrm>
            <a:off x="706261" y="3021255"/>
            <a:ext cx="5454607" cy="726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3884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숫자</a:t>
            </a:r>
            <a:endParaRPr lang="en-US" altLang="ko-KR"/>
          </a:p>
          <a:p>
            <a:pPr lvl="1"/>
            <a:r>
              <a:rPr lang="ko-KR" altLang="en-US"/>
              <a:t>가장 기본적인 자료형</a:t>
            </a:r>
            <a:endParaRPr lang="en-US" altLang="ko-KR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기본 자료형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915" y="2499742"/>
            <a:ext cx="1602167" cy="1583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25" y="1400814"/>
            <a:ext cx="5499549" cy="108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18" y="4155163"/>
            <a:ext cx="5359163" cy="75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88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연산자 우선순위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나머지 연산자 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기본 자료형</a:t>
            </a:r>
            <a:endParaRPr lang="ko-KR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4" y="2761726"/>
            <a:ext cx="1754185" cy="86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95" y="1099892"/>
            <a:ext cx="5346594" cy="788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94" y="3740182"/>
            <a:ext cx="4840858" cy="105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205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2-2] </a:t>
            </a:r>
            <a:r>
              <a:rPr lang="ko-KR" altLang="en-US"/>
              <a:t>숫자와 연산자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기본 자료형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1131590"/>
            <a:ext cx="5144694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699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문자열</a:t>
            </a:r>
            <a:endParaRPr lang="en-US" altLang="ko-KR"/>
          </a:p>
          <a:p>
            <a:pPr lvl="1"/>
            <a:r>
              <a:rPr lang="ko-KR" altLang="en-US"/>
              <a:t>문자의 집합</a:t>
            </a:r>
            <a:endParaRPr lang="en-US" altLang="ko-KR"/>
          </a:p>
          <a:p>
            <a:pPr lvl="1"/>
            <a:r>
              <a:rPr lang="ko-KR" altLang="en-US"/>
              <a:t>문자열 생성시 큰따옴표나 작은따옴표를 사용</a:t>
            </a:r>
            <a:endParaRPr lang="en-US" altLang="ko-KR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기본 자료형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998"/>
          <a:stretch/>
        </p:blipFill>
        <p:spPr bwMode="auto">
          <a:xfrm>
            <a:off x="620688" y="1718927"/>
            <a:ext cx="5230708" cy="1111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66"/>
          <a:stretch/>
        </p:blipFill>
        <p:spPr bwMode="auto">
          <a:xfrm>
            <a:off x="653852" y="2931790"/>
            <a:ext cx="519754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5541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이스케이프 문자 </a:t>
            </a:r>
            <a:endParaRPr lang="en-US" altLang="ko-KR"/>
          </a:p>
          <a:p>
            <a:pPr lvl="2"/>
            <a:r>
              <a:rPr lang="ko-KR" altLang="en-US"/>
              <a:t>따옴표를 문자 그대로 사용 가능</a:t>
            </a:r>
            <a:endParaRPr lang="en-US" altLang="ko-KR"/>
          </a:p>
          <a:p>
            <a:pPr lvl="2"/>
            <a:r>
              <a:rPr lang="ko-KR" altLang="en-US"/>
              <a:t>문자열 줄바꿈 할 경우 사용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기본 자료형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85" y="1779662"/>
            <a:ext cx="3769568" cy="1096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83" y="2938620"/>
            <a:ext cx="3778460" cy="81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042" y="1923678"/>
            <a:ext cx="1991098" cy="1781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0910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2-3] </a:t>
            </a:r>
            <a:r>
              <a:rPr lang="ko-KR" altLang="en-US" dirty="0"/>
              <a:t>이스케이프 문자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2-6]</a:t>
            </a:r>
            <a:r>
              <a:rPr lang="ko-KR" altLang="en-US" dirty="0"/>
              <a:t>에서 ＼</a:t>
            </a:r>
            <a:r>
              <a:rPr lang="en-US" altLang="ko-KR" dirty="0"/>
              <a:t>t, </a:t>
            </a:r>
            <a:r>
              <a:rPr lang="ko-KR" altLang="en-US" dirty="0"/>
              <a:t>＼</a:t>
            </a:r>
            <a:r>
              <a:rPr lang="en-US" altLang="ko-KR" dirty="0"/>
              <a:t>n,  </a:t>
            </a:r>
            <a:r>
              <a:rPr lang="ko-KR" altLang="en-US" dirty="0"/>
              <a:t>＼＼를 사용하기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기본 자료형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1513849"/>
            <a:ext cx="5518967" cy="1231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2841988"/>
            <a:ext cx="5345837" cy="1231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0156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문자열 합하기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2-4] </a:t>
            </a:r>
            <a:r>
              <a:rPr lang="ko-KR" altLang="en-US"/>
              <a:t>문자열 연결 연산자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기본 자료형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1166444"/>
            <a:ext cx="2288543" cy="900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68" y="2841988"/>
            <a:ext cx="5675032" cy="1529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566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 선택 연산자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2-5] </a:t>
            </a:r>
            <a:r>
              <a:rPr lang="ko-KR" altLang="en-US" dirty="0"/>
              <a:t>문자 선택 연산자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‘안녕하세요’ 문자열의 </a:t>
            </a:r>
            <a:r>
              <a:rPr lang="en-US" altLang="ko-KR" dirty="0"/>
              <a:t>0</a:t>
            </a:r>
            <a:r>
              <a:rPr lang="ko-KR" altLang="en-US" dirty="0"/>
              <a:t>번째</a:t>
            </a:r>
            <a:r>
              <a:rPr lang="en-US" altLang="ko-KR" dirty="0"/>
              <a:t>, 1</a:t>
            </a:r>
            <a:r>
              <a:rPr lang="ko-KR" altLang="en-US" dirty="0"/>
              <a:t>번째</a:t>
            </a:r>
            <a:r>
              <a:rPr lang="en-US" altLang="ko-KR" dirty="0"/>
              <a:t>, 3</a:t>
            </a:r>
            <a:r>
              <a:rPr lang="ko-KR" altLang="en-US" dirty="0"/>
              <a:t>번째에 있는 문자를 선택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기본 자료형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5" y="1131590"/>
            <a:ext cx="2970329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42" y="3147814"/>
            <a:ext cx="4517821" cy="183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6099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템플릿 문자열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기본 자료형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1123050"/>
            <a:ext cx="5904656" cy="810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" r="502"/>
          <a:stretch/>
        </p:blipFill>
        <p:spPr bwMode="auto">
          <a:xfrm>
            <a:off x="692696" y="2067694"/>
            <a:ext cx="5739718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58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자바스크립트에서 사용하는 기본 용어를 이해합니다</a:t>
            </a:r>
            <a:r>
              <a:rPr lang="en-US" altLang="ko-KR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 출력 방법을 익힙니다</a:t>
            </a:r>
            <a:r>
              <a:rPr lang="en-US" altLang="ko-KR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상수를 배우고 관련된 연산자의 사용 방법을 익힙니다</a:t>
            </a:r>
            <a:r>
              <a:rPr lang="en-US" altLang="ko-KR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자료형</a:t>
            </a:r>
            <a:r>
              <a:rPr lang="ko-KR" altLang="en-US" dirty="0"/>
              <a:t> 변환 방법을 익힙니다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불</a:t>
            </a:r>
            <a:endParaRPr lang="en-US" altLang="ko-KR" dirty="0"/>
          </a:p>
          <a:p>
            <a:pPr lvl="1"/>
            <a:r>
              <a:rPr lang="ko-KR" altLang="en-US" dirty="0"/>
              <a:t>참과 거짓의 표현 </a:t>
            </a:r>
            <a:r>
              <a:rPr lang="en-US" altLang="ko-KR" dirty="0"/>
              <a:t>: true</a:t>
            </a:r>
            <a:r>
              <a:rPr lang="ko-KR" altLang="en-US" dirty="0"/>
              <a:t>와 </a:t>
            </a:r>
            <a:r>
              <a:rPr lang="en-US" altLang="ko-KR" dirty="0"/>
              <a:t>false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7884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비교 연산자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기본 자료형</a:t>
            </a:r>
            <a:endParaRPr lang="ko-KR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28" y="3374773"/>
            <a:ext cx="2160240" cy="170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60"/>
          <a:stretch/>
        </p:blipFill>
        <p:spPr bwMode="auto">
          <a:xfrm>
            <a:off x="692696" y="1347615"/>
            <a:ext cx="4248472" cy="91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04"/>
          <a:stretch/>
        </p:blipFill>
        <p:spPr bwMode="auto">
          <a:xfrm>
            <a:off x="692696" y="2260616"/>
            <a:ext cx="4248472" cy="60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8774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2-6] </a:t>
            </a:r>
            <a:r>
              <a:rPr lang="ko-KR" altLang="en-US"/>
              <a:t>불과 비교 연산자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기본 자료형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5" y="1131590"/>
            <a:ext cx="5250833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3514848"/>
            <a:ext cx="2200058" cy="1470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659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2-7] </a:t>
            </a:r>
            <a:r>
              <a:rPr lang="ko-KR" altLang="en-US" dirty="0"/>
              <a:t>논리 부정 연산자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기본 자료형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82" y="1179519"/>
            <a:ext cx="5484391" cy="225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19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논리합 연산자 </a:t>
            </a:r>
            <a:r>
              <a:rPr lang="en-US" altLang="ko-KR"/>
              <a:t>(</a:t>
            </a:r>
            <a:r>
              <a:rPr lang="ko-KR" altLang="en-US"/>
              <a:t>이항 연산자</a:t>
            </a:r>
            <a:r>
              <a:rPr lang="en-US" altLang="ko-KR"/>
              <a:t>)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 논리곱 연산자 </a:t>
            </a:r>
            <a:r>
              <a:rPr lang="en-US" altLang="ko-KR"/>
              <a:t>(</a:t>
            </a:r>
            <a:r>
              <a:rPr lang="ko-KR" altLang="en-US"/>
              <a:t>이항 연산자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기본 자료형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1190809"/>
            <a:ext cx="2466274" cy="150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08" y="3507854"/>
            <a:ext cx="2479569" cy="150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5640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논리 연산자가 많이 사용되는 부분은 ‘범위 판단’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비교 연산자의 잘못된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401231" lvl="2" indent="0">
              <a:buNone/>
            </a:pPr>
            <a:endParaRPr lang="en-US" altLang="ko-KR" dirty="0"/>
          </a:p>
          <a:p>
            <a:pPr marL="401231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비교 연산자가 여러 개 있을 때 왼쪽부터 차례대로 연산하면서 발생하는 문제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기본 자료형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1419622"/>
            <a:ext cx="5148775" cy="530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5" y="2029064"/>
            <a:ext cx="5148775" cy="1284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302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논리 연산자의 사용</a:t>
            </a:r>
            <a:endParaRPr lang="en-US" altLang="ko-KR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기본 자료형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34" y="1275686"/>
            <a:ext cx="4020532" cy="12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394" y="2699516"/>
            <a:ext cx="3121211" cy="1459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510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2-8] </a:t>
            </a:r>
            <a:r>
              <a:rPr lang="ko-KR" altLang="en-US"/>
              <a:t>불과 논리 연산자</a:t>
            </a:r>
            <a:endParaRPr lang="en-US" altLang="ko-KR"/>
          </a:p>
          <a:p>
            <a:pPr lvl="2"/>
            <a:r>
              <a:rPr lang="ko-KR" altLang="en-US"/>
              <a:t>현재 시간을 구하는 방법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기본 자료형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764704" y="1464627"/>
            <a:ext cx="5542278" cy="145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3" y="2907538"/>
            <a:ext cx="5423543" cy="960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628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변수 </a:t>
            </a:r>
            <a:r>
              <a:rPr lang="en-US" altLang="ko-KR" dirty="0"/>
              <a:t>: </a:t>
            </a:r>
            <a:r>
              <a:rPr lang="ko-KR" altLang="en-US" dirty="0"/>
              <a:t>값을 저장할 때 사용하는 </a:t>
            </a:r>
            <a:r>
              <a:rPr lang="ko-KR" altLang="en-US" dirty="0" err="1"/>
              <a:t>식별자</a:t>
            </a:r>
            <a:r>
              <a:rPr lang="en-US" altLang="ko-KR" dirty="0"/>
              <a:t>, </a:t>
            </a:r>
            <a:r>
              <a:rPr lang="ko-KR" altLang="en-US" dirty="0"/>
              <a:t>변수 선언 후 변수에 값을 할당</a:t>
            </a:r>
            <a:endParaRPr lang="en-US" altLang="ko-KR" dirty="0"/>
          </a:p>
          <a:p>
            <a:pPr lvl="2"/>
            <a:r>
              <a:rPr lang="ko-KR" altLang="en-US" dirty="0"/>
              <a:t>변수 선언 </a:t>
            </a:r>
            <a:endParaRPr lang="en-US" altLang="ko-KR" dirty="0"/>
          </a:p>
          <a:p>
            <a:pPr marL="540530" lvl="3" indent="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altLang="ko-KR" dirty="0"/>
              <a:t>1. </a:t>
            </a:r>
            <a:r>
              <a:rPr lang="ko-KR" altLang="en-US" dirty="0"/>
              <a:t>변수를 선언합니다</a:t>
            </a:r>
            <a:r>
              <a:rPr lang="en-US" altLang="ko-KR" dirty="0"/>
              <a:t>.    2. </a:t>
            </a:r>
            <a:r>
              <a:rPr lang="ko-KR" altLang="en-US" dirty="0"/>
              <a:t>변수에 값을 할당합니다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변수 </a:t>
            </a:r>
            <a:r>
              <a:rPr lang="en-US" altLang="ko-KR" dirty="0"/>
              <a:t>pi</a:t>
            </a:r>
            <a:r>
              <a:rPr lang="ko-KR" altLang="en-US" dirty="0"/>
              <a:t>를 선언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변수 </a:t>
            </a:r>
            <a:r>
              <a:rPr lang="en-US" altLang="ko-KR" dirty="0"/>
              <a:t>pi</a:t>
            </a:r>
            <a:r>
              <a:rPr lang="ko-KR" altLang="en-US" dirty="0"/>
              <a:t>에 값을 할당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401231" lvl="2" indent="0">
              <a:buNone/>
            </a:pP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변수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05"/>
          <a:stretch/>
        </p:blipFill>
        <p:spPr bwMode="auto">
          <a:xfrm>
            <a:off x="788720" y="2382834"/>
            <a:ext cx="4921150" cy="692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57"/>
          <a:stretch/>
        </p:blipFill>
        <p:spPr bwMode="auto">
          <a:xfrm>
            <a:off x="794440" y="3758402"/>
            <a:ext cx="4921150" cy="1045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849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변수 초기화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변수 활용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변수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08" y="2355958"/>
            <a:ext cx="5189620" cy="129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1073010"/>
            <a:ext cx="5328592" cy="769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0160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2-9] </a:t>
            </a:r>
            <a:r>
              <a:rPr lang="ko-KR" altLang="en-US" dirty="0"/>
              <a:t>변수 기본 사용 방법</a:t>
            </a:r>
            <a:endParaRPr lang="en-US" altLang="ko-KR" dirty="0"/>
          </a:p>
          <a:p>
            <a:pPr lvl="2"/>
            <a:r>
              <a:rPr lang="ko-KR" altLang="en-US" dirty="0"/>
              <a:t>반지름과 파이 값을 저장하고</a:t>
            </a:r>
            <a:r>
              <a:rPr lang="en-US" altLang="ko-KR" dirty="0"/>
              <a:t>, </a:t>
            </a:r>
            <a:r>
              <a:rPr lang="ko-KR" altLang="en-US" dirty="0"/>
              <a:t>원의 둘레와 넓이를 계산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변수</a:t>
            </a:r>
            <a:endParaRPr lang="ko-KR" alt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83" y="1444032"/>
            <a:ext cx="5280143" cy="1559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"/>
          <a:stretch/>
        </p:blipFill>
        <p:spPr bwMode="auto">
          <a:xfrm>
            <a:off x="709883" y="3075806"/>
            <a:ext cx="5239398" cy="912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685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197577" y="762545"/>
            <a:ext cx="3194577" cy="4050000"/>
          </a:xfrm>
        </p:spPr>
        <p:txBody>
          <a:bodyPr/>
          <a:lstStyle/>
          <a:p>
            <a:r>
              <a:rPr lang="ko-KR" altLang="en-US" dirty="0"/>
              <a:t>내용 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 용어                    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출력             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 자료형     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              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복합 대입 연산자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증감 연산자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자료형</a:t>
            </a:r>
            <a:r>
              <a:rPr lang="ko-KR" altLang="en-US" dirty="0"/>
              <a:t> 검사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undefined </a:t>
            </a:r>
            <a:r>
              <a:rPr lang="ko-KR" altLang="en-US" dirty="0" err="1"/>
              <a:t>자료형</a:t>
            </a:r>
            <a:r>
              <a:rPr lang="ko-KR" altLang="en-US" dirty="0"/>
              <a:t>  </a:t>
            </a:r>
            <a:endParaRPr lang="en-US" altLang="ko-KR" dirty="0"/>
          </a:p>
        </p:txBody>
      </p:sp>
      <p:sp>
        <p:nvSpPr>
          <p:cNvPr id="3" name="내용 개체 틀 27">
            <a:extLst>
              <a:ext uri="{FF2B5EF4-FFF2-40B4-BE49-F238E27FC236}">
                <a16:creationId xmlns:a16="http://schemas.microsoft.com/office/drawing/2014/main" id="{C129A2DB-EDBC-49E3-ADCF-988042DE4297}"/>
              </a:ext>
            </a:extLst>
          </p:cNvPr>
          <p:cNvSpPr txBox="1">
            <a:spLocks/>
          </p:cNvSpPr>
          <p:nvPr/>
        </p:nvSpPr>
        <p:spPr bwMode="auto">
          <a:xfrm>
            <a:off x="3428999" y="762545"/>
            <a:ext cx="3194577" cy="4050000"/>
          </a:xfrm>
          <a:prstGeom prst="roundRect">
            <a:avLst>
              <a:gd name="adj" fmla="val 4285"/>
            </a:avLst>
          </a:prstGeom>
          <a:noFill/>
          <a:ln w="19050">
            <a:solidFill>
              <a:schemeClr val="bg2">
                <a:lumMod val="90000"/>
              </a:scheme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Tx/>
              <a:buNone/>
              <a:tabLst/>
              <a:defRPr sz="1800" b="1" kern="1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267884" marR="0" indent="0" algn="l" defTabSz="685784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Tx/>
              <a:buNone/>
              <a:tabLst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07204" marR="0" indent="-13691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653654" indent="-150019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157288" indent="-1285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414463" indent="-128588" algn="l" defTabSz="5143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3634" lvl="1" indent="-285750">
              <a:buFont typeface="Arial" panose="020B0604020202020204" pitchFamily="34" charset="0"/>
              <a:buChar char="•"/>
            </a:pPr>
            <a:endParaRPr kumimoji="0"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kumimoji="0" lang="ko-KR" altLang="en-US" dirty="0"/>
              <a:t>강제 자료형 변환</a:t>
            </a:r>
            <a:endParaRPr kumimoji="0"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kumimoji="0" lang="ko-KR" altLang="en-US" dirty="0"/>
              <a:t>자동 자료형 변환</a:t>
            </a:r>
            <a:endParaRPr kumimoji="0"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kumimoji="0" lang="ko-KR" altLang="en-US" dirty="0"/>
              <a:t>일치 연산자</a:t>
            </a:r>
            <a:endParaRPr kumimoji="0"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kumimoji="0" lang="ko-KR" altLang="en-US" dirty="0"/>
              <a:t>상수</a:t>
            </a:r>
            <a:endParaRPr kumimoji="0"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8387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변수에 사용할 수 있는 몇 개의 특별한 연산자가 존재</a:t>
            </a:r>
            <a:endParaRPr lang="en-US" altLang="ko-KR"/>
          </a:p>
          <a:p>
            <a:pPr lvl="2"/>
            <a:r>
              <a:rPr lang="en-US" altLang="ko-KR"/>
              <a:t>a += 10</a:t>
            </a:r>
            <a:r>
              <a:rPr lang="ko-KR" altLang="en-US"/>
              <a:t> 는 </a:t>
            </a:r>
            <a:r>
              <a:rPr lang="en-US" altLang="ko-KR"/>
              <a:t>a = a + 10</a:t>
            </a:r>
            <a:r>
              <a:rPr lang="ko-KR" altLang="en-US"/>
              <a:t>과 결과가  같음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복합 대입 연산자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466" y="1419622"/>
            <a:ext cx="2453067" cy="1741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466" y="3366258"/>
            <a:ext cx="2452064" cy="86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8831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2-10] </a:t>
            </a:r>
            <a:r>
              <a:rPr lang="ko-KR" altLang="en-US"/>
              <a:t>숫자와 관련된 복합 대입 연산자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복합 대입 연산자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66" y="1101222"/>
            <a:ext cx="4557156" cy="204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10" y="3240997"/>
            <a:ext cx="4563543" cy="156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7443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2-11] </a:t>
            </a:r>
            <a:r>
              <a:rPr lang="ko-KR" altLang="en-US"/>
              <a:t>문자열과 관련된 복합 대입 연산자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복합 대입 연산자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4" b="44690"/>
          <a:stretch/>
        </p:blipFill>
        <p:spPr bwMode="auto">
          <a:xfrm>
            <a:off x="620687" y="1131590"/>
            <a:ext cx="5178891" cy="2131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32"/>
          <a:stretch/>
        </p:blipFill>
        <p:spPr bwMode="auto">
          <a:xfrm>
            <a:off x="625622" y="3325770"/>
            <a:ext cx="5214395" cy="1301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217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2-12 </a:t>
            </a:r>
            <a:r>
              <a:rPr lang="ko-KR" altLang="en-US" dirty="0"/>
              <a:t>증감 연산자</a:t>
            </a:r>
            <a:r>
              <a:rPr lang="en-US" altLang="ko-KR" dirty="0"/>
              <a:t>]</a:t>
            </a:r>
          </a:p>
          <a:p>
            <a:pPr lvl="2"/>
            <a:r>
              <a:rPr lang="ko-KR" altLang="en-US" dirty="0"/>
              <a:t>변수 </a:t>
            </a:r>
            <a:r>
              <a:rPr lang="en-US" altLang="ko-KR" dirty="0"/>
              <a:t>number</a:t>
            </a:r>
            <a:r>
              <a:rPr lang="ko-KR" altLang="en-US" dirty="0"/>
              <a:t>를 초기화하고</a:t>
            </a:r>
            <a:r>
              <a:rPr lang="en-US" altLang="ko-KR" dirty="0"/>
              <a:t>, ++ </a:t>
            </a:r>
            <a:r>
              <a:rPr lang="ko-KR" altLang="en-US" dirty="0"/>
              <a:t>연산자와 </a:t>
            </a:r>
            <a:r>
              <a:rPr lang="en-US" altLang="ko-KR" dirty="0"/>
              <a:t>-- </a:t>
            </a:r>
            <a:r>
              <a:rPr lang="ko-KR" altLang="en-US" dirty="0"/>
              <a:t>연산자를 사용</a:t>
            </a:r>
            <a:endParaRPr lang="en-US" altLang="ko-KR" dirty="0"/>
          </a:p>
          <a:p>
            <a:pPr lvl="2"/>
            <a:r>
              <a:rPr lang="ko-KR" altLang="en-US" dirty="0"/>
              <a:t>각 연산자에서 변수 값이 </a:t>
            </a:r>
            <a:r>
              <a:rPr lang="en-US" altLang="ko-KR" dirty="0"/>
              <a:t>1</a:t>
            </a:r>
            <a:r>
              <a:rPr lang="ko-KR" altLang="en-US" dirty="0"/>
              <a:t>만큼 변경됨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</a:t>
            </a:r>
            <a:r>
              <a:rPr lang="ko-KR" altLang="en-US"/>
              <a:t> 증감 연산자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9" y="1771431"/>
            <a:ext cx="2229468" cy="1376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41" y="3172732"/>
            <a:ext cx="5121568" cy="1703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385" y="3856844"/>
            <a:ext cx="4490445" cy="727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023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2-13] </a:t>
            </a:r>
            <a:r>
              <a:rPr lang="ko-KR" altLang="en-US" dirty="0"/>
              <a:t>증감 연산자의 전위와 후위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</a:t>
            </a:r>
            <a:r>
              <a:rPr lang="ko-KR" altLang="en-US"/>
              <a:t> 증감 연산자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18" y="1437624"/>
            <a:ext cx="4414391" cy="2639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52736" y="2463738"/>
            <a:ext cx="1080120" cy="293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59249" y="2474030"/>
            <a:ext cx="1080120" cy="293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2164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후위는 문장을 실행하기 전에 값을 변경하라는 의미</a:t>
            </a:r>
            <a:endParaRPr lang="en-US" altLang="ko-KR" dirty="0"/>
          </a:p>
          <a:p>
            <a:pPr lvl="2">
              <a:buClr>
                <a:schemeClr val="bg1"/>
              </a:buClr>
            </a:pPr>
            <a:r>
              <a:rPr lang="ko-KR" altLang="en-US" dirty="0"/>
              <a:t>→ </a:t>
            </a:r>
            <a:r>
              <a:rPr lang="en-US" altLang="ko-KR" dirty="0"/>
              <a:t>console.log (++number) </a:t>
            </a:r>
            <a:r>
              <a:rPr lang="ko-KR" altLang="en-US" dirty="0"/>
              <a:t>코드는</a:t>
            </a:r>
            <a:endParaRPr lang="en-US" altLang="ko-KR" dirty="0"/>
          </a:p>
          <a:p>
            <a:pPr lvl="2">
              <a:buClr>
                <a:schemeClr val="bg1"/>
              </a:buClr>
            </a:pPr>
            <a:r>
              <a:rPr lang="en-US" altLang="ko-KR" dirty="0"/>
              <a:t>    console.log (number)</a:t>
            </a:r>
            <a:r>
              <a:rPr lang="ko-KR" altLang="en-US" dirty="0"/>
              <a:t>를 실행하고 변수 </a:t>
            </a:r>
            <a:r>
              <a:rPr lang="en-US" altLang="ko-KR" dirty="0"/>
              <a:t>number</a:t>
            </a:r>
            <a:r>
              <a:rPr lang="ko-KR" altLang="en-US" dirty="0"/>
              <a:t>에 </a:t>
            </a:r>
            <a:r>
              <a:rPr lang="en-US" altLang="ko-KR" dirty="0"/>
              <a:t>1</a:t>
            </a:r>
            <a:r>
              <a:rPr lang="ko-KR" altLang="en-US" dirty="0"/>
              <a:t>을 더함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이는 </a:t>
            </a:r>
            <a:r>
              <a:rPr lang="en-US" altLang="ko-KR" dirty="0"/>
              <a:t>[</a:t>
            </a:r>
            <a:r>
              <a:rPr lang="ko-KR" altLang="en-US" dirty="0"/>
              <a:t>코드 </a:t>
            </a:r>
            <a:r>
              <a:rPr lang="en-US" altLang="ko-KR" dirty="0"/>
              <a:t>2-20]</a:t>
            </a:r>
            <a:r>
              <a:rPr lang="ko-KR" altLang="en-US" dirty="0"/>
              <a:t>과 같음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</a:t>
            </a:r>
            <a:r>
              <a:rPr lang="ko-KR" altLang="en-US"/>
              <a:t> 증감 연산자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2" y="2427734"/>
            <a:ext cx="4049537" cy="1458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5649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아래 두 코드 실행 </a:t>
            </a:r>
            <a:r>
              <a:rPr lang="en-US" altLang="ko-KR"/>
              <a:t>:</a:t>
            </a:r>
            <a:r>
              <a:rPr lang="ko-KR" altLang="en-US"/>
              <a:t> 차례대로 </a:t>
            </a:r>
            <a:r>
              <a:rPr lang="en-US" altLang="ko-KR"/>
              <a:t>10, 12, 12, 10</a:t>
            </a:r>
            <a:r>
              <a:rPr lang="ko-KR" altLang="en-US"/>
              <a:t>을 출력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</a:t>
            </a:r>
            <a:r>
              <a:rPr lang="ko-KR" altLang="en-US"/>
              <a:t> 증감 연산자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38" y="1057524"/>
            <a:ext cx="4204414" cy="141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" t="824" r="12" b="1594"/>
          <a:stretch/>
        </p:blipFill>
        <p:spPr bwMode="auto">
          <a:xfrm>
            <a:off x="713542" y="2571750"/>
            <a:ext cx="4192210" cy="197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5676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자료형</a:t>
            </a:r>
            <a:r>
              <a:rPr lang="ko-KR" altLang="en-US" dirty="0"/>
              <a:t> 확인 연산자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7884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보통 연산자 뒤에 괄호를 붙임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</a:t>
            </a:r>
            <a:r>
              <a:rPr lang="ko-KR" altLang="en-US"/>
              <a:t> 자료형 검사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5" y="1128137"/>
            <a:ext cx="2351697" cy="698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71"/>
          <a:stretch/>
        </p:blipFill>
        <p:spPr bwMode="auto">
          <a:xfrm>
            <a:off x="692695" y="3435846"/>
            <a:ext cx="4608566" cy="964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5" y="1901204"/>
            <a:ext cx="4608566" cy="1030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2284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자바스크립트의 여섯 가지 자료형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</a:t>
            </a:r>
            <a:r>
              <a:rPr lang="ko-KR" altLang="en-US"/>
              <a:t> 자료형 검사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1086585"/>
            <a:ext cx="4176464" cy="393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07273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undefined </a:t>
            </a:r>
            <a:r>
              <a:rPr lang="ko-KR" altLang="en-US"/>
              <a:t>자료형 </a:t>
            </a:r>
            <a:endParaRPr lang="en-US" altLang="ko-KR"/>
          </a:p>
          <a:p>
            <a:pPr lvl="1"/>
            <a:r>
              <a:rPr lang="ko-KR" altLang="en-US"/>
              <a:t>변수를 선언했으나 초기화하지 않은 자료형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</a:t>
            </a:r>
            <a:r>
              <a:rPr lang="ko-KR" altLang="en-US"/>
              <a:t> </a:t>
            </a:r>
            <a:r>
              <a:rPr lang="en-US" altLang="ko-KR"/>
              <a:t>undefined </a:t>
            </a:r>
            <a:r>
              <a:rPr lang="ko-KR" altLang="en-US"/>
              <a:t>자료형</a:t>
            </a:r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1419622"/>
            <a:ext cx="5852332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759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표현식과</a:t>
            </a:r>
            <a:r>
              <a:rPr lang="ko-KR" altLang="en-US" dirty="0"/>
              <a:t> 문장</a:t>
            </a:r>
            <a:endParaRPr lang="en-US" altLang="ko-KR" dirty="0"/>
          </a:p>
          <a:p>
            <a:pPr lvl="1"/>
            <a:r>
              <a:rPr lang="ko-KR" altLang="en-US" dirty="0" err="1"/>
              <a:t>표현식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문장 </a:t>
            </a:r>
            <a:r>
              <a:rPr lang="en-US" altLang="ko-KR" dirty="0"/>
              <a:t>: </a:t>
            </a:r>
            <a:r>
              <a:rPr lang="ko-KR" altLang="en-US" dirty="0"/>
              <a:t>표현식이 하나 이상 모일 경우</a:t>
            </a:r>
            <a:r>
              <a:rPr lang="en-US" altLang="ko-KR" dirty="0"/>
              <a:t>, </a:t>
            </a:r>
            <a:r>
              <a:rPr lang="ko-KR" altLang="en-US" dirty="0"/>
              <a:t>마지막에 종결 의미로 세미콜론</a:t>
            </a:r>
            <a:r>
              <a:rPr lang="en-US" altLang="ko-KR" dirty="0"/>
              <a:t>(;)</a:t>
            </a:r>
          </a:p>
          <a:p>
            <a:pPr lvl="1"/>
            <a:r>
              <a:rPr lang="ko-KR" altLang="en-US" dirty="0"/>
              <a:t>프로그램 </a:t>
            </a:r>
            <a:r>
              <a:rPr lang="en-US" altLang="ko-KR" dirty="0"/>
              <a:t>: </a:t>
            </a:r>
            <a:r>
              <a:rPr lang="ko-KR" altLang="en-US" dirty="0"/>
              <a:t>문장이 모이면 프로그램이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기본 용어</a:t>
            </a:r>
            <a:endParaRPr lang="ko-KR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377"/>
          <a:stretch/>
        </p:blipFill>
        <p:spPr bwMode="auto">
          <a:xfrm>
            <a:off x="620688" y="1379886"/>
            <a:ext cx="5079894" cy="86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11"/>
          <a:stretch/>
        </p:blipFill>
        <p:spPr bwMode="auto">
          <a:xfrm>
            <a:off x="620688" y="3363838"/>
            <a:ext cx="4994672" cy="1080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강제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/>
            <a:r>
              <a:rPr lang="ko-KR" altLang="en-US" dirty="0"/>
              <a:t>강제 </a:t>
            </a:r>
            <a:r>
              <a:rPr lang="ko-KR" altLang="en-US" dirty="0" err="1"/>
              <a:t>자료형</a:t>
            </a:r>
            <a:r>
              <a:rPr lang="ko-KR" altLang="en-US" dirty="0"/>
              <a:t> 변환 함수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String()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</a:t>
            </a:r>
            <a:r>
              <a:rPr lang="ko-KR" altLang="en-US" dirty="0"/>
              <a:t> 강제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1412029"/>
            <a:ext cx="2088232" cy="1211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93" y="3116934"/>
            <a:ext cx="4217657" cy="168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7959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Number( ) </a:t>
            </a:r>
            <a:r>
              <a:rPr lang="ko-KR" altLang="en-US" dirty="0"/>
              <a:t>함수와 </a:t>
            </a:r>
            <a:r>
              <a:rPr lang="en-US" altLang="ko-KR" dirty="0" err="1"/>
              <a:t>NaN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2-14] Number( ) </a:t>
            </a:r>
            <a:r>
              <a:rPr lang="ko-KR" altLang="en-US" dirty="0"/>
              <a:t>함수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</a:t>
            </a:r>
            <a:r>
              <a:rPr lang="ko-KR" altLang="en-US" dirty="0"/>
              <a:t> 강제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1563638"/>
            <a:ext cx="5129582" cy="288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28398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err="1"/>
              <a:t>NaN</a:t>
            </a:r>
            <a:endParaRPr lang="en-US" altLang="ko-KR" dirty="0"/>
          </a:p>
          <a:p>
            <a:pPr lvl="2"/>
            <a:r>
              <a:rPr lang="ko-KR" altLang="en-US" dirty="0"/>
              <a:t>‘숫자로 변환할 수 없는 문자열’을 </a:t>
            </a:r>
            <a:r>
              <a:rPr lang="en-US" altLang="ko-KR" dirty="0"/>
              <a:t>Number( ) </a:t>
            </a:r>
            <a:r>
              <a:rPr lang="ko-KR" altLang="en-US" dirty="0"/>
              <a:t>함수로 변환하면 ‘</a:t>
            </a:r>
            <a:r>
              <a:rPr lang="en-US" altLang="ko-KR" dirty="0" err="1"/>
              <a:t>NaN</a:t>
            </a:r>
            <a:r>
              <a:rPr lang="en-US" altLang="ko-KR" dirty="0"/>
              <a:t>’</a:t>
            </a:r>
            <a:r>
              <a:rPr lang="ko-KR" altLang="en-US" dirty="0"/>
              <a:t>을 출력</a:t>
            </a:r>
            <a:endParaRPr lang="en-US" altLang="ko-KR" dirty="0"/>
          </a:p>
          <a:p>
            <a:pPr lvl="2"/>
            <a:r>
              <a:rPr lang="en-US" altLang="ko-KR" dirty="0" err="1"/>
              <a:t>NaN</a:t>
            </a:r>
            <a:r>
              <a:rPr lang="en-US" altLang="ko-KR" dirty="0"/>
              <a:t>(Not a Number)</a:t>
            </a:r>
            <a:r>
              <a:rPr lang="ko-KR" altLang="en-US" dirty="0"/>
              <a:t>은  ‘숫자 </a:t>
            </a:r>
            <a:r>
              <a:rPr lang="ko-KR" altLang="en-US" dirty="0" err="1"/>
              <a:t>자료형이지만</a:t>
            </a:r>
            <a:r>
              <a:rPr lang="ko-KR" altLang="en-US" dirty="0"/>
              <a:t> 숫자가 아닌 것’을 의미</a:t>
            </a:r>
            <a:endParaRPr lang="en-US" altLang="ko-KR" dirty="0"/>
          </a:p>
          <a:p>
            <a:pPr lvl="2"/>
            <a:r>
              <a:rPr lang="en-US" altLang="ko-KR" dirty="0" err="1"/>
              <a:t>NaN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lvl="3">
              <a:buClr>
                <a:schemeClr val="accent3"/>
              </a:buClr>
            </a:pPr>
            <a:r>
              <a:rPr lang="en-US" altLang="ko-KR" dirty="0" err="1"/>
              <a:t>NaN</a:t>
            </a:r>
            <a:r>
              <a:rPr lang="ko-KR" altLang="en-US" dirty="0"/>
              <a:t>은 무조건적으로 다름</a:t>
            </a:r>
            <a:endParaRPr lang="en-US" altLang="ko-KR" dirty="0"/>
          </a:p>
          <a:p>
            <a:pPr lvl="3">
              <a:buClr>
                <a:schemeClr val="accent3"/>
              </a:buClr>
            </a:pPr>
            <a:r>
              <a:rPr lang="en-US" altLang="ko-KR" dirty="0" err="1"/>
              <a:t>NaN</a:t>
            </a:r>
            <a:r>
              <a:rPr lang="ko-KR" altLang="en-US" dirty="0"/>
              <a:t>인지 확인할 때는 </a:t>
            </a:r>
            <a:r>
              <a:rPr lang="en-US" altLang="ko-KR" dirty="0" err="1"/>
              <a:t>isNaN</a:t>
            </a:r>
            <a:r>
              <a:rPr lang="en-US" altLang="ko-KR" dirty="0"/>
              <a:t>( ) </a:t>
            </a:r>
            <a:r>
              <a:rPr lang="ko-KR" altLang="en-US" dirty="0"/>
              <a:t>함수를 사용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9.</a:t>
            </a:r>
            <a:r>
              <a:rPr lang="ko-KR" altLang="en-US"/>
              <a:t> 강제 자료형 변환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350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2-15] </a:t>
            </a:r>
            <a:r>
              <a:rPr lang="en-US" altLang="ko-KR" dirty="0" err="1"/>
              <a:t>NaN</a:t>
            </a:r>
            <a:r>
              <a:rPr lang="en-US" altLang="ko-KR" dirty="0"/>
              <a:t>(Not a Number)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9.</a:t>
            </a:r>
            <a:r>
              <a:rPr lang="ko-KR" altLang="en-US"/>
              <a:t> 강제 자료형 변환</a:t>
            </a:r>
            <a:endParaRPr lang="ko-KR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35" y="1203598"/>
            <a:ext cx="5404077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02733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Boolean( 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/>
              <a:t>Boolean( ) </a:t>
            </a:r>
            <a:r>
              <a:rPr lang="ko-KR" altLang="en-US" dirty="0"/>
              <a:t>함수를 사용하면 다음 요소는 </a:t>
            </a:r>
            <a:r>
              <a:rPr lang="en-US" altLang="ko-KR" dirty="0"/>
              <a:t>false</a:t>
            </a:r>
            <a:r>
              <a:rPr lang="ko-KR" altLang="en-US" dirty="0"/>
              <a:t>로 변환됨</a:t>
            </a:r>
            <a:endParaRPr lang="en-US" altLang="ko-KR" dirty="0"/>
          </a:p>
          <a:p>
            <a:pPr lvl="2"/>
            <a:r>
              <a:rPr lang="en-US" altLang="ko-KR" dirty="0"/>
              <a:t>0</a:t>
            </a:r>
          </a:p>
          <a:p>
            <a:pPr lvl="2"/>
            <a:r>
              <a:rPr lang="en-US" altLang="ko-KR" dirty="0" err="1"/>
              <a:t>NaN</a:t>
            </a:r>
            <a:endParaRPr lang="en-US" altLang="ko-KR" dirty="0"/>
          </a:p>
          <a:p>
            <a:pPr lvl="2"/>
            <a:r>
              <a:rPr lang="en-US" altLang="ko-KR" dirty="0"/>
              <a:t>"" (</a:t>
            </a:r>
            <a:r>
              <a:rPr lang="ko-KR" altLang="en-US" dirty="0"/>
              <a:t>빈 문자열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null </a:t>
            </a:r>
          </a:p>
          <a:p>
            <a:pPr lvl="2"/>
            <a:r>
              <a:rPr lang="en-US" altLang="ko-KR" dirty="0"/>
              <a:t>undefined</a:t>
            </a:r>
          </a:p>
          <a:p>
            <a:pPr lvl="1"/>
            <a:r>
              <a:rPr lang="ko-KR" altLang="en-US" b="1" dirty="0"/>
              <a:t>이 외에는 모두 </a:t>
            </a:r>
            <a:r>
              <a:rPr lang="en-US" altLang="ko-KR" b="1" dirty="0"/>
              <a:t>true</a:t>
            </a:r>
            <a:r>
              <a:rPr lang="ko-KR" altLang="en-US" b="1" dirty="0"/>
              <a:t>로 변환</a:t>
            </a:r>
            <a:r>
              <a:rPr lang="en-US" altLang="ko-KR" b="1" dirty="0"/>
              <a:t>!!</a:t>
            </a:r>
          </a:p>
          <a:p>
            <a:pPr marL="267884" lvl="1" indent="0">
              <a:buNone/>
            </a:pP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9.</a:t>
            </a:r>
            <a:r>
              <a:rPr lang="ko-KR" altLang="en-US"/>
              <a:t> 강제 자료형 변환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7397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2-16] Boolean( 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9.</a:t>
            </a:r>
            <a:r>
              <a:rPr lang="ko-KR" altLang="en-US"/>
              <a:t> 강제 자료형 변환</a:t>
            </a:r>
            <a:endParaRPr lang="ko-KR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1131590"/>
            <a:ext cx="4590510" cy="3419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12958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숫자와 문자열 </a:t>
            </a:r>
            <a:r>
              <a:rPr lang="ko-KR" altLang="en-US" dirty="0" err="1"/>
              <a:t>자료형</a:t>
            </a:r>
            <a:r>
              <a:rPr lang="ko-KR" altLang="en-US" dirty="0"/>
              <a:t> 자동 변환</a:t>
            </a:r>
            <a:endParaRPr lang="en-US" altLang="ko-KR" dirty="0"/>
          </a:p>
          <a:p>
            <a:pPr lvl="1"/>
            <a:r>
              <a:rPr lang="ko-KR" altLang="en-US" dirty="0"/>
              <a:t>숫자와 문자열에 ‘</a:t>
            </a:r>
            <a:r>
              <a:rPr lang="en-US" altLang="ko-KR" dirty="0"/>
              <a:t>+’ </a:t>
            </a:r>
            <a:r>
              <a:rPr lang="ko-KR" altLang="en-US" dirty="0"/>
              <a:t>연산자를 적용하면 자동으로 숫자가 문자열로 변환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2-17] </a:t>
            </a:r>
            <a:r>
              <a:rPr lang="ko-KR" altLang="en-US" dirty="0"/>
              <a:t>숫자와 문자열 </a:t>
            </a:r>
            <a:r>
              <a:rPr lang="ko-KR" altLang="en-US" dirty="0" err="1"/>
              <a:t>자료형</a:t>
            </a:r>
            <a:r>
              <a:rPr lang="ko-KR" altLang="en-US" dirty="0"/>
              <a:t> 변환 </a:t>
            </a:r>
            <a:r>
              <a:rPr lang="en-US" altLang="ko-KR" dirty="0"/>
              <a:t>– </a:t>
            </a:r>
            <a:r>
              <a:rPr lang="ko-KR" altLang="en-US" dirty="0"/>
              <a:t>덧셈 연산자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10.</a:t>
            </a:r>
            <a:r>
              <a:rPr lang="ko-KR" altLang="en-US"/>
              <a:t> 자동 자료형 변환</a:t>
            </a:r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2358566"/>
            <a:ext cx="5195568" cy="251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19041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숫자와 문자열 </a:t>
            </a:r>
            <a:r>
              <a:rPr lang="ko-KR" altLang="en-US" dirty="0" err="1"/>
              <a:t>자료형</a:t>
            </a:r>
            <a:r>
              <a:rPr lang="ko-KR" altLang="en-US" dirty="0"/>
              <a:t> 자동 변환</a:t>
            </a:r>
            <a:endParaRPr lang="en-US" altLang="ko-KR" dirty="0"/>
          </a:p>
          <a:p>
            <a:pPr lvl="1"/>
            <a:r>
              <a:rPr lang="ko-KR" altLang="en-US" dirty="0"/>
              <a:t>숫자와 문자열에 ‘</a:t>
            </a:r>
            <a:r>
              <a:rPr lang="en-US" altLang="ko-KR" dirty="0"/>
              <a:t>+’ </a:t>
            </a:r>
            <a:r>
              <a:rPr lang="ko-KR" altLang="en-US" dirty="0"/>
              <a:t>연산자를 적용하면 자동으로 숫자가 문자열로 변환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2-18] </a:t>
            </a:r>
            <a:r>
              <a:rPr lang="ko-KR" altLang="en-US" dirty="0"/>
              <a:t>숫자와 문자열 </a:t>
            </a:r>
            <a:r>
              <a:rPr lang="ko-KR" altLang="en-US" dirty="0" err="1"/>
              <a:t>자료형</a:t>
            </a:r>
            <a:r>
              <a:rPr lang="ko-KR" altLang="en-US" dirty="0"/>
              <a:t> 변환 </a:t>
            </a:r>
            <a:r>
              <a:rPr lang="en-US" altLang="ko-KR" dirty="0"/>
              <a:t>– </a:t>
            </a:r>
            <a:r>
              <a:rPr lang="ko-KR" altLang="en-US" dirty="0"/>
              <a:t>다른 연산자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10.</a:t>
            </a:r>
            <a:r>
              <a:rPr lang="ko-KR" altLang="en-US"/>
              <a:t> 자동 자료형 변환</a:t>
            </a:r>
            <a:endParaRPr lang="ko-KR" altLang="en-US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2427733"/>
            <a:ext cx="5483368" cy="2653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10973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불 </a:t>
            </a:r>
            <a:r>
              <a:rPr lang="ko-KR" altLang="en-US" dirty="0" err="1"/>
              <a:t>자료형</a:t>
            </a:r>
            <a:r>
              <a:rPr lang="ko-KR" altLang="en-US" dirty="0"/>
              <a:t> 자동 변환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2-19] </a:t>
            </a:r>
            <a:r>
              <a:rPr lang="ko-KR" altLang="en-US" dirty="0"/>
              <a:t>불 </a:t>
            </a:r>
            <a:r>
              <a:rPr lang="ko-KR" altLang="en-US" dirty="0" err="1"/>
              <a:t>자료형</a:t>
            </a:r>
            <a:r>
              <a:rPr lang="ko-KR" altLang="en-US" dirty="0"/>
              <a:t> 자동 변환</a:t>
            </a:r>
            <a:endParaRPr lang="en-US" altLang="ko-KR" dirty="0"/>
          </a:p>
          <a:p>
            <a:pPr lvl="2"/>
            <a:r>
              <a:rPr lang="en-US" altLang="ko-KR" dirty="0"/>
              <a:t>! </a:t>
            </a:r>
            <a:r>
              <a:rPr lang="ko-KR" altLang="en-US" dirty="0"/>
              <a:t>연산자를 두 번 사용해 </a:t>
            </a:r>
            <a:r>
              <a:rPr lang="en-US" altLang="ko-KR" dirty="0"/>
              <a:t>Boolean( ) </a:t>
            </a:r>
            <a:r>
              <a:rPr lang="ko-KR" altLang="en-US" dirty="0"/>
              <a:t>함수를 사용하는 것과 같은 효과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10.</a:t>
            </a:r>
            <a:r>
              <a:rPr lang="ko-KR" altLang="en-US"/>
              <a:t> 자동 자료형 변환</a:t>
            </a:r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00" y="2069326"/>
            <a:ext cx="4381109" cy="859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"/>
          <a:stretch/>
        </p:blipFill>
        <p:spPr bwMode="auto">
          <a:xfrm>
            <a:off x="740155" y="2907301"/>
            <a:ext cx="4358199" cy="1090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920" y="3547502"/>
            <a:ext cx="3537349" cy="94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7085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일치 연산자</a:t>
            </a:r>
            <a:endParaRPr lang="en-US" altLang="ko-KR" dirty="0"/>
          </a:p>
          <a:p>
            <a:pPr lvl="1"/>
            <a:r>
              <a:rPr lang="ko-KR" altLang="en-US" dirty="0" err="1"/>
              <a:t>자료형까지</a:t>
            </a:r>
            <a:r>
              <a:rPr lang="ko-KR" altLang="en-US" dirty="0"/>
              <a:t> 검사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7884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2-20] </a:t>
            </a:r>
            <a:r>
              <a:rPr lang="ko-KR" altLang="en-US" dirty="0"/>
              <a:t>비교 연산자와 일치 연산자의 차이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11.</a:t>
            </a:r>
            <a:r>
              <a:rPr lang="ko-KR" altLang="en-US"/>
              <a:t> 일치 연산자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97" y="1479598"/>
            <a:ext cx="2280014" cy="92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12" y="3110498"/>
            <a:ext cx="3987924" cy="1176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316" y="3798320"/>
            <a:ext cx="3608507" cy="977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011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식별자</a:t>
            </a:r>
            <a:endParaRPr lang="en-US" altLang="ko-KR" dirty="0"/>
          </a:p>
          <a:p>
            <a:pPr lvl="1"/>
            <a:r>
              <a:rPr lang="ko-KR" altLang="en-US" dirty="0"/>
              <a:t>이름을 붙일 때 사용하는 단어</a:t>
            </a:r>
            <a:r>
              <a:rPr lang="en-US" altLang="ko-KR" dirty="0"/>
              <a:t>, </a:t>
            </a:r>
            <a:r>
              <a:rPr lang="ko-KR" altLang="en-US" dirty="0"/>
              <a:t>변수와 함수 이름 등으로 사용</a:t>
            </a:r>
            <a:endParaRPr lang="en-US" altLang="ko-KR" dirty="0"/>
          </a:p>
          <a:p>
            <a:pPr lvl="2"/>
            <a:r>
              <a:rPr lang="ko-KR" altLang="en-US" dirty="0"/>
              <a:t>키워드를 사용 안됨</a:t>
            </a:r>
            <a:endParaRPr lang="en-US" altLang="ko-KR" dirty="0"/>
          </a:p>
          <a:p>
            <a:pPr lvl="2"/>
            <a:r>
              <a:rPr lang="ko-KR" altLang="en-US" dirty="0"/>
              <a:t>특수 문자는 </a:t>
            </a:r>
            <a:r>
              <a:rPr lang="en-US" altLang="ko-KR" dirty="0"/>
              <a:t>_</a:t>
            </a:r>
            <a:r>
              <a:rPr lang="ko-KR" altLang="en-US" dirty="0"/>
              <a:t>와 </a:t>
            </a:r>
            <a:r>
              <a:rPr lang="en-US" altLang="ko-KR" dirty="0"/>
              <a:t>$</a:t>
            </a:r>
            <a:r>
              <a:rPr lang="ko-KR" altLang="en-US" dirty="0"/>
              <a:t>만 허용</a:t>
            </a:r>
            <a:endParaRPr lang="en-US" altLang="ko-KR" dirty="0"/>
          </a:p>
          <a:p>
            <a:pPr lvl="2"/>
            <a:r>
              <a:rPr lang="ko-KR" altLang="en-US" dirty="0"/>
              <a:t>숫자로 시작하면 안됨</a:t>
            </a:r>
            <a:endParaRPr lang="en-US" altLang="ko-KR" dirty="0"/>
          </a:p>
          <a:p>
            <a:pPr lvl="2"/>
            <a:r>
              <a:rPr lang="ko-KR" altLang="en-US" dirty="0"/>
              <a:t>공백은 입력하면 안됨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기본 용어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953" y="2787774"/>
            <a:ext cx="4313996" cy="141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94874" y="3543858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solidFill>
                  <a:srgbClr val="FF0000"/>
                </a:solidFill>
              </a:rPr>
              <a:t>x</a:t>
            </a:r>
            <a:endParaRPr lang="ko-KR" altLang="en-US" sz="135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42189" y="3547707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solidFill>
                  <a:srgbClr val="FF0000"/>
                </a:solidFill>
              </a:rPr>
              <a:t>o</a:t>
            </a:r>
            <a:endParaRPr lang="ko-KR" altLang="en-US" sz="13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7121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상수</a:t>
            </a:r>
            <a:endParaRPr lang="en-US" altLang="ko-KR" dirty="0"/>
          </a:p>
          <a:p>
            <a:pPr lvl="1"/>
            <a:r>
              <a:rPr lang="ko-KR" altLang="en-US" dirty="0"/>
              <a:t>상수 </a:t>
            </a:r>
            <a:r>
              <a:rPr lang="en-US" altLang="ko-KR" dirty="0"/>
              <a:t>:</a:t>
            </a:r>
            <a:r>
              <a:rPr lang="ko-KR" altLang="en-US" dirty="0"/>
              <a:t> ‘항상 같은 수’라는 의미</a:t>
            </a:r>
            <a:r>
              <a:rPr lang="en-US" altLang="ko-KR" dirty="0"/>
              <a:t>,</a:t>
            </a:r>
            <a:r>
              <a:rPr lang="ko-KR" altLang="en-US" dirty="0"/>
              <a:t> 변수와 반대되는 개념</a:t>
            </a:r>
            <a:endParaRPr lang="en-US" altLang="ko-KR" dirty="0"/>
          </a:p>
          <a:p>
            <a:pPr lvl="1"/>
            <a:r>
              <a:rPr lang="en-US" altLang="ko-KR" dirty="0" err="1"/>
              <a:t>const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상수</a:t>
            </a:r>
            <a:r>
              <a:rPr lang="en-US" altLang="ko-KR" dirty="0"/>
              <a:t>(constant)</a:t>
            </a:r>
            <a:r>
              <a:rPr lang="ko-KR" altLang="en-US" dirty="0"/>
              <a:t>를 만드는 키워드</a:t>
            </a:r>
            <a:endParaRPr lang="en-US" altLang="ko-KR" dirty="0"/>
          </a:p>
          <a:p>
            <a:pPr lvl="1"/>
            <a:r>
              <a:rPr lang="ko-KR" altLang="en-US" dirty="0"/>
              <a:t>변하지 않을 대상에 상수를 적용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12.</a:t>
            </a:r>
            <a:r>
              <a:rPr lang="ko-KR" altLang="en-US"/>
              <a:t> 상수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4857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2-21] </a:t>
            </a:r>
            <a:r>
              <a:rPr lang="ko-KR" altLang="en-US" dirty="0"/>
              <a:t>상수와 오류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12.</a:t>
            </a:r>
            <a:r>
              <a:rPr lang="ko-KR" altLang="en-US"/>
              <a:t> 상수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E213709-175C-47F7-A976-8695FB67C8A6}"/>
              </a:ext>
            </a:extLst>
          </p:cNvPr>
          <p:cNvGrpSpPr/>
          <p:nvPr/>
        </p:nvGrpSpPr>
        <p:grpSpPr>
          <a:xfrm>
            <a:off x="574968" y="1409521"/>
            <a:ext cx="5291918" cy="1717124"/>
            <a:chOff x="574968" y="1409521"/>
            <a:chExt cx="5291918" cy="1717124"/>
          </a:xfrm>
        </p:grpSpPr>
        <p:pic>
          <p:nvPicPr>
            <p:cNvPr id="3994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968" y="1995686"/>
              <a:ext cx="5291918" cy="11309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93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114" y="1409521"/>
              <a:ext cx="5278771" cy="641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888" y="2561165"/>
            <a:ext cx="4177192" cy="2314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1226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2-22] </a:t>
            </a:r>
            <a:r>
              <a:rPr lang="ko-KR" altLang="en-US" dirty="0"/>
              <a:t>상수와 오류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12.</a:t>
            </a:r>
            <a:r>
              <a:rPr lang="ko-KR" altLang="en-US"/>
              <a:t> 상수</a:t>
            </a:r>
            <a:endParaRPr lang="ko-KR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9"/>
          <a:stretch/>
        </p:blipFill>
        <p:spPr bwMode="auto">
          <a:xfrm>
            <a:off x="692696" y="1131590"/>
            <a:ext cx="5885204" cy="108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5" y="2256245"/>
            <a:ext cx="5794661" cy="1346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30239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식별자</a:t>
            </a:r>
            <a:endParaRPr lang="en-US" altLang="ko-KR" dirty="0"/>
          </a:p>
          <a:p>
            <a:pPr lvl="1"/>
            <a:r>
              <a:rPr lang="ko-KR" altLang="en-US" dirty="0" err="1"/>
              <a:t>식별자</a:t>
            </a:r>
            <a:r>
              <a:rPr lang="ko-KR" altLang="en-US" dirty="0"/>
              <a:t> 사용 규칙</a:t>
            </a:r>
            <a:endParaRPr lang="en-US" altLang="ko-KR" dirty="0"/>
          </a:p>
          <a:p>
            <a:pPr lvl="2"/>
            <a:r>
              <a:rPr lang="ko-KR" altLang="en-US" dirty="0" err="1"/>
              <a:t>생성자</a:t>
            </a:r>
            <a:r>
              <a:rPr lang="ko-KR" altLang="en-US" dirty="0"/>
              <a:t> 함수의 이름은 항상 대문자로 시작</a:t>
            </a:r>
            <a:endParaRPr lang="en-US" altLang="ko-KR" dirty="0"/>
          </a:p>
          <a:p>
            <a:pPr lvl="2"/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 err="1"/>
              <a:t>메소드의</a:t>
            </a:r>
            <a:r>
              <a:rPr lang="ko-KR" altLang="en-US" dirty="0"/>
              <a:t> 이름은 항상 소문자로 시작</a:t>
            </a:r>
            <a:endParaRPr lang="en-US" altLang="ko-KR" dirty="0"/>
          </a:p>
          <a:p>
            <a:pPr lvl="2"/>
            <a:r>
              <a:rPr lang="ko-KR" altLang="en-US" dirty="0"/>
              <a:t>여러 단어로 된 </a:t>
            </a:r>
            <a:r>
              <a:rPr lang="ko-KR" altLang="en-US" dirty="0" err="1"/>
              <a:t>식별자는</a:t>
            </a:r>
            <a:r>
              <a:rPr lang="ko-KR" altLang="en-US" dirty="0"/>
              <a:t> 각 단어의 첫 글자를 대문자로 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기본 용어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82" y="2463738"/>
            <a:ext cx="5331391" cy="909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40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기본 용어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05" y="1070854"/>
            <a:ext cx="5390969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57" y="2571750"/>
            <a:ext cx="5492755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7413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주석 </a:t>
            </a:r>
            <a:endParaRPr lang="en-US" altLang="ko-KR"/>
          </a:p>
          <a:p>
            <a:pPr lvl="1"/>
            <a:r>
              <a:rPr lang="ko-KR" altLang="en-US"/>
              <a:t>프로그램의 진행에 영향을 주지 않는 코드</a:t>
            </a:r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기본 용어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816" y="1491101"/>
            <a:ext cx="3842367" cy="1699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556" y="3273684"/>
            <a:ext cx="4258886" cy="141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9260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출력 메소드</a:t>
            </a:r>
            <a:endParaRPr lang="en-US" altLang="ko-KR"/>
          </a:p>
          <a:p>
            <a:pPr lvl="1"/>
            <a:r>
              <a:rPr lang="en-US" altLang="ko-KR"/>
              <a:t>console </a:t>
            </a:r>
            <a:r>
              <a:rPr lang="ko-KR" altLang="en-US"/>
              <a:t>객체의 </a:t>
            </a:r>
            <a:r>
              <a:rPr lang="en-US" altLang="ko-KR"/>
              <a:t>log( ) </a:t>
            </a:r>
            <a:r>
              <a:rPr lang="ko-KR" altLang="en-US"/>
              <a:t>메소드 사용</a:t>
            </a:r>
            <a:r>
              <a:rPr lang="en-US" altLang="ko-KR"/>
              <a:t> : console.log( ) </a:t>
            </a:r>
            <a:r>
              <a:rPr lang="ko-KR" altLang="en-US"/>
              <a:t>메소드</a:t>
            </a:r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2-1] </a:t>
            </a:r>
            <a:r>
              <a:rPr lang="ko-KR" altLang="en-US"/>
              <a:t>자바스크립트의 기본 출력</a:t>
            </a:r>
            <a:endParaRPr lang="en-US" altLang="ko-KR"/>
          </a:p>
          <a:p>
            <a:pPr lvl="2"/>
            <a:r>
              <a:rPr lang="ko-KR" altLang="en-US"/>
              <a:t>문자열 ‘</a:t>
            </a:r>
            <a:r>
              <a:rPr lang="en-US" altLang="ko-KR"/>
              <a:t>JavaScript Programming’</a:t>
            </a:r>
            <a:r>
              <a:rPr lang="ko-KR" altLang="en-US"/>
              <a:t> 출력하기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출력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574" y="1663944"/>
            <a:ext cx="2134851" cy="522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04" y="3291830"/>
            <a:ext cx="4585591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464546"/>
      </p:ext>
    </p:extLst>
  </p:cSld>
  <p:clrMapOvr>
    <a:masterClrMapping/>
  </p:clrMapOvr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2214</TotalTime>
  <Words>1009</Words>
  <Application>Microsoft Office PowerPoint</Application>
  <PresentationFormat>사용자 지정</PresentationFormat>
  <Paragraphs>291</Paragraphs>
  <Slides>53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0" baseType="lpstr">
      <vt:lpstr>HY견고딕</vt:lpstr>
      <vt:lpstr>HY헤드라인M</vt:lpstr>
      <vt:lpstr>돋움</vt:lpstr>
      <vt:lpstr>맑은 고딕</vt:lpstr>
      <vt:lpstr>Arial</vt:lpstr>
      <vt:lpstr>Wingdings</vt:lpstr>
      <vt:lpstr>1_마스터</vt:lpstr>
      <vt:lpstr>기본 </vt:lpstr>
      <vt:lpstr>PowerPoint 프레젠테이션</vt:lpstr>
      <vt:lpstr>PowerPoint 프레젠테이션</vt:lpstr>
      <vt:lpstr>1. 기본 용어</vt:lpstr>
      <vt:lpstr>1. 기본 용어</vt:lpstr>
      <vt:lpstr>1. 기본 용어</vt:lpstr>
      <vt:lpstr>1. 기본 용어</vt:lpstr>
      <vt:lpstr>1. 기본 용어</vt:lpstr>
      <vt:lpstr>2. 출력</vt:lpstr>
      <vt:lpstr>2. 출력</vt:lpstr>
      <vt:lpstr>3. 기본 자료형</vt:lpstr>
      <vt:lpstr>3. 기본 자료형</vt:lpstr>
      <vt:lpstr>3. 기본 자료형</vt:lpstr>
      <vt:lpstr>3. 기본 자료형</vt:lpstr>
      <vt:lpstr>3. 기본 자료형</vt:lpstr>
      <vt:lpstr>3. 기본 자료형</vt:lpstr>
      <vt:lpstr>3. 기본 자료형</vt:lpstr>
      <vt:lpstr>3. 기본 자료형</vt:lpstr>
      <vt:lpstr>3. 기본 자료형</vt:lpstr>
      <vt:lpstr>3. 기본 자료형</vt:lpstr>
      <vt:lpstr>3. 기본 자료형</vt:lpstr>
      <vt:lpstr>3. 기본 자료형</vt:lpstr>
      <vt:lpstr>3. 기본 자료형</vt:lpstr>
      <vt:lpstr>3. 기본 자료형</vt:lpstr>
      <vt:lpstr>3. 기본 자료형</vt:lpstr>
      <vt:lpstr>3. 기본 자료형</vt:lpstr>
      <vt:lpstr>4. 변수</vt:lpstr>
      <vt:lpstr>4. 변수</vt:lpstr>
      <vt:lpstr>4. 변수</vt:lpstr>
      <vt:lpstr>5. 복합 대입 연산자</vt:lpstr>
      <vt:lpstr>5. 복합 대입 연산자</vt:lpstr>
      <vt:lpstr>5. 복합 대입 연산자</vt:lpstr>
      <vt:lpstr>6. 증감 연산자</vt:lpstr>
      <vt:lpstr>6. 증감 연산자</vt:lpstr>
      <vt:lpstr>6. 증감 연산자</vt:lpstr>
      <vt:lpstr>6. 증감 연산자</vt:lpstr>
      <vt:lpstr>7. 자료형 검사</vt:lpstr>
      <vt:lpstr>7. 자료형 검사</vt:lpstr>
      <vt:lpstr>8. undefined 자료형</vt:lpstr>
      <vt:lpstr>9. 강제 자료형 변환</vt:lpstr>
      <vt:lpstr>9. 강제 자료형 변환</vt:lpstr>
      <vt:lpstr>9. 강제 자료형 변환</vt:lpstr>
      <vt:lpstr>9. 강제 자료형 변환</vt:lpstr>
      <vt:lpstr>9. 강제 자료형 변환</vt:lpstr>
      <vt:lpstr>9. 강제 자료형 변환</vt:lpstr>
      <vt:lpstr>10. 자동 자료형 변환</vt:lpstr>
      <vt:lpstr>10. 자동 자료형 변환</vt:lpstr>
      <vt:lpstr>10. 자동 자료형 변환</vt:lpstr>
      <vt:lpstr>11. 일치 연산자</vt:lpstr>
      <vt:lpstr>12. 상수</vt:lpstr>
      <vt:lpstr>12. 상수</vt:lpstr>
      <vt:lpstr>12. 상수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Kim Sungmu</cp:lastModifiedBy>
  <cp:revision>314</cp:revision>
  <dcterms:created xsi:type="dcterms:W3CDTF">2011-01-05T15:14:06Z</dcterms:created>
  <dcterms:modified xsi:type="dcterms:W3CDTF">2022-03-14T05:00:19Z</dcterms:modified>
</cp:coreProperties>
</file>