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8"/>
  </p:notesMasterIdLst>
  <p:handoutMasterIdLst>
    <p:handoutMasterId r:id="rId39"/>
  </p:handoutMasterIdLst>
  <p:sldIdLst>
    <p:sldId id="256" r:id="rId2"/>
    <p:sldId id="877" r:id="rId3"/>
    <p:sldId id="878" r:id="rId4"/>
    <p:sldId id="880" r:id="rId5"/>
    <p:sldId id="881" r:id="rId6"/>
    <p:sldId id="882" r:id="rId7"/>
    <p:sldId id="883" r:id="rId8"/>
    <p:sldId id="884" r:id="rId9"/>
    <p:sldId id="885" r:id="rId10"/>
    <p:sldId id="912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91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2" r:id="rId28"/>
    <p:sldId id="903" r:id="rId29"/>
    <p:sldId id="907" r:id="rId30"/>
    <p:sldId id="908" r:id="rId31"/>
    <p:sldId id="917" r:id="rId32"/>
    <p:sldId id="914" r:id="rId33"/>
    <p:sldId id="915" r:id="rId34"/>
    <p:sldId id="916" r:id="rId35"/>
    <p:sldId id="911" r:id="rId36"/>
    <p:sldId id="275" r:id="rId37"/>
  </p:sldIdLst>
  <p:sldSz cx="6858000" cy="5143500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0" autoAdjust="0"/>
    <p:restoredTop sz="94362" autoAdjust="0"/>
  </p:normalViewPr>
  <p:slideViewPr>
    <p:cSldViewPr>
      <p:cViewPr varScale="1">
        <p:scale>
          <a:sx n="125" d="100"/>
          <a:sy n="125" d="100"/>
        </p:scale>
        <p:origin x="2328" y="90"/>
      </p:cViewPr>
      <p:guideLst>
        <p:guide orient="horz" pos="1620"/>
        <p:guide pos="2088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2022-03-14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0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25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2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1653826" y="51471"/>
            <a:ext cx="348695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AutoShape 11"/>
          <p:cNvSpPr>
            <a:spLocks noChangeArrowheads="1"/>
          </p:cNvSpPr>
          <p:nvPr userDrawn="1"/>
        </p:nvSpPr>
        <p:spPr bwMode="ltGray">
          <a:xfrm>
            <a:off x="854870" y="4198382"/>
            <a:ext cx="535305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500"/>
          </a:p>
        </p:txBody>
      </p:sp>
      <p:sp>
        <p:nvSpPr>
          <p:cNvPr id="16" name="TextBox 19"/>
          <p:cNvSpPr txBox="1">
            <a:spLocks noChangeArrowheads="1"/>
          </p:cNvSpPr>
          <p:nvPr userDrawn="1"/>
        </p:nvSpPr>
        <p:spPr bwMode="auto">
          <a:xfrm>
            <a:off x="1653826" y="4229101"/>
            <a:ext cx="37551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3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5265" y="4857750"/>
            <a:ext cx="921544" cy="192882"/>
          </a:xfrm>
          <a:prstGeom prst="rect">
            <a:avLst/>
          </a:prstGeom>
        </p:spPr>
      </p:pic>
      <p:sp>
        <p:nvSpPr>
          <p:cNvPr id="18" name="제목 1"/>
          <p:cNvSpPr>
            <a:spLocks noGrp="1"/>
          </p:cNvSpPr>
          <p:nvPr>
            <p:ph type="ctrTitle"/>
          </p:nvPr>
        </p:nvSpPr>
        <p:spPr>
          <a:xfrm>
            <a:off x="2510899" y="3461475"/>
            <a:ext cx="3520181" cy="71835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170260" y="70248"/>
            <a:ext cx="462915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1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1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197577" y="762545"/>
            <a:ext cx="6426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Tx/>
              <a:buNone/>
              <a:tabLst/>
              <a:defRPr sz="16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267884" marR="0" indent="0" algn="l" defTabSz="685784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350">
                <a:latin typeface="+mn-ea"/>
                <a:ea typeface="+mn-ea"/>
              </a:defRPr>
            </a:lvl2pPr>
            <a:lvl3pPr marL="607204" marR="0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257169" marR="0" lvl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404803" marR="0" lvl="1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515100" cy="4286250"/>
          </a:xfrm>
          <a:prstGeom prst="rect">
            <a:avLst/>
          </a:prstGeom>
        </p:spPr>
        <p:txBody>
          <a:bodyPr/>
          <a:lstStyle>
            <a:lvl1pPr marL="257169" marR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75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1800"/>
            </a:lvl1pPr>
            <a:lvl2pPr marL="404803" marR="0" indent="-136919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540530" marR="0" indent="-139300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673877" indent="-133347">
              <a:buClr>
                <a:schemeClr val="accent3"/>
              </a:buClr>
              <a:buSzPct val="90000"/>
              <a:buFont typeface="Arial" panose="020B0604020202020204" pitchFamily="34" charset="0"/>
              <a:buChar char="−"/>
              <a:tabLst>
                <a:tab pos="673877" algn="l"/>
              </a:tabLst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>
              <a:defRPr sz="9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0262" y="61915"/>
            <a:ext cx="5669756" cy="43219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4235746" y="2283720"/>
            <a:ext cx="1326439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1876332" y="909548"/>
            <a:ext cx="3022633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6075295" y="4887516"/>
            <a:ext cx="725556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05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05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36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171450" y="698897"/>
            <a:ext cx="6515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170262" y="61915"/>
            <a:ext cx="5669756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9525" y="257176"/>
            <a:ext cx="4524375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5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169816" y="501532"/>
            <a:ext cx="1756205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169816" y="594019"/>
            <a:ext cx="6506693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463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25717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51435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77152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02870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192881" indent="-192881" algn="l" rtl="0" eaLnBrk="0" fontAlgn="base" latinLnBrk="1" hangingPunct="0">
        <a:spcBef>
          <a:spcPct val="20000"/>
        </a:spcBef>
        <a:spcAft>
          <a:spcPts val="56"/>
        </a:spcAft>
        <a:buClr>
          <a:srgbClr val="5A8DDC"/>
        </a:buClr>
        <a:buFont typeface="Wingdings" panose="05000000000000000000" pitchFamily="2" charset="2"/>
        <a:buChar char="v"/>
        <a:defRPr sz="1238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303610" indent="-102692" algn="l" rtl="0" eaLnBrk="0" fontAlgn="base" latinLnBrk="1" hangingPunct="0">
        <a:spcBef>
          <a:spcPct val="20000"/>
        </a:spcBef>
        <a:spcAft>
          <a:spcPts val="56"/>
        </a:spcAft>
        <a:buClr>
          <a:srgbClr val="B1AE6B"/>
        </a:buClr>
        <a:buFont typeface="Wingdings" panose="05000000000000000000" pitchFamily="2" charset="2"/>
        <a:buChar char="§"/>
        <a:defRPr sz="1069" kern="1200">
          <a:solidFill>
            <a:schemeClr val="tx1"/>
          </a:solidFill>
          <a:latin typeface="+mn-ea"/>
          <a:ea typeface="+mn-ea"/>
          <a:cs typeface="+mn-cs"/>
        </a:defRPr>
      </a:lvl2pPr>
      <a:lvl3pPr marL="405408" indent="-104478" algn="l" rtl="0" eaLnBrk="0" fontAlgn="base" latinLnBrk="1" hangingPunct="0">
        <a:spcBef>
          <a:spcPct val="20000"/>
        </a:spcBef>
        <a:spcAft>
          <a:spcPts val="56"/>
        </a:spcAft>
        <a:buClr>
          <a:srgbClr val="ADB9AD"/>
        </a:buClr>
        <a:buChar char="•"/>
        <a:defRPr sz="956" kern="1200">
          <a:solidFill>
            <a:schemeClr val="tx1"/>
          </a:solidFill>
          <a:latin typeface="+mn-ea"/>
          <a:ea typeface="+mn-ea"/>
          <a:cs typeface="+mn-cs"/>
        </a:defRPr>
      </a:lvl3pPr>
      <a:lvl4pPr marL="653654" indent="-150019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157288" indent="-1285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1986265" y="3579862"/>
            <a:ext cx="3520181" cy="538766"/>
          </a:xfrm>
        </p:spPr>
        <p:txBody>
          <a:bodyPr/>
          <a:lstStyle/>
          <a:p>
            <a:r>
              <a:rPr lang="en-US" altLang="ko-KR" dirty="0"/>
              <a:t>   express </a:t>
            </a:r>
            <a:r>
              <a:rPr lang="ko-KR" altLang="en-US" dirty="0"/>
              <a:t>모듈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72" y="3533198"/>
            <a:ext cx="1188132" cy="54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10-1] express </a:t>
            </a:r>
            <a:r>
              <a:rPr lang="ko-KR" altLang="en-US" dirty="0"/>
              <a:t>모듈로 서버 생성과 실행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웹 브라우저를 실행 </a:t>
            </a:r>
            <a:r>
              <a:rPr lang="en-US" altLang="ko-KR" dirty="0"/>
              <a:t>http://127.0.0.1:52273 </a:t>
            </a:r>
            <a:r>
              <a:rPr lang="ko-KR" altLang="en-US" dirty="0"/>
              <a:t>또는 </a:t>
            </a:r>
            <a:r>
              <a:rPr lang="en-US" altLang="ko-KR" dirty="0"/>
              <a:t>http://localhost:52273</a:t>
            </a:r>
            <a:r>
              <a:rPr lang="ko-KR" altLang="en-US" dirty="0"/>
              <a:t>에 접속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express </a:t>
            </a:r>
            <a:r>
              <a:rPr lang="ko-KR" altLang="en-US"/>
              <a:t>모듈을 사용한 서버 생성과 실행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2060972"/>
            <a:ext cx="2728913" cy="102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59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페이지 라우팅 </a:t>
            </a:r>
            <a:r>
              <a:rPr lang="en-US" altLang="ko-KR" dirty="0"/>
              <a:t>:</a:t>
            </a:r>
            <a:r>
              <a:rPr lang="ko-KR" altLang="en-US" dirty="0"/>
              <a:t> 클라이언트 요청에 적절한 페이지 제공하는 기술</a:t>
            </a:r>
            <a:endParaRPr lang="en-US" altLang="ko-KR" dirty="0"/>
          </a:p>
          <a:p>
            <a:pPr lvl="1"/>
            <a:r>
              <a:rPr lang="en-US" altLang="ko-KR" dirty="0"/>
              <a:t>express </a:t>
            </a:r>
            <a:r>
              <a:rPr lang="ko-KR" altLang="en-US" dirty="0"/>
              <a:t>모듈의 페이지 라우팅 메소드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페이지 라우팅을 할 때 토큰을 활용함</a:t>
            </a:r>
            <a:endParaRPr lang="en-US" altLang="ko-KR" dirty="0"/>
          </a:p>
          <a:p>
            <a:pPr lvl="2"/>
            <a:r>
              <a:rPr lang="ko-KR" altLang="en-US" dirty="0"/>
              <a:t>‘</a:t>
            </a:r>
            <a:r>
              <a:rPr lang="en-US" altLang="ko-KR" dirty="0"/>
              <a:t>:&lt;</a:t>
            </a:r>
            <a:r>
              <a:rPr lang="ko-KR" altLang="en-US" dirty="0"/>
              <a:t>토큰 이름</a:t>
            </a:r>
            <a:r>
              <a:rPr lang="en-US" altLang="ko-KR" dirty="0"/>
              <a:t>&gt;’ </a:t>
            </a:r>
            <a:r>
              <a:rPr lang="ko-KR" altLang="en-US" dirty="0"/>
              <a:t>형태로 설정</a:t>
            </a:r>
            <a:endParaRPr lang="en-US" altLang="ko-KR" dirty="0"/>
          </a:p>
          <a:p>
            <a:pPr lvl="2"/>
            <a:r>
              <a:rPr lang="ko-KR" altLang="en-US" dirty="0"/>
              <a:t>토큰은 다른 문자열로 변환 입력가능</a:t>
            </a:r>
            <a:r>
              <a:rPr lang="en-US" altLang="ko-KR" dirty="0"/>
              <a:t>, request </a:t>
            </a:r>
            <a:r>
              <a:rPr lang="ko-KR" altLang="en-US" dirty="0"/>
              <a:t>객체의 </a:t>
            </a:r>
            <a:r>
              <a:rPr lang="en-US" altLang="ko-KR" dirty="0"/>
              <a:t>params </a:t>
            </a:r>
            <a:r>
              <a:rPr lang="ko-KR" altLang="en-US" dirty="0"/>
              <a:t>속성으로 전달됨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페이지 라우팅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84" y="1491630"/>
            <a:ext cx="424472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9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10-2] </a:t>
            </a:r>
            <a:r>
              <a:rPr lang="ko-KR" altLang="en-US" dirty="0"/>
              <a:t>페이지 </a:t>
            </a:r>
            <a:r>
              <a:rPr lang="ko-KR" altLang="en-US" dirty="0" err="1"/>
              <a:t>라우팅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서버를 실행 ‘</a:t>
            </a:r>
            <a:r>
              <a:rPr lang="en-US" altLang="ko-KR" dirty="0"/>
              <a:t>http://127.0.0.1:52273/page/273’</a:t>
            </a:r>
            <a:r>
              <a:rPr lang="ko-KR" altLang="en-US" dirty="0"/>
              <a:t>에 접속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페이지 라우팅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1131590"/>
            <a:ext cx="3714007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802" y="3455955"/>
            <a:ext cx="1944216" cy="75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71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response </a:t>
            </a:r>
            <a:r>
              <a:rPr lang="ko-KR" altLang="en-US"/>
              <a:t>객체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데이터 제공</a:t>
            </a:r>
            <a:endParaRPr lang="en-US" altLang="ko-KR"/>
          </a:p>
          <a:p>
            <a:pPr lvl="2"/>
            <a:r>
              <a:rPr lang="en-US" altLang="ko-KR"/>
              <a:t>send( ) </a:t>
            </a:r>
            <a:r>
              <a:rPr lang="ko-KR" altLang="en-US"/>
              <a:t>메소드 </a:t>
            </a:r>
            <a:r>
              <a:rPr lang="en-US" altLang="ko-KR"/>
              <a:t>: </a:t>
            </a:r>
            <a:r>
              <a:rPr lang="ko-KR" altLang="en-US"/>
              <a:t>사용자에게 데이터 본문을 제공</a:t>
            </a:r>
            <a:endParaRPr lang="en-US" altLang="ko-KR"/>
          </a:p>
          <a:p>
            <a:pPr lvl="2"/>
            <a:r>
              <a:rPr lang="en-US" altLang="ko-KR"/>
              <a:t>send( ) </a:t>
            </a:r>
            <a:r>
              <a:rPr lang="ko-KR" altLang="en-US"/>
              <a:t>메소드는 가장 마지막에 실행해야 하며</a:t>
            </a:r>
            <a:r>
              <a:rPr lang="en-US" altLang="ko-KR"/>
              <a:t>, </a:t>
            </a:r>
            <a:r>
              <a:rPr lang="ko-KR" altLang="en-US"/>
              <a:t>두 번 실행할 수 없음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요청과 응답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1131590"/>
            <a:ext cx="258766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690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10-3] response </a:t>
            </a:r>
            <a:r>
              <a:rPr lang="ko-KR" altLang="en-US"/>
              <a:t>객체의 기본 메소드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요청과 응답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116126"/>
            <a:ext cx="4176464" cy="3774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087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코드 실행하고 웹 브라우저에서 </a:t>
            </a:r>
            <a:r>
              <a:rPr lang="en-US" altLang="ko-KR" dirty="0"/>
              <a:t>http://127.0.0.1:52273</a:t>
            </a:r>
            <a:r>
              <a:rPr lang="ko-KR" altLang="en-US" dirty="0"/>
              <a:t>에 접속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개발자 도구를 띄운 후 </a:t>
            </a:r>
            <a:r>
              <a:rPr lang="en-US" altLang="ko-KR" dirty="0"/>
              <a:t>Network </a:t>
            </a:r>
            <a:r>
              <a:rPr lang="ko-KR" altLang="en-US" dirty="0"/>
              <a:t>탭을 누르고 </a:t>
            </a:r>
            <a:r>
              <a:rPr lang="ko-KR" altLang="en-US" dirty="0" err="1"/>
              <a:t>새로고침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해당 웹 페이지의 상태 코드와 헤더를 확인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요청과 응답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03" y="1114982"/>
            <a:ext cx="2322258" cy="911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2715766"/>
            <a:ext cx="1782198" cy="2057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54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Content-Type</a:t>
            </a:r>
          </a:p>
          <a:p>
            <a:pPr lvl="2"/>
            <a:r>
              <a:rPr lang="ko-KR" altLang="en-US" dirty="0"/>
              <a:t>서버가 </a:t>
            </a:r>
            <a:r>
              <a:rPr lang="en-US" altLang="ko-KR" dirty="0"/>
              <a:t>Content-Type</a:t>
            </a:r>
            <a:r>
              <a:rPr lang="ko-KR" altLang="en-US" dirty="0"/>
              <a:t>을 제공 </a:t>
            </a:r>
            <a:r>
              <a:rPr lang="en-US" altLang="ko-KR" dirty="0"/>
              <a:t>: </a:t>
            </a:r>
            <a:r>
              <a:rPr lang="ko-KR" altLang="en-US" dirty="0"/>
              <a:t>웹 브라우저는 헤더를 확인</a:t>
            </a:r>
            <a:r>
              <a:rPr lang="en-US" altLang="ko-KR" dirty="0"/>
              <a:t>, </a:t>
            </a:r>
            <a:r>
              <a:rPr lang="ko-KR" altLang="en-US" dirty="0"/>
              <a:t>제공된 데이터의 형태 확인</a:t>
            </a:r>
            <a:r>
              <a:rPr lang="en-US" altLang="ko-KR" dirty="0"/>
              <a:t>(MIME</a:t>
            </a:r>
            <a:r>
              <a:rPr lang="ko-KR" altLang="en-US" dirty="0"/>
              <a:t>라는 문자열로 제공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MIME </a:t>
            </a:r>
            <a:r>
              <a:rPr lang="ko-KR" altLang="en-US" dirty="0"/>
              <a:t>형식을 지정 </a:t>
            </a:r>
            <a:r>
              <a:rPr lang="en-US" altLang="ko-KR" dirty="0"/>
              <a:t>: type ( ) </a:t>
            </a:r>
            <a:r>
              <a:rPr lang="ko-KR" altLang="en-US" dirty="0" err="1"/>
              <a:t>메소드</a:t>
            </a:r>
            <a:r>
              <a:rPr lang="ko-KR" altLang="en-US" dirty="0"/>
              <a:t> 사용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요청과 응답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95" y="1707654"/>
            <a:ext cx="2992061" cy="173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94" y="3958088"/>
            <a:ext cx="3158271" cy="77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45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10-4] </a:t>
            </a:r>
            <a:r>
              <a:rPr lang="ko-KR" altLang="en-US" dirty="0"/>
              <a:t>그림과 음악 파일 제공</a:t>
            </a:r>
            <a:endParaRPr lang="en-US" altLang="ko-KR" dirty="0"/>
          </a:p>
          <a:p>
            <a:pPr lvl="2"/>
            <a:r>
              <a:rPr lang="ko-KR" altLang="en-US" dirty="0"/>
              <a:t>폴더 만들고 다음과 같이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파일에 음악</a:t>
            </a:r>
            <a:r>
              <a:rPr lang="en-US" altLang="ko-KR" dirty="0"/>
              <a:t>, </a:t>
            </a:r>
            <a:r>
              <a:rPr lang="ko-KR" altLang="en-US" dirty="0"/>
              <a:t>그림 파일을 함께 넣음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01231" lvl="2" indent="0">
              <a:buNone/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요청과 응답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1491630"/>
            <a:ext cx="263892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961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10-4] </a:t>
            </a:r>
            <a:r>
              <a:rPr lang="ko-KR" altLang="en-US" dirty="0"/>
              <a:t>그림과 음악 파일 제공</a:t>
            </a:r>
            <a:endParaRPr lang="en-US" altLang="ko-KR" dirty="0"/>
          </a:p>
          <a:p>
            <a:pPr lvl="2"/>
            <a:r>
              <a:rPr lang="ko-KR" altLang="en-US" dirty="0"/>
              <a:t>파일을 읽고</a:t>
            </a:r>
            <a:r>
              <a:rPr lang="en-US" altLang="ko-KR" dirty="0"/>
              <a:t>, type </a:t>
            </a:r>
            <a:r>
              <a:rPr lang="ko-KR" altLang="en-US" dirty="0"/>
              <a:t>속성을 지정한 후</a:t>
            </a:r>
            <a:endParaRPr lang="en-US" altLang="ko-KR" dirty="0"/>
          </a:p>
          <a:p>
            <a:pPr lvl="2"/>
            <a:r>
              <a:rPr lang="ko-KR" altLang="en-US" dirty="0"/>
              <a:t>데이터를 제공하는 코드를 작성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요청과 응답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1" y="1707654"/>
            <a:ext cx="382479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912" y="2213949"/>
            <a:ext cx="3398251" cy="2771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84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/>
              <a:t>코드 실행 </a:t>
            </a:r>
            <a:r>
              <a:rPr lang="en-US" altLang="ko-KR"/>
              <a:t>http://127.0.0.1:52273/image</a:t>
            </a:r>
            <a:r>
              <a:rPr lang="ko-KR" altLang="en-US"/>
              <a:t>와 </a:t>
            </a:r>
            <a:r>
              <a:rPr lang="en-US" altLang="ko-KR"/>
              <a:t>http://127.0.0.1:52273/audio</a:t>
            </a:r>
            <a:r>
              <a:rPr lang="ko-KR" altLang="en-US"/>
              <a:t>에 접속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요청과 응답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81" y="1491630"/>
            <a:ext cx="52006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94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express </a:t>
            </a:r>
            <a:r>
              <a:rPr lang="ko-KR" altLang="en-US" sz="1600" dirty="0"/>
              <a:t>모듈을 사용하는 방법을 이해합니다</a:t>
            </a:r>
            <a:r>
              <a:rPr lang="en-US" altLang="ko-KR" sz="16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웹 서버에서 사용하는 기본적인 구조를 이해합니다</a:t>
            </a:r>
            <a:r>
              <a:rPr lang="en-US" altLang="ko-KR" sz="16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ko-KR" altLang="en-US" dirty="0"/>
              <a:t>내용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요청과 응답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express </a:t>
            </a:r>
            <a:r>
              <a:rPr lang="ko-KR" altLang="en-US" sz="1600" dirty="0"/>
              <a:t>모듈을 사용한 서버 생성과 실행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페이지 라우팅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요청과 응답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미들웨어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HTTP </a:t>
            </a:r>
            <a:r>
              <a:rPr lang="ko-KR" altLang="en-US" dirty="0"/>
              <a:t>상태 코드 </a:t>
            </a:r>
            <a:r>
              <a:rPr lang="en-US" altLang="ko-KR" dirty="0"/>
              <a:t>: 404 Not Found</a:t>
            </a:r>
          </a:p>
          <a:p>
            <a:pPr lvl="2"/>
            <a:r>
              <a:rPr lang="ko-KR" altLang="en-US" dirty="0"/>
              <a:t>상태 코드 </a:t>
            </a:r>
            <a:r>
              <a:rPr lang="en-US" altLang="ko-KR" dirty="0"/>
              <a:t>:</a:t>
            </a:r>
            <a:r>
              <a:rPr lang="ko-KR" altLang="en-US" dirty="0"/>
              <a:t> 서버가 클라이언트에 ‘해당 경로는 이러한 상태’라고 알려 주는 용도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01231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상태 코드를 지정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status ( ) </a:t>
            </a:r>
            <a:r>
              <a:rPr lang="ko-KR" altLang="en-US" dirty="0" err="1"/>
              <a:t>메소드</a:t>
            </a:r>
            <a:r>
              <a:rPr lang="ko-KR" altLang="en-US" dirty="0"/>
              <a:t> 사용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7" y="2517744"/>
            <a:ext cx="2379201" cy="402602"/>
          </a:xfrm>
          <a:prstGeom prst="rect">
            <a:avLst/>
          </a:prstGeom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요청과 응답</a:t>
            </a:r>
            <a:endParaRPr lang="ko-KR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4083918"/>
            <a:ext cx="1798601" cy="61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7" y="1680651"/>
            <a:ext cx="2379201" cy="89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13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10-5] </a:t>
            </a:r>
            <a:r>
              <a:rPr lang="ko-KR" altLang="en-US"/>
              <a:t>상태 코드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요청과 응답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20FB544-37F7-4935-8958-76A8768A1007}"/>
              </a:ext>
            </a:extLst>
          </p:cNvPr>
          <p:cNvGrpSpPr/>
          <p:nvPr/>
        </p:nvGrpSpPr>
        <p:grpSpPr>
          <a:xfrm>
            <a:off x="620688" y="1157554"/>
            <a:ext cx="4680520" cy="3287082"/>
            <a:chOff x="1484784" y="1545636"/>
            <a:chExt cx="3548245" cy="2541716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784" y="1545636"/>
              <a:ext cx="3548245" cy="1026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207" y="2571750"/>
              <a:ext cx="3494968" cy="1515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2510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/>
              <a:t>크롬 개발자 도구를 띄우고 </a:t>
            </a:r>
            <a:r>
              <a:rPr lang="en-US" altLang="ko-KR"/>
              <a:t>Network </a:t>
            </a:r>
            <a:r>
              <a:rPr lang="ko-KR" altLang="en-US"/>
              <a:t>탭을 열어 새로고침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요청과 응답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90" y="1491631"/>
            <a:ext cx="3550444" cy="222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945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리다이렉트 </a:t>
            </a:r>
            <a:r>
              <a:rPr lang="en-US" altLang="ko-KR"/>
              <a:t>: 3XX</a:t>
            </a:r>
            <a:r>
              <a:rPr lang="ko-KR" altLang="en-US"/>
              <a:t> </a:t>
            </a:r>
            <a:r>
              <a:rPr lang="en-US" altLang="ko-KR"/>
              <a:t>, </a:t>
            </a:r>
            <a:r>
              <a:rPr lang="ko-KR" altLang="en-US"/>
              <a:t>특수한 상태 코드</a:t>
            </a:r>
            <a:endParaRPr lang="en-US" altLang="ko-KR"/>
          </a:p>
          <a:p>
            <a:pPr lvl="2"/>
            <a:r>
              <a:rPr lang="ko-KR" altLang="en-US"/>
              <a:t>웹 브라우저가 리다이렉트를 확인하면 화면을 출력하지 않고</a:t>
            </a:r>
            <a:r>
              <a:rPr lang="en-US" altLang="ko-KR"/>
              <a:t>, </a:t>
            </a:r>
            <a:r>
              <a:rPr lang="ko-KR" altLang="en-US"/>
              <a:t>응답 헤더에 있는 </a:t>
            </a:r>
            <a:endParaRPr lang="en-US" altLang="ko-KR"/>
          </a:p>
          <a:p>
            <a:pPr lvl="2"/>
            <a:r>
              <a:rPr lang="en-US" altLang="ko-KR"/>
              <a:t>Location </a:t>
            </a:r>
            <a:r>
              <a:rPr lang="ko-KR" altLang="en-US"/>
              <a:t>속성을 확인해서 해당 위치로 이동</a:t>
            </a:r>
            <a:endParaRPr lang="en-US" altLang="ko-KR"/>
          </a:p>
          <a:p>
            <a:pPr lvl="2"/>
            <a:r>
              <a:rPr lang="ko-KR" altLang="en-US"/>
              <a:t>특정 경로로 웹 브라우저를 인도</a:t>
            </a:r>
            <a:r>
              <a:rPr lang="en-US" altLang="ko-KR"/>
              <a:t> </a:t>
            </a:r>
            <a:r>
              <a:rPr lang="ko-KR" altLang="en-US"/>
              <a:t>할 때 사용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요청과 응답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2489395"/>
            <a:ext cx="1918365" cy="70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844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10-6] </a:t>
            </a:r>
            <a:r>
              <a:rPr lang="ko-KR" altLang="en-US"/>
              <a:t>리다이렉트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http://127.0.0.1:52273</a:t>
            </a:r>
            <a:r>
              <a:rPr lang="ko-KR" altLang="en-US"/>
              <a:t>에 접속하는 순간 한빛출판네트워크 웹 사이트로 바로 이동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요청과 응답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131590"/>
            <a:ext cx="4824536" cy="3181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522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요청 매개 변수</a:t>
            </a:r>
            <a:endParaRPr lang="en-US" altLang="ko-KR" dirty="0"/>
          </a:p>
          <a:p>
            <a:pPr lvl="2"/>
            <a:r>
              <a:rPr lang="ko-KR" altLang="en-US" dirty="0"/>
              <a:t>네이버에서 ‘초콜릿’ 문자를 검색</a:t>
            </a:r>
            <a:endParaRPr lang="en-US" altLang="ko-KR" dirty="0"/>
          </a:p>
          <a:p>
            <a:pPr lvl="2"/>
            <a:r>
              <a:rPr lang="en-US" altLang="ko-KR" dirty="0"/>
              <a:t>https://search.naver.com/search.naver?where=nexearch&amp;query=</a:t>
            </a:r>
            <a:r>
              <a:rPr lang="ko-KR" altLang="en-US" dirty="0"/>
              <a:t>초콜릿</a:t>
            </a:r>
            <a:r>
              <a:rPr lang="en-US" altLang="ko-KR" dirty="0"/>
              <a:t>&amp;</a:t>
            </a:r>
            <a:r>
              <a:rPr lang="en-US" altLang="ko-KR" dirty="0" err="1"/>
              <a:t>sm</a:t>
            </a:r>
            <a:r>
              <a:rPr lang="en-US" altLang="ko-KR" dirty="0"/>
              <a:t>=</a:t>
            </a:r>
            <a:r>
              <a:rPr lang="en-US" altLang="ko-KR" dirty="0" err="1"/>
              <a:t>top_hty&amp;fbm</a:t>
            </a:r>
            <a:r>
              <a:rPr lang="en-US" altLang="ko-KR" dirty="0"/>
              <a:t>=0&amp;ie=utf8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요청과 응답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AFBB753-AE9D-48A7-8229-472B502D5291}"/>
              </a:ext>
            </a:extLst>
          </p:cNvPr>
          <p:cNvGrpSpPr/>
          <p:nvPr/>
        </p:nvGrpSpPr>
        <p:grpSpPr>
          <a:xfrm>
            <a:off x="764704" y="2427734"/>
            <a:ext cx="4608512" cy="2376264"/>
            <a:chOff x="813107" y="2364249"/>
            <a:chExt cx="3756887" cy="173667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13107" y="2364249"/>
              <a:ext cx="3747242" cy="1017591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30"/>
            <a:stretch/>
          </p:blipFill>
          <p:spPr>
            <a:xfrm>
              <a:off x="813107" y="3327834"/>
              <a:ext cx="3756887" cy="7730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506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10-7] </a:t>
            </a:r>
            <a:r>
              <a:rPr lang="ko-KR" altLang="en-US" dirty="0"/>
              <a:t>요청 매개 변수 추출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서버를 실행하고 ‘</a:t>
            </a:r>
            <a:r>
              <a:rPr lang="en-US" altLang="ko-KR" dirty="0"/>
              <a:t>http://127.0.0.1:52273/?a=10&amp;b=20’</a:t>
            </a:r>
            <a:r>
              <a:rPr lang="ko-KR" altLang="en-US" dirty="0"/>
              <a:t>에 접속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요청과 응답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1059582"/>
            <a:ext cx="434415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4" y="2931790"/>
            <a:ext cx="3771938" cy="64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000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정적 파일 제공</a:t>
            </a:r>
            <a:endParaRPr lang="en-US" altLang="ko-KR" dirty="0"/>
          </a:p>
          <a:p>
            <a:pPr lvl="2"/>
            <a:r>
              <a:rPr lang="ko-KR" altLang="en-US" dirty="0"/>
              <a:t>웹 페이지에서 변경되지 않는 요소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음악</a:t>
            </a:r>
            <a:r>
              <a:rPr lang="en-US" altLang="ko-KR" dirty="0"/>
              <a:t>, </a:t>
            </a:r>
            <a:r>
              <a:rPr lang="ko-KR" altLang="en-US" dirty="0"/>
              <a:t>자바스크립트 파일</a:t>
            </a:r>
            <a:r>
              <a:rPr lang="en-US" altLang="ko-KR" dirty="0"/>
              <a:t>, </a:t>
            </a:r>
            <a:r>
              <a:rPr lang="ko-KR" altLang="en-US" dirty="0"/>
              <a:t>스타일시트 파일 등</a:t>
            </a:r>
            <a:r>
              <a:rPr lang="en-US" altLang="ko-KR" dirty="0"/>
              <a:t>)</a:t>
            </a:r>
            <a:r>
              <a:rPr lang="ko-KR" altLang="en-US" dirty="0"/>
              <a:t>를 쉽게 제공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10-8] </a:t>
            </a:r>
            <a:r>
              <a:rPr lang="ko-KR" altLang="en-US" dirty="0"/>
              <a:t>정적 파일 제공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public </a:t>
            </a:r>
            <a:r>
              <a:rPr lang="ko-KR" altLang="en-US" dirty="0"/>
              <a:t>폴더에는 이미지</a:t>
            </a:r>
            <a:r>
              <a:rPr lang="en-US" altLang="ko-KR" dirty="0"/>
              <a:t>, </a:t>
            </a:r>
            <a:r>
              <a:rPr lang="ko-KR" altLang="en-US" dirty="0"/>
              <a:t>음악 등 원하는 파일을 넣음</a:t>
            </a:r>
            <a:endParaRPr lang="en-US" altLang="ko-KR" dirty="0"/>
          </a:p>
          <a:p>
            <a:pPr lvl="2"/>
            <a:r>
              <a:rPr lang="ko-KR" altLang="en-US" dirty="0"/>
              <a:t>현재 폴더에는 </a:t>
            </a:r>
            <a:r>
              <a:rPr lang="en-US" altLang="ko-KR" dirty="0"/>
              <a:t>audio.mp3 </a:t>
            </a:r>
            <a:r>
              <a:rPr lang="ko-KR" altLang="en-US" dirty="0"/>
              <a:t>파일과 </a:t>
            </a:r>
            <a:r>
              <a:rPr lang="en-US" altLang="ko-KR" dirty="0"/>
              <a:t>image.png </a:t>
            </a:r>
            <a:r>
              <a:rPr lang="ko-KR" altLang="en-US" dirty="0"/>
              <a:t>파일을 넣음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미들웨어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60" y="836722"/>
            <a:ext cx="2061839" cy="72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36" y="3070783"/>
            <a:ext cx="1165808" cy="86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48" y="3070783"/>
            <a:ext cx="1244579" cy="87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405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http://127.0.0.1:52273/&lt;</a:t>
            </a:r>
            <a:r>
              <a:rPr lang="ko-KR" altLang="en-US" dirty="0"/>
              <a:t>파일 이름</a:t>
            </a:r>
            <a:r>
              <a:rPr lang="en-US" altLang="ko-KR" dirty="0"/>
              <a:t>&gt;</a:t>
            </a:r>
            <a:r>
              <a:rPr lang="ko-KR" altLang="en-US" dirty="0"/>
              <a:t>에 접속하면 </a:t>
            </a:r>
            <a:r>
              <a:rPr lang="en-US" altLang="ko-KR" dirty="0"/>
              <a:t>public </a:t>
            </a:r>
            <a:r>
              <a:rPr lang="ko-KR" altLang="en-US" dirty="0"/>
              <a:t>폴더에 있는 파일이 열림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미들웨어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771550"/>
            <a:ext cx="4536504" cy="333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98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body-parser </a:t>
            </a:r>
            <a:r>
              <a:rPr lang="ko-KR" altLang="en-US" dirty="0"/>
              <a:t>미들웨어</a:t>
            </a:r>
            <a:endParaRPr lang="en-US" altLang="ko-KR" dirty="0"/>
          </a:p>
          <a:p>
            <a:pPr lvl="2"/>
            <a:r>
              <a:rPr lang="ko-KR" altLang="en-US" dirty="0"/>
              <a:t>요청 본문을 분석함</a:t>
            </a:r>
            <a:endParaRPr lang="en-US" altLang="ko-KR" dirty="0"/>
          </a:p>
          <a:p>
            <a:pPr lvl="1"/>
            <a:r>
              <a:rPr lang="ko-KR" altLang="en-US" dirty="0"/>
              <a:t>클라이언트에서 서버로 데이터 전송</a:t>
            </a:r>
            <a:endParaRPr lang="en-US" altLang="ko-KR" dirty="0"/>
          </a:p>
          <a:p>
            <a:pPr lvl="2"/>
            <a:r>
              <a:rPr lang="en-US" altLang="ko-KR" dirty="0"/>
              <a:t>URL</a:t>
            </a:r>
            <a:r>
              <a:rPr lang="ko-KR" altLang="en-US" dirty="0"/>
              <a:t>을 사용한 요청</a:t>
            </a:r>
            <a:endParaRPr lang="en-US" altLang="ko-KR" dirty="0"/>
          </a:p>
          <a:p>
            <a:pPr lvl="1"/>
            <a:r>
              <a:rPr lang="ko-KR" altLang="en-US" dirty="0"/>
              <a:t>요청 본문</a:t>
            </a:r>
            <a:endParaRPr lang="en-US" altLang="ko-KR" dirty="0"/>
          </a:p>
          <a:p>
            <a:pPr lvl="2"/>
            <a:r>
              <a:rPr lang="ko-KR" altLang="en-US" dirty="0"/>
              <a:t>클라이언트가 서버로 본문을 전달할 때 요청 본문의 종류를 함께 전달</a:t>
            </a:r>
            <a:endParaRPr lang="en-US" altLang="ko-KR" dirty="0"/>
          </a:p>
          <a:p>
            <a:pPr lvl="2"/>
            <a:r>
              <a:rPr lang="en-US" altLang="ko-KR" dirty="0"/>
              <a:t>MIME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미들웨어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3363838"/>
            <a:ext cx="517655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64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요청과 응답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151" y="1104026"/>
            <a:ext cx="3721697" cy="31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클라이언트가 어떤 </a:t>
            </a:r>
            <a:r>
              <a:rPr lang="en-US" altLang="ko-KR" dirty="0"/>
              <a:t>Encoding-Type</a:t>
            </a:r>
            <a:r>
              <a:rPr lang="ko-KR" altLang="en-US" dirty="0"/>
              <a:t>으로 요청했는지 확인</a:t>
            </a:r>
            <a:r>
              <a:rPr lang="en-US" altLang="ko-KR" dirty="0"/>
              <a:t>, </a:t>
            </a:r>
            <a:r>
              <a:rPr lang="ko-KR" altLang="en-US" dirty="0"/>
              <a:t>변환해서 읽음</a:t>
            </a:r>
            <a:r>
              <a:rPr lang="en-US" altLang="ko-KR" dirty="0"/>
              <a:t>(</a:t>
            </a:r>
            <a:r>
              <a:rPr lang="ko-KR" altLang="en-US" dirty="0"/>
              <a:t>복잡</a:t>
            </a:r>
            <a:r>
              <a:rPr lang="en-US" altLang="ko-KR" dirty="0"/>
              <a:t>)</a:t>
            </a:r>
            <a:r>
              <a:rPr lang="en-US" altLang="ko-KR" dirty="0">
                <a:sym typeface="Wingdings" panose="05000000000000000000" pitchFamily="2" charset="2"/>
              </a:rPr>
              <a:t>  body-parser </a:t>
            </a:r>
            <a:r>
              <a:rPr lang="ko-KR" altLang="en-US" dirty="0" err="1">
                <a:sym typeface="Wingdings" panose="05000000000000000000" pitchFamily="2" charset="2"/>
              </a:rPr>
              <a:t>미들웨어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쉽게 처리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10-9] body-parser </a:t>
            </a:r>
            <a:r>
              <a:rPr lang="ko-KR" altLang="en-US" dirty="0" err="1"/>
              <a:t>미들웨어</a:t>
            </a:r>
            <a:endParaRPr lang="en-US" altLang="ko-KR" dirty="0"/>
          </a:p>
          <a:p>
            <a:pPr lvl="2"/>
            <a:r>
              <a:rPr lang="ko-KR" altLang="en-US" dirty="0"/>
              <a:t>가장 기본적인 ‘입력 양식’을 분석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미들웨어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1937314"/>
            <a:ext cx="3456384" cy="310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10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10-10] body-parser </a:t>
            </a:r>
            <a:r>
              <a:rPr lang="ko-KR" altLang="en-US" dirty="0" err="1"/>
              <a:t>미들웨어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미들웨어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08" y="1229072"/>
            <a:ext cx="3758282" cy="1356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18" y="3057804"/>
            <a:ext cx="3243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48" y="3057804"/>
            <a:ext cx="1693069" cy="75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091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morgan</a:t>
            </a:r>
            <a:r>
              <a:rPr lang="en-US" altLang="ko-KR" dirty="0"/>
              <a:t> </a:t>
            </a:r>
            <a:r>
              <a:rPr lang="ko-KR" altLang="en-US" dirty="0" err="1"/>
              <a:t>미들웨어</a:t>
            </a:r>
            <a:endParaRPr lang="en-US" altLang="ko-KR" dirty="0"/>
          </a:p>
          <a:p>
            <a:pPr lvl="1"/>
            <a:r>
              <a:rPr lang="en-US" altLang="ko-KR" dirty="0"/>
              <a:t>express </a:t>
            </a:r>
            <a:r>
              <a:rPr lang="ko-KR" altLang="en-US" dirty="0"/>
              <a:t>모듈의 </a:t>
            </a:r>
            <a:r>
              <a:rPr lang="ko-KR" altLang="en-US" dirty="0" err="1"/>
              <a:t>미들웨어로</a:t>
            </a:r>
            <a:r>
              <a:rPr lang="ko-KR" altLang="en-US" dirty="0"/>
              <a:t> 사용할 수 있는 외부 모듈을 확인</a:t>
            </a:r>
            <a:endParaRPr lang="en-US" altLang="ko-KR" dirty="0"/>
          </a:p>
          <a:p>
            <a:pPr lvl="2"/>
            <a:r>
              <a:rPr lang="en-US" altLang="ko-KR" dirty="0"/>
              <a:t>express middleware</a:t>
            </a:r>
          </a:p>
          <a:p>
            <a:pPr lvl="2"/>
            <a:r>
              <a:rPr lang="en-US" altLang="ko-KR" dirty="0"/>
              <a:t>  https ://expressjs.com/en/resources/middleware.html</a:t>
            </a:r>
          </a:p>
          <a:p>
            <a:pPr lvl="2"/>
            <a:r>
              <a:rPr lang="en-US" altLang="ko-KR" dirty="0" err="1"/>
              <a:t>morgan</a:t>
            </a:r>
            <a:r>
              <a:rPr lang="en-US" altLang="ko-KR" dirty="0"/>
              <a:t> </a:t>
            </a:r>
            <a:r>
              <a:rPr lang="ko-KR" altLang="en-US" dirty="0" err="1"/>
              <a:t>미들웨어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로그 출력 </a:t>
            </a:r>
            <a:r>
              <a:rPr lang="ko-KR" altLang="en-US" dirty="0" err="1"/>
              <a:t>미들웨어</a:t>
            </a:r>
            <a:endParaRPr lang="en-US" altLang="ko-KR" dirty="0"/>
          </a:p>
          <a:p>
            <a:pPr lvl="3"/>
            <a:r>
              <a:rPr lang="en-US" altLang="ko-KR" dirty="0"/>
              <a:t>https://github.com/expressjs/morgan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로그</a:t>
            </a:r>
            <a:r>
              <a:rPr lang="en-US" altLang="ko-KR" dirty="0"/>
              <a:t> :</a:t>
            </a:r>
            <a:r>
              <a:rPr lang="ko-KR" altLang="en-US" dirty="0"/>
              <a:t> 관련된 정보를 가진 글자</a:t>
            </a:r>
            <a:endParaRPr lang="en-US" altLang="ko-KR" dirty="0"/>
          </a:p>
          <a:p>
            <a:pPr lvl="2"/>
            <a:r>
              <a:rPr lang="ko-KR" altLang="en-US" dirty="0"/>
              <a:t>로그 출력 </a:t>
            </a:r>
            <a:r>
              <a:rPr lang="ko-KR" altLang="en-US" dirty="0" err="1"/>
              <a:t>미들웨어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웹 요청 관련 내용을 출력하는 미들웨어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미들웨어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2715766"/>
            <a:ext cx="4876938" cy="52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198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10-10] </a:t>
            </a:r>
            <a:r>
              <a:rPr lang="en-US" altLang="ko-KR" dirty="0" err="1"/>
              <a:t>morgan</a:t>
            </a:r>
            <a:r>
              <a:rPr lang="en-US" altLang="ko-KR" dirty="0"/>
              <a:t> </a:t>
            </a:r>
            <a:r>
              <a:rPr lang="ko-KR" altLang="en-US" dirty="0" err="1"/>
              <a:t>미들웨어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미들웨어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30" y="1387250"/>
            <a:ext cx="4212468" cy="311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385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/>
              <a:t>서버를 실행하고 </a:t>
            </a:r>
            <a:r>
              <a:rPr lang="en-US" altLang="ko-KR"/>
              <a:t>http://127.0.0.1:52273</a:t>
            </a:r>
            <a:r>
              <a:rPr lang="ko-KR" altLang="en-US"/>
              <a:t>에 접속해서 명령 프롬프트 확인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미들웨어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1347614"/>
            <a:ext cx="4818819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674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속성 정리</a:t>
            </a:r>
            <a:r>
              <a:rPr lang="en-US" altLang="ko-KR" dirty="0"/>
              <a:t> : </a:t>
            </a:r>
            <a:r>
              <a:rPr lang="ko-KR" altLang="en-US" dirty="0"/>
              <a:t>클라이언트가 서버로 데이터를 전송하는 세 가지 방법</a:t>
            </a:r>
            <a:endParaRPr lang="en-US" altLang="ko-KR" dirty="0"/>
          </a:p>
          <a:p>
            <a:pPr lvl="2"/>
            <a:r>
              <a:rPr lang="en-US" altLang="ko-KR" dirty="0"/>
              <a:t>params </a:t>
            </a:r>
            <a:r>
              <a:rPr lang="ko-KR" altLang="en-US" dirty="0"/>
              <a:t>객체 </a:t>
            </a:r>
            <a:r>
              <a:rPr lang="en-US" altLang="ko-KR" dirty="0"/>
              <a:t>: URL</a:t>
            </a:r>
            <a:r>
              <a:rPr lang="ko-KR" altLang="en-US" dirty="0"/>
              <a:t>의 토큰</a:t>
            </a:r>
            <a:r>
              <a:rPr lang="en-US" altLang="ko-KR" dirty="0"/>
              <a:t>. </a:t>
            </a:r>
            <a:r>
              <a:rPr lang="ko-KR" altLang="en-US" dirty="0"/>
              <a:t>보기가 간편</a:t>
            </a:r>
            <a:endParaRPr lang="en-US" altLang="ko-KR" dirty="0"/>
          </a:p>
          <a:p>
            <a:pPr lvl="2"/>
            <a:r>
              <a:rPr lang="en-US" altLang="ko-KR" dirty="0"/>
              <a:t>query </a:t>
            </a:r>
            <a:r>
              <a:rPr lang="ko-KR" altLang="en-US" dirty="0"/>
              <a:t>객체 </a:t>
            </a:r>
            <a:r>
              <a:rPr lang="en-US" altLang="ko-KR" dirty="0"/>
              <a:t>: URL</a:t>
            </a:r>
            <a:r>
              <a:rPr lang="ko-KR" altLang="en-US" dirty="0"/>
              <a:t>의 요청 매개 변수</a:t>
            </a:r>
            <a:r>
              <a:rPr lang="en-US" altLang="ko-KR" dirty="0"/>
              <a:t>. </a:t>
            </a:r>
            <a:r>
              <a:rPr lang="ko-KR" altLang="en-US" dirty="0"/>
              <a:t>토큰보다 많은 데이터를 전달할 수 있으며</a:t>
            </a:r>
            <a:r>
              <a:rPr lang="en-US" altLang="ko-KR" dirty="0"/>
              <a:t>, </a:t>
            </a:r>
            <a:r>
              <a:rPr lang="ko-KR" altLang="en-US" dirty="0"/>
              <a:t>주소로 어떤 데이터가 오고 가는지 확인가능</a:t>
            </a:r>
            <a:endParaRPr lang="en-US" altLang="ko-KR" dirty="0"/>
          </a:p>
          <a:p>
            <a:pPr lvl="2"/>
            <a:r>
              <a:rPr lang="en-US" altLang="ko-KR" dirty="0"/>
              <a:t>body </a:t>
            </a:r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대용량 문자열 등을 전송할 때 사용</a:t>
            </a:r>
            <a:r>
              <a:rPr lang="en-US" altLang="ko-KR" dirty="0"/>
              <a:t>. </a:t>
            </a:r>
            <a:r>
              <a:rPr lang="ko-KR" altLang="en-US" dirty="0"/>
              <a:t>주소에 데이터를 기록하지 못하므로 </a:t>
            </a:r>
            <a:r>
              <a:rPr lang="ko-KR" altLang="en-US" dirty="0" err="1"/>
              <a:t>새로고침이나</a:t>
            </a:r>
            <a:r>
              <a:rPr lang="ko-KR" altLang="en-US" dirty="0"/>
              <a:t> 즐겨찾기 기능 등을 활용할 수 없음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미들웨어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911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요청하는 대상 </a:t>
            </a:r>
            <a:r>
              <a:rPr lang="en-US" altLang="ko-KR"/>
              <a:t>:</a:t>
            </a:r>
            <a:r>
              <a:rPr lang="ko-KR" altLang="en-US"/>
              <a:t> 클라이언트</a:t>
            </a:r>
            <a:r>
              <a:rPr lang="en-US" altLang="ko-KR"/>
              <a:t>(</a:t>
            </a:r>
            <a:r>
              <a:rPr lang="ko-KR" altLang="en-US"/>
              <a:t>사용자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응답하는 대상 </a:t>
            </a:r>
            <a:r>
              <a:rPr lang="en-US" altLang="ko-KR"/>
              <a:t>:</a:t>
            </a:r>
            <a:r>
              <a:rPr lang="ko-KR" altLang="en-US"/>
              <a:t> 서버</a:t>
            </a:r>
            <a:r>
              <a:rPr lang="en-US" altLang="ko-KR"/>
              <a:t>(</a:t>
            </a:r>
            <a:r>
              <a:rPr lang="ko-KR" altLang="en-US"/>
              <a:t>제공자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요청과 응답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24" y="1802160"/>
            <a:ext cx="2738225" cy="210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1" y="1869672"/>
            <a:ext cx="3199118" cy="210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81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요청 메시지 </a:t>
            </a:r>
            <a:r>
              <a:rPr lang="en-US" altLang="ko-KR"/>
              <a:t>: </a:t>
            </a:r>
            <a:r>
              <a:rPr lang="ko-KR" altLang="en-US"/>
              <a:t>클라이언트가 서버로 보내는 편지</a:t>
            </a:r>
            <a:endParaRPr lang="en-US" altLang="ko-KR"/>
          </a:p>
          <a:p>
            <a:pPr lvl="1"/>
            <a:r>
              <a:rPr lang="ko-KR" altLang="en-US"/>
              <a:t>응답 메시지 </a:t>
            </a:r>
            <a:r>
              <a:rPr lang="en-US" altLang="ko-KR"/>
              <a:t>: </a:t>
            </a:r>
            <a:r>
              <a:rPr lang="ko-KR" altLang="en-US"/>
              <a:t>서버가 클라이언트로 보내는 편지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요청과 응답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035" y="1761659"/>
            <a:ext cx="3716698" cy="257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41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HTTP </a:t>
            </a:r>
            <a:r>
              <a:rPr lang="ko-KR" altLang="en-US"/>
              <a:t>웹 서버의 요청 메시지와 응답 메시지의 형태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요청과 응답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F05FFA9-213A-42F9-BEF8-87D8186056F0}"/>
              </a:ext>
            </a:extLst>
          </p:cNvPr>
          <p:cNvGrpSpPr/>
          <p:nvPr/>
        </p:nvGrpSpPr>
        <p:grpSpPr>
          <a:xfrm>
            <a:off x="620687" y="1275606"/>
            <a:ext cx="5457521" cy="2520280"/>
            <a:chOff x="944725" y="1707655"/>
            <a:chExt cx="4049594" cy="18701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2" y="1707655"/>
              <a:ext cx="3968495" cy="643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725" y="2247715"/>
              <a:ext cx="4049594" cy="133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010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요청과 응답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915566"/>
            <a:ext cx="5586304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94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express </a:t>
            </a:r>
            <a:r>
              <a:rPr lang="ko-KR" altLang="en-US" dirty="0"/>
              <a:t>모듈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express </a:t>
            </a:r>
            <a:r>
              <a:rPr lang="ko-KR" altLang="en-US"/>
              <a:t>모듈을 사용한 서버 생성과 실행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1885413"/>
            <a:ext cx="3552726" cy="150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1203598"/>
            <a:ext cx="5040561" cy="61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38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10-1] express </a:t>
            </a:r>
            <a:r>
              <a:rPr lang="ko-KR" altLang="en-US" dirty="0"/>
              <a:t>모듈로 서버 생성과 실행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express </a:t>
            </a:r>
            <a:r>
              <a:rPr lang="ko-KR" altLang="en-US"/>
              <a:t>모듈을 사용한 서버 생성과 실행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231772"/>
            <a:ext cx="4536504" cy="3573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004060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1605</TotalTime>
  <Words>869</Words>
  <Application>Microsoft Office PowerPoint</Application>
  <PresentationFormat>사용자 지정</PresentationFormat>
  <Paragraphs>221</Paragraphs>
  <Slides>36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   express 모듈</vt:lpstr>
      <vt:lpstr>PowerPoint 프레젠테이션</vt:lpstr>
      <vt:lpstr>1. 요청과 응답</vt:lpstr>
      <vt:lpstr>1. 요청과 응답</vt:lpstr>
      <vt:lpstr>1. 요청과 응답</vt:lpstr>
      <vt:lpstr>1. 요청과 응답</vt:lpstr>
      <vt:lpstr>1. 요청과 응답</vt:lpstr>
      <vt:lpstr>2. express 모듈을 사용한 서버 생성과 실행</vt:lpstr>
      <vt:lpstr>2. express 모듈을 사용한 서버 생성과 실행</vt:lpstr>
      <vt:lpstr>2. express 모듈을 사용한 서버 생성과 실행</vt:lpstr>
      <vt:lpstr>3. 페이지 라우팅</vt:lpstr>
      <vt:lpstr>3. 페이지 라우팅</vt:lpstr>
      <vt:lpstr>4. 요청과 응답</vt:lpstr>
      <vt:lpstr>4. 요청과 응답</vt:lpstr>
      <vt:lpstr>4. 요청과 응답</vt:lpstr>
      <vt:lpstr>4. 요청과 응답</vt:lpstr>
      <vt:lpstr>4. 요청과 응답</vt:lpstr>
      <vt:lpstr>4. 요청과 응답</vt:lpstr>
      <vt:lpstr>4. 요청과 응답</vt:lpstr>
      <vt:lpstr>4. 요청과 응답</vt:lpstr>
      <vt:lpstr>4. 요청과 응답</vt:lpstr>
      <vt:lpstr>4. 요청과 응답</vt:lpstr>
      <vt:lpstr>4. 요청과 응답</vt:lpstr>
      <vt:lpstr>4. 요청과 응답</vt:lpstr>
      <vt:lpstr>4. 요청과 응답</vt:lpstr>
      <vt:lpstr>4. 요청과 응답</vt:lpstr>
      <vt:lpstr>5. 미들웨어</vt:lpstr>
      <vt:lpstr>5. 미들웨어</vt:lpstr>
      <vt:lpstr>5. 미들웨어</vt:lpstr>
      <vt:lpstr>5. 미들웨어</vt:lpstr>
      <vt:lpstr>5. 미들웨어</vt:lpstr>
      <vt:lpstr>5. 미들웨어</vt:lpstr>
      <vt:lpstr>5. 미들웨어</vt:lpstr>
      <vt:lpstr>5. 미들웨어</vt:lpstr>
      <vt:lpstr>5. 미들웨어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Kim Sungmu</cp:lastModifiedBy>
  <cp:revision>330</cp:revision>
  <dcterms:created xsi:type="dcterms:W3CDTF">2011-01-05T15:14:06Z</dcterms:created>
  <dcterms:modified xsi:type="dcterms:W3CDTF">2022-03-14T05:44:10Z</dcterms:modified>
</cp:coreProperties>
</file>