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5" r:id="rId32"/>
    <p:sldId id="292" r:id="rId33"/>
    <p:sldId id="296" r:id="rId34"/>
    <p:sldId id="297" r:id="rId35"/>
    <p:sldId id="298" r:id="rId36"/>
    <p:sldId id="299" r:id="rId37"/>
    <p:sldId id="263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0" r:id="rId47"/>
    <p:sldId id="293" r:id="rId48"/>
    <p:sldId id="294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62EF7-C4EA-4AB1-8919-836C203F420E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9B566-F2EA-4529-A47E-35D6AF28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6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355771" y="6010174"/>
            <a:ext cx="2588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1CD4BA-06C7-9D9E-86CB-26DBC69AAE2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5655" y="2085580"/>
            <a:ext cx="2682462" cy="3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8243A4-5BDF-57D8-912B-FAC6E0A299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FBE03B-D5CB-6976-C672-54451D7A57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00425" y="1038906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er/nanumfont" TargetMode="External"/><Relationship Id="rId2" Type="http://schemas.openxmlformats.org/officeDocument/2006/relationships/hyperlink" Target="https://github.com/naver/d2codingfont/releases/tag/VER1.3.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파이썬을 배우기 위해 준비해야 할 것들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텍스트 에디터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(text editor)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긴</a:t>
            </a:r>
            <a:r>
              <a:rPr lang="en-US" altLang="ko-KR" dirty="0"/>
              <a:t> </a:t>
            </a:r>
            <a:r>
              <a:rPr lang="ko-KR" altLang="en-US" dirty="0"/>
              <a:t>코드를 입력하거나 코드를 저장해야 하는 경우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글자를 적을 수 있는 모든 종류의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IDLE </a:t>
            </a:r>
            <a:r>
              <a:rPr lang="ko-KR" altLang="en-US" dirty="0">
                <a:solidFill>
                  <a:srgbClr val="C00000"/>
                </a:solidFill>
              </a:rPr>
              <a:t>에디터에서 코드 작성하고 실행하기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파이썬은 통합 개발 환경으로써 </a:t>
            </a:r>
            <a:r>
              <a:rPr lang="en-US" altLang="ko-KR" dirty="0"/>
              <a:t>IDLE </a:t>
            </a:r>
            <a:r>
              <a:rPr lang="ko-KR" altLang="en-US" dirty="0"/>
              <a:t>제공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1) [</a:t>
            </a:r>
            <a:r>
              <a:rPr lang="ko-KR" altLang="en-US" dirty="0"/>
              <a:t>시작 메뉴</a:t>
            </a:r>
            <a:r>
              <a:rPr lang="en-US" altLang="ko-KR" dirty="0"/>
              <a:t>] </a:t>
            </a:r>
            <a:r>
              <a:rPr lang="en-US" altLang="ko-KR" dirty="0">
                <a:latin typeface="+mn-ea"/>
              </a:rPr>
              <a:t>– [Python 3.10] – [IDLE (Python 3.10 OO-bit)]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6" y="256581"/>
            <a:ext cx="6855649" cy="381849"/>
          </a:xfrm>
        </p:spPr>
        <p:txBody>
          <a:bodyPr/>
          <a:lstStyle/>
          <a:p>
            <a:r>
              <a:rPr lang="ko-KR" altLang="en-US" dirty="0"/>
              <a:t>텍스트 에디터 </a:t>
            </a:r>
            <a:r>
              <a:rPr lang="ko-KR" altLang="en-US" dirty="0">
                <a:latin typeface="+mn-ea"/>
                <a:ea typeface="+mn-ea"/>
              </a:rPr>
              <a:t>사용하기</a:t>
            </a:r>
            <a:r>
              <a:rPr lang="en-US" altLang="ko-KR" dirty="0">
                <a:latin typeface="+mn-ea"/>
                <a:ea typeface="+mn-ea"/>
              </a:rPr>
              <a:t>(1)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/>
              <a:t>파이썬 </a:t>
            </a:r>
            <a:r>
              <a:rPr lang="en-US" altLang="ko-KR" dirty="0">
                <a:latin typeface="+mn-ea"/>
                <a:ea typeface="+mn-ea"/>
              </a:rPr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1A5903-F804-B7FF-5760-14AFB3CF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14" y="4323050"/>
            <a:ext cx="7489371" cy="15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9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   2</a:t>
            </a:r>
            <a:r>
              <a:rPr lang="en-US" altLang="ko-KR" dirty="0">
                <a:latin typeface="+mn-ea"/>
              </a:rPr>
              <a:t>) [File] – [New File</a:t>
            </a:r>
            <a:r>
              <a:rPr lang="en-US" altLang="ko-KR" dirty="0"/>
              <a:t>] </a:t>
            </a:r>
            <a:r>
              <a:rPr lang="ko-KR" altLang="en-US" dirty="0"/>
              <a:t>메뉴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3) </a:t>
            </a:r>
            <a:r>
              <a:rPr lang="ko-KR" altLang="en-US" dirty="0"/>
              <a:t>아래와 같이 입력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6" y="256581"/>
            <a:ext cx="6884677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/>
              <a:t>파이썬 </a:t>
            </a:r>
            <a:r>
              <a:rPr lang="en-US" altLang="ko-KR" dirty="0">
                <a:latin typeface="+mn-ea"/>
                <a:ea typeface="+mn-ea"/>
              </a:rPr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t="1221" r="22344" b="-1221"/>
          <a:stretch/>
        </p:blipFill>
        <p:spPr bwMode="auto">
          <a:xfrm>
            <a:off x="1538547" y="3684474"/>
            <a:ext cx="5529518" cy="124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629DBB-8525-5A2E-FAA9-C694E9F5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66" y="1535749"/>
            <a:ext cx="7416800" cy="15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1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   4) [File] – [Save] </a:t>
            </a:r>
            <a:r>
              <a:rPr lang="ko-KR" altLang="en-US" dirty="0">
                <a:latin typeface="+mn-ea"/>
              </a:rPr>
              <a:t>메뉴 선택</a:t>
            </a: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8EFEF6B6-97F1-BEFB-84EB-42D3BCD8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436" y="256581"/>
            <a:ext cx="6884677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/>
              <a:t>파이썬 </a:t>
            </a:r>
            <a:r>
              <a:rPr lang="en-US" altLang="ko-KR" dirty="0">
                <a:latin typeface="+mn-ea"/>
                <a:ea typeface="+mn-ea"/>
              </a:rPr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1E210E-374B-A2F5-0967-399564C74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65" y="1717448"/>
            <a:ext cx="6747926" cy="266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7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   5) [</a:t>
            </a:r>
            <a:r>
              <a:rPr lang="ko-KR" altLang="en-US" dirty="0">
                <a:latin typeface="+mn-ea"/>
              </a:rPr>
              <a:t>다른 이름으로 저장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대화상자에서 파일 이름을 </a:t>
            </a:r>
            <a:r>
              <a:rPr lang="en-US" altLang="ko-KR" dirty="0">
                <a:latin typeface="+mn-ea"/>
              </a:rPr>
              <a:t>‘sample’</a:t>
            </a:r>
            <a:r>
              <a:rPr lang="ko-KR" altLang="en-US" dirty="0">
                <a:latin typeface="+mn-ea"/>
              </a:rPr>
              <a:t>로 저장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2D6C392D-8E1E-35F3-FBA8-AC30E200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436" y="256581"/>
            <a:ext cx="6884677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/>
              <a:t>파이썬 </a:t>
            </a:r>
            <a:r>
              <a:rPr lang="en-US" altLang="ko-KR" dirty="0">
                <a:latin typeface="+mn-ea"/>
                <a:ea typeface="+mn-ea"/>
              </a:rPr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00AE4B-DEAD-339B-D620-2BF5DEF7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6" y="1728435"/>
            <a:ext cx="6012700" cy="38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6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6) [Run] – [Run Module] </a:t>
            </a:r>
            <a:r>
              <a:rPr lang="ko-KR" altLang="en-US" dirty="0">
                <a:latin typeface="+mn-ea"/>
              </a:rPr>
              <a:t>메뉴 선택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>
                <a:latin typeface="+mn-ea"/>
              </a:rPr>
              <a:t>[F5] </a:t>
            </a:r>
            <a:r>
              <a:rPr lang="ko-KR" altLang="en-US" dirty="0">
                <a:latin typeface="+mn-ea"/>
              </a:rPr>
              <a:t>단축키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D29F3D58-76D8-FD4F-1256-AE3B0031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436" y="256581"/>
            <a:ext cx="6884677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/>
              <a:t>파이썬 </a:t>
            </a:r>
            <a:r>
              <a:rPr lang="en-US" altLang="ko-KR" dirty="0">
                <a:latin typeface="+mn-ea"/>
                <a:ea typeface="+mn-ea"/>
              </a:rPr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9BCFF6-2825-6880-3B4C-775AE899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55" y="2054457"/>
            <a:ext cx="6997148" cy="16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3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7) </a:t>
            </a:r>
            <a:r>
              <a:rPr lang="ko-KR" altLang="en-US" dirty="0"/>
              <a:t>파이썬 코드가 실행됨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C890D93E-0330-7040-F27A-065A9D35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436" y="256581"/>
            <a:ext cx="6884677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/>
              <a:t>파이썬 </a:t>
            </a:r>
            <a:r>
              <a:rPr lang="en-US" altLang="ko-KR" dirty="0">
                <a:latin typeface="+mn-ea"/>
                <a:ea typeface="+mn-ea"/>
              </a:rPr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966A3C-70C3-0038-794B-7994FE2D1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25" y="1981761"/>
            <a:ext cx="7340325" cy="19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42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개발 전용 폰트 설정하기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코딩을 할 때에는 전용 폰트 사용하는 것이 좋음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글자를 구분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글자의 너비를 통일</a:t>
            </a: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3697C5A6-53AC-762F-1427-DDA375ED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436" y="256581"/>
            <a:ext cx="6884677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/>
              <a:t>파이썬 </a:t>
            </a:r>
            <a:r>
              <a:rPr lang="en-US" altLang="ko-KR" dirty="0">
                <a:latin typeface="+mn-ea"/>
                <a:ea typeface="+mn-ea"/>
              </a:rPr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DFBFD3-9BA4-0649-DCAD-8370E373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67" y="2665703"/>
            <a:ext cx="7513983" cy="13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7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개발 전용 폰트와 아닌 경우의 비교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28" y="1545114"/>
            <a:ext cx="4926777" cy="156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28" y="2996367"/>
            <a:ext cx="6113026" cy="174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2">
            <a:extLst>
              <a:ext uri="{FF2B5EF4-FFF2-40B4-BE49-F238E27FC236}">
                <a16:creationId xmlns:a16="http://schemas.microsoft.com/office/drawing/2014/main" id="{BCC9F2C2-BF59-63AA-42EB-64EE615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436" y="256581"/>
            <a:ext cx="6884677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/>
              <a:t>파이썬 </a:t>
            </a:r>
            <a:r>
              <a:rPr lang="en-US" altLang="ko-KR" dirty="0">
                <a:latin typeface="+mn-ea"/>
                <a:ea typeface="+mn-ea"/>
              </a:rPr>
              <a:t>IDLE </a:t>
            </a:r>
            <a:r>
              <a:rPr lang="ko-KR" altLang="en-US" dirty="0"/>
              <a:t>에디터</a:t>
            </a:r>
          </a:p>
        </p:txBody>
      </p:sp>
    </p:spTree>
    <p:extLst>
      <p:ext uri="{BB962C8B-B14F-4D97-AF65-F5344CB8AC3E}">
        <p14:creationId xmlns:p14="http://schemas.microsoft.com/office/powerpoint/2010/main" val="1931240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210550" cy="498497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D2Coding :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  <a:hlinkClick r:id="rId2"/>
              </a:rPr>
              <a:t>https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  <a:hlinkClick r:id="rId2"/>
              </a:rPr>
              <a:t>://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  <a:hlinkClick r:id="rId2"/>
              </a:rPr>
              <a:t>github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  <a:hlinkClick r:id="rId2"/>
              </a:rPr>
              <a:t>.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  <a:hlinkClick r:id="rId2"/>
              </a:rPr>
              <a:t>com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  <a:hlinkClick r:id="rId2"/>
              </a:rPr>
              <a:t>/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  <a:hlinkClick r:id="rId2"/>
              </a:rPr>
              <a:t>naver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  <a:hlinkClick r:id="rId2"/>
              </a:rPr>
              <a:t>/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  <a:hlinkClick r:id="rId2"/>
              </a:rPr>
              <a:t>d2codingfont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  <a:hlinkClick r:id="rId2"/>
              </a:rPr>
              <a:t>/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  <a:hlinkClick r:id="rId2"/>
              </a:rPr>
              <a:t>releases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  <a:hlinkClick r:id="rId2"/>
              </a:rPr>
              <a:t>/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  <a:hlinkClick r:id="rId2"/>
              </a:rPr>
              <a:t>tag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  <a:hlinkClick r:id="rId2"/>
              </a:rPr>
              <a:t>/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  <a:hlinkClick r:id="rId2"/>
              </a:rPr>
              <a:t>VER1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  <a:hlinkClick r:id="rId2"/>
              </a:rPr>
              <a:t>.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  <a:hlinkClick r:id="rId2"/>
              </a:rPr>
              <a:t>3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  <a:hlinkClick r:id="rId2"/>
              </a:rPr>
              <a:t>.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  <a:hlinkClick r:id="rId2"/>
              </a:rPr>
              <a:t>2 </a:t>
            </a:r>
            <a:r>
              <a:rPr lang="ko-KR" altLang="en-US" dirty="0">
                <a:latin typeface="+mn-ea"/>
              </a:rPr>
              <a:t>나눔고딕 코딩 글꼴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hlinkClick r:id="rId3"/>
              </a:rPr>
              <a:t>https://github.com/naver/nanumfont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[Options] – [Configure IDLE] </a:t>
            </a:r>
            <a:r>
              <a:rPr lang="ko-KR" altLang="en-US" dirty="0">
                <a:latin typeface="+mn-ea"/>
              </a:rPr>
              <a:t>메뉴 선택 </a:t>
            </a:r>
            <a:r>
              <a:rPr lang="en-US" altLang="ko-KR" dirty="0">
                <a:latin typeface="+mn-ea"/>
              </a:rPr>
              <a:t>– [Settings] </a:t>
            </a:r>
            <a:r>
              <a:rPr lang="ko-KR" altLang="en-US" dirty="0">
                <a:latin typeface="+mn-ea"/>
              </a:rPr>
              <a:t>대화상자 </a:t>
            </a:r>
            <a:r>
              <a:rPr lang="en-US" altLang="ko-KR" dirty="0">
                <a:latin typeface="+mn-ea"/>
              </a:rPr>
              <a:t>– [Font Face]</a:t>
            </a:r>
            <a:endParaRPr lang="ko-KR" altLang="en-US" dirty="0">
              <a:latin typeface="+mn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87" y="2497542"/>
            <a:ext cx="3137667" cy="367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AC33F91C-F310-BAAE-B9AD-EEA169EB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436" y="256581"/>
            <a:ext cx="6884677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/>
              <a:t>파이썬 </a:t>
            </a:r>
            <a:r>
              <a:rPr lang="en-US" altLang="ko-KR" dirty="0">
                <a:latin typeface="+mn-ea"/>
                <a:ea typeface="+mn-ea"/>
              </a:rPr>
              <a:t>IDLE </a:t>
            </a:r>
            <a:r>
              <a:rPr lang="ko-KR" altLang="en-US" dirty="0"/>
              <a:t>에디터</a:t>
            </a:r>
          </a:p>
        </p:txBody>
      </p:sp>
    </p:spTree>
    <p:extLst>
      <p:ext uri="{BB962C8B-B14F-4D97-AF65-F5344CB8AC3E}">
        <p14:creationId xmlns:p14="http://schemas.microsoft.com/office/powerpoint/2010/main" val="142675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144647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비주얼 스튜디오 코드 다운로드해 설치하기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홈페이지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https://code.visualstudio.com</a:t>
            </a:r>
            <a:r>
              <a:rPr lang="en-US" altLang="ko-KR" dirty="0"/>
              <a:t>)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1) [Downloads for Windows] </a:t>
            </a:r>
            <a:r>
              <a:rPr lang="ko-KR" altLang="en-US" dirty="0">
                <a:latin typeface="+mn-ea"/>
              </a:rPr>
              <a:t>클릭하여 설치 파일 다운로드</a:t>
            </a:r>
            <a:endParaRPr lang="en-US" altLang="ko-KR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6" y="256581"/>
            <a:ext cx="6905859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99BBB5-F6CE-B16B-8E81-404B3BC4B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4" y="2664664"/>
            <a:ext cx="5873237" cy="32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파이썬 설치하기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파이썬 실행하기 </a:t>
            </a:r>
            <a:r>
              <a:rPr lang="en-US" altLang="ko-KR" b="1" dirty="0">
                <a:latin typeface="+mn-ea"/>
              </a:rPr>
              <a:t>:</a:t>
            </a:r>
            <a:r>
              <a:rPr lang="en-US" altLang="ko-KR" b="1" dirty="0"/>
              <a:t> </a:t>
            </a:r>
            <a:r>
              <a:rPr lang="ko-KR" altLang="en-US" b="1" dirty="0"/>
              <a:t>인터렉티브 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텍스트 에디터 사용하기 </a:t>
            </a:r>
            <a:r>
              <a:rPr lang="en-US" altLang="ko-KR" b="1" dirty="0">
                <a:latin typeface="+mn-ea"/>
              </a:rPr>
              <a:t>:</a:t>
            </a:r>
            <a:r>
              <a:rPr lang="en-US" altLang="ko-KR" b="1" dirty="0"/>
              <a:t> </a:t>
            </a:r>
            <a:r>
              <a:rPr lang="ko-KR" altLang="en-US" b="1" dirty="0"/>
              <a:t>파이썬 </a:t>
            </a:r>
            <a:r>
              <a:rPr lang="en-US" altLang="ko-KR" b="1" dirty="0"/>
              <a:t>IDLE </a:t>
            </a:r>
            <a:r>
              <a:rPr lang="ko-KR" altLang="en-US" b="1" dirty="0"/>
              <a:t>에디터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텍스트 에디터 </a:t>
            </a:r>
            <a:r>
              <a:rPr lang="ko-KR" altLang="en-US" b="1" dirty="0">
                <a:latin typeface="+mn-ea"/>
              </a:rPr>
              <a:t>사용하기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비주얼 </a:t>
            </a:r>
            <a:r>
              <a:rPr lang="ko-KR" altLang="en-US" b="1" dirty="0"/>
              <a:t>스튜디오 코드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/>
              <a:t>다운로드한 설치 프로그램을 실행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6" y="256581"/>
            <a:ext cx="6870163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38FC06-B547-51D9-FC40-638664D1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1" y="1694621"/>
            <a:ext cx="6202017" cy="34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58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92837"/>
            <a:ext cx="7886700" cy="4984977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설치 마법사 시작 화면에서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다음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    [</a:t>
            </a:r>
            <a:r>
              <a:rPr lang="ko-KR" altLang="en-US" dirty="0">
                <a:latin typeface="+mn-ea"/>
              </a:rPr>
              <a:t>동의합니다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선택 후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다음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클릭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12106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612260-E4BA-CB60-4178-1A15A831B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26" y="2050300"/>
            <a:ext cx="4253948" cy="32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40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latin typeface="+mn-ea"/>
              </a:rPr>
              <a:t>설치 폴더 지정 후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다음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5) </a:t>
            </a:r>
            <a:r>
              <a:rPr lang="ko-KR" altLang="en-US" dirty="0">
                <a:latin typeface="+mn-ea"/>
              </a:rPr>
              <a:t>시작 메뉴 폴더 이름 지정 후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다음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클릭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6" y="256581"/>
            <a:ext cx="6855649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B877A3-C366-D433-BEC8-B1D1756D0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78" y="2517811"/>
            <a:ext cx="3520345" cy="27142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031234-D55F-3264-39AF-5A096CEA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965" y="2573618"/>
            <a:ext cx="3487444" cy="269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01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6) [</a:t>
            </a:r>
            <a:r>
              <a:rPr lang="ko-KR" altLang="en-US" dirty="0">
                <a:latin typeface="+mn-ea"/>
              </a:rPr>
              <a:t>바탕 화면 바로 가기 만들기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체크 후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다음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나머지 부분도 작업 시 유용하므로 모두 체크</a:t>
            </a:r>
            <a:endParaRPr lang="en-US" altLang="ko-KR" sz="16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7) </a:t>
            </a:r>
            <a:r>
              <a:rPr lang="ko-KR" altLang="en-US" dirty="0">
                <a:latin typeface="+mn-ea"/>
              </a:rPr>
              <a:t>대상 위치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시작 메뉴 폴더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추가 설정 항목 확인 후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설치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클릭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6" y="256581"/>
            <a:ext cx="6870163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525F50-1F23-E141-DF77-410D9DA4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07" y="2626296"/>
            <a:ext cx="3547107" cy="27439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5319E1-C8AD-5D2A-1F51-97C96ECA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514" y="2626296"/>
            <a:ext cx="3547107" cy="27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0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8) [</a:t>
            </a:r>
            <a:r>
              <a:rPr lang="ko-KR" altLang="en-US" dirty="0"/>
              <a:t>마침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  <a:r>
              <a:rPr lang="en-US" altLang="ko-KR" dirty="0"/>
              <a:t>. </a:t>
            </a:r>
            <a:r>
              <a:rPr lang="ko-KR" altLang="en-US" dirty="0"/>
              <a:t>설치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6" y="256581"/>
            <a:ext cx="6884677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DF7971-365D-3720-55A4-C47E4AE0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6" y="1798982"/>
            <a:ext cx="4214191" cy="32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3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+mn-ea"/>
              </a:rPr>
              <a:t>비주얼 스튜디오 코드 한글 언어 팩 설치</a:t>
            </a:r>
            <a:endParaRPr lang="en-US" altLang="ko-KR" dirty="0">
              <a:solidFill>
                <a:srgbClr val="C00000"/>
              </a:solidFill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도구 바에서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확장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클릭 → 검색 창에 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dirty="0" err="1">
                <a:latin typeface="+mn-ea"/>
              </a:rPr>
              <a:t>korean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입력 → </a:t>
            </a:r>
            <a:r>
              <a:rPr lang="en-US" altLang="ko-KR" dirty="0">
                <a:latin typeface="+mn-ea"/>
              </a:rPr>
              <a:t>[Koran Language Pack for Visual Studio Code]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[Install] </a:t>
            </a:r>
            <a:r>
              <a:rPr lang="ko-KR" altLang="en-US" dirty="0">
                <a:latin typeface="+mn-ea"/>
              </a:rPr>
              <a:t>클릭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6" y="256581"/>
            <a:ext cx="6870163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5FEF31-71EE-CFB3-4FA0-53F71F60B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31"/>
          <a:stretch/>
        </p:blipFill>
        <p:spPr>
          <a:xfrm>
            <a:off x="1192695" y="2798338"/>
            <a:ext cx="6758609" cy="263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60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설치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완료 후 </a:t>
            </a:r>
            <a:r>
              <a:rPr lang="en-US" altLang="ko-KR" dirty="0">
                <a:latin typeface="+mn-ea"/>
              </a:rPr>
              <a:t>[Restart] </a:t>
            </a:r>
            <a:r>
              <a:rPr lang="ko-KR" altLang="en-US" dirty="0">
                <a:latin typeface="+mn-ea"/>
              </a:rPr>
              <a:t>버튼 클릭하여 재시작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99192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1E1B7C-4416-BA37-7752-0647F0B0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67" y="1680738"/>
            <a:ext cx="6758609" cy="37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88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메뉴가 한글로 바뀌었음을 확인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6" y="256581"/>
            <a:ext cx="6884677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8654B8-5385-1B9F-64CD-604495F8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5" y="1637195"/>
            <a:ext cx="6758609" cy="37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08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비주얼 스튜디오 코드에서 코드 작성하고 실행하기</a:t>
            </a:r>
            <a:endParaRPr lang="en-US" altLang="ko-KR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시작 화면에서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파일</a:t>
            </a:r>
            <a:r>
              <a:rPr lang="en-US" altLang="ko-KR" dirty="0">
                <a:latin typeface="+mn-ea"/>
              </a:rPr>
              <a:t>] – [</a:t>
            </a:r>
            <a:r>
              <a:rPr lang="ko-KR" altLang="en-US" dirty="0">
                <a:latin typeface="+mn-ea"/>
              </a:rPr>
              <a:t>새 텍스트 파일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 선택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단축키 </a:t>
            </a:r>
            <a:r>
              <a:rPr lang="en-US" altLang="ko-KR" dirty="0">
                <a:latin typeface="+mn-ea"/>
              </a:rPr>
              <a:t>[Ctrl] + [N])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6" y="256581"/>
            <a:ext cx="6884677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8A8C96-6D3D-1E6B-433D-E076BCA2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54" y="2421992"/>
            <a:ext cx="7593496" cy="22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8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새 창이 나타나면 파이썬 코드를 입력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928220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E7BA2F-85B9-B6FF-9C12-4EB920CC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36" y="1604735"/>
            <a:ext cx="3777713" cy="4927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D3202A-3881-DBA3-643A-E8FC83FD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54" y="2325757"/>
            <a:ext cx="7593496" cy="110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0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[</a:t>
            </a:r>
            <a:r>
              <a:rPr lang="ko-KR" altLang="en-US" sz="1800" b="1" dirty="0">
                <a:solidFill>
                  <a:srgbClr val="FF0000"/>
                </a:solidFill>
              </a:rPr>
              <a:t>핵심 키워드</a:t>
            </a:r>
            <a:r>
              <a:rPr lang="en-US" altLang="ko-KR" sz="1800" b="1" dirty="0">
                <a:solidFill>
                  <a:srgbClr val="FF0000"/>
                </a:solidFill>
              </a:rPr>
              <a:t>] </a:t>
            </a:r>
            <a:r>
              <a:rPr lang="ko-KR" altLang="en-US" sz="1800" dirty="0"/>
              <a:t>텍스트 에디터</a:t>
            </a:r>
            <a:r>
              <a:rPr lang="en-US" altLang="ko-KR" sz="1800" dirty="0"/>
              <a:t>, </a:t>
            </a:r>
            <a:r>
              <a:rPr lang="ko-KR" altLang="en-US" sz="1800" dirty="0"/>
              <a:t>파이썬 인터프리터</a:t>
            </a:r>
            <a:r>
              <a:rPr lang="en-US" altLang="ko-KR" sz="1800" dirty="0"/>
              <a:t>, </a:t>
            </a:r>
            <a:r>
              <a:rPr lang="ko-KR" altLang="en-US" sz="1800" dirty="0"/>
              <a:t>인터렉티브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+mn-ea"/>
              </a:rPr>
              <a:t>python</a:t>
            </a:r>
            <a:r>
              <a:rPr lang="en-US" altLang="ko-KR" sz="1800" dirty="0"/>
              <a:t> </a:t>
            </a:r>
            <a:r>
              <a:rPr lang="ko-KR" altLang="en-US" sz="1800" dirty="0"/>
              <a:t>명령어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[</a:t>
            </a:r>
            <a:r>
              <a:rPr lang="ko-KR" altLang="en-US" sz="1800" b="1" dirty="0">
                <a:solidFill>
                  <a:srgbClr val="FF0000"/>
                </a:solidFill>
              </a:rPr>
              <a:t>핵심 포인트</a:t>
            </a:r>
            <a:r>
              <a:rPr lang="en-US" altLang="ko-KR" sz="1800" b="1" dirty="0">
                <a:solidFill>
                  <a:srgbClr val="FF0000"/>
                </a:solidFill>
              </a:rPr>
              <a:t>] </a:t>
            </a:r>
            <a:r>
              <a:rPr lang="ko-KR" altLang="en-US" sz="1800" dirty="0"/>
              <a:t>파이썬을 배우기 위해 필요한 것들을 하나씩 알아본다</a:t>
            </a:r>
            <a:r>
              <a:rPr lang="en-US" altLang="ko-KR" sz="18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177599" cy="4984977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파일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] - 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저장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]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메뉴를 선택해 저장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단축키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[Ctrl] + [S])</a:t>
            </a:r>
            <a:endParaRPr lang="en-US" altLang="ko-KR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12106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8CE70B-6C30-456E-AC17-CA0368A0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69" y="1858618"/>
            <a:ext cx="6735662" cy="27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3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177599" cy="4984977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4)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다른 이름으로 저장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]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대화상자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에서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폴더를 지정하고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[hello.py]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라는 이름으로 파일을 저장</a:t>
            </a:r>
            <a:b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파이썬은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OO.py’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형태로 파일 이름 뒤에 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py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’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라는 확장자를 붙여 저장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endParaRPr lang="en-US" altLang="ko-KR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12106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E4C8A-C060-4F17-6472-6CE77F33C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998" y="2685143"/>
            <a:ext cx="4688362" cy="31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3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5)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Python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에 권장되는 확장을 설치 하시겠습니까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?” </a:t>
            </a:r>
            <a:b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     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권장 사항 표시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]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버튼을 클릭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99192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447C21-EF66-D766-700E-2F0E2CFA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11" y="2175474"/>
            <a:ext cx="5995978" cy="33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9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6)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왼쪽에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확장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]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메뉴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[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Python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]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을 선택하고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설치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]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를 클릭</a:t>
            </a:r>
            <a:b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설치 후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다시 로드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]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를 클릭하여 비주얼 스튜디오 코드 화면을 불러옴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99192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14CEE7-B274-9932-6AC2-476543ED1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2241945"/>
            <a:ext cx="5190119" cy="296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40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7)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탐색기를 열고 코드 파일을 저장한 폴더로 이동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Shift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키를 누른 상태로 빈 곳을 마우스 오른쪽 버튼으로 클릭하고 나타나는 메뉴에서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여기서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PowerShell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창 열기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]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또는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여기에 명령 창 열기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]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를 선택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99192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BF4EB5-9EFA-AF23-F5F7-1F0F86C7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629" y="2532157"/>
            <a:ext cx="3957035" cy="313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95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8)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윈도우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파워셸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또는 명령 프롬프트가 실행</a:t>
            </a:r>
            <a:b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   [python hello.py]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입력하고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[Enter]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99192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DB37F0-3E54-DE0D-66A8-8025714E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024" y="2118633"/>
            <a:ext cx="4582206" cy="962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1CFB3E-BFE1-C156-C354-58240EBD5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49" y="3152489"/>
            <a:ext cx="6928244" cy="147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91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9)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Hello Coding Python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 출력됨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99192" cy="381849"/>
          </a:xfrm>
        </p:spPr>
        <p:txBody>
          <a:bodyPr/>
          <a:lstStyle/>
          <a:p>
            <a:r>
              <a:rPr lang="ko-KR" altLang="en-US" dirty="0"/>
              <a:t>텍스트 에디터 사용하기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E27E5E-052F-D99E-8B7F-EE6B193D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44" y="1738397"/>
            <a:ext cx="2536599" cy="7019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0FFB76-8E5C-A957-7833-E8C8364A0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91" y="2636649"/>
            <a:ext cx="7044359" cy="151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7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상황</a:t>
            </a:r>
            <a:r>
              <a:rPr lang="en-US" altLang="ko-KR" sz="1800" dirty="0"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셸에서 파일을 실행했는데 아무런 반응이 없어요</a:t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- </a:t>
            </a:r>
            <a:r>
              <a:rPr lang="ko-KR" altLang="en-US" sz="1800" dirty="0">
                <a:latin typeface="+mn-ea"/>
              </a:rPr>
              <a:t>프로그램은 오류가 발생했을 때 오류 메시지를 출력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코드가 실행되지 않고 아무런 오류 메시지 출력도 없이 다시 명령 프롬프트가 출력된다면 파일을 저장하지 않은 것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해결</a:t>
            </a:r>
            <a:r>
              <a:rPr lang="en-US" altLang="ko-KR" sz="1800" dirty="0"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프로그램 파일을 저장하고 실행했는지 확인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/>
              <a:t>파이썬을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처음하는</a:t>
            </a:r>
            <a:r>
              <a:rPr lang="ko-KR" altLang="en-US" sz="2000" dirty="0"/>
              <a:t> 초보자가 자주하는 실수 해결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6E2BE-4A71-3F27-C150-F60E909FED21}"/>
              </a:ext>
            </a:extLst>
          </p:cNvPr>
          <p:cNvSpPr txBox="1"/>
          <p:nvPr/>
        </p:nvSpPr>
        <p:spPr>
          <a:xfrm>
            <a:off x="304800" y="172605"/>
            <a:ext cx="130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좀 더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알아보기 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05DDAD-125F-07A4-5EBC-AE2435C5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63" y="2991843"/>
            <a:ext cx="2370734" cy="87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상황</a:t>
            </a:r>
            <a:r>
              <a:rPr lang="en-US" altLang="ko-KR" sz="1800" dirty="0">
                <a:latin typeface="+mn-ea"/>
              </a:rPr>
              <a:t>] 'python' </a:t>
            </a:r>
            <a:r>
              <a:rPr lang="ko-KR" altLang="en-US" sz="1800" dirty="0">
                <a:latin typeface="+mn-ea"/>
              </a:rPr>
              <a:t>용어가 없다는 오류가 떠요</a:t>
            </a:r>
            <a:r>
              <a:rPr lang="en-US" altLang="ko-KR" sz="1800" dirty="0">
                <a:latin typeface="+mn-ea"/>
              </a:rPr>
              <a:t>.</a:t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- python </a:t>
            </a:r>
            <a:r>
              <a:rPr lang="ko-KR" altLang="en-US" sz="1800" dirty="0">
                <a:latin typeface="+mn-ea"/>
              </a:rPr>
              <a:t>명령어를 실행했을 때 다음과 같이 </a:t>
            </a:r>
            <a:r>
              <a:rPr lang="en-US" altLang="ko-KR" sz="1800" dirty="0">
                <a:latin typeface="+mn-ea"/>
              </a:rPr>
              <a:t>p‘ </a:t>
            </a:r>
            <a:r>
              <a:rPr lang="en-US" altLang="ko-KR" sz="1800" dirty="0" err="1">
                <a:latin typeface="+mn-ea"/>
              </a:rPr>
              <a:t>ython</a:t>
            </a:r>
            <a:r>
              <a:rPr lang="en-US" altLang="ko-KR" sz="1800" dirty="0">
                <a:latin typeface="+mn-ea"/>
              </a:rPr>
              <a:t>’ </a:t>
            </a:r>
            <a:r>
              <a:rPr lang="ko-KR" altLang="en-US" sz="1800" dirty="0">
                <a:latin typeface="+mn-ea"/>
              </a:rPr>
              <a:t>용어가 없다는 </a:t>
            </a:r>
            <a:br>
              <a:rPr lang="en-US" altLang="ko-KR" sz="1800" dirty="0">
                <a:latin typeface="+mn-ea"/>
              </a:rPr>
            </a:br>
            <a:r>
              <a:rPr lang="ko-KR" altLang="en-US" sz="1800" dirty="0">
                <a:latin typeface="+mn-ea"/>
              </a:rPr>
              <a:t>오류가 뜨는 경우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해결</a:t>
            </a:r>
            <a:r>
              <a:rPr lang="en-US" altLang="ko-KR" sz="1800" dirty="0">
                <a:latin typeface="+mn-ea"/>
              </a:rPr>
              <a:t>]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명령어를 실행한 폴더 위치가 파이썬 파일이 있는 폴더가 맞는지 확인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위치가 맞는</a:t>
            </a:r>
            <a:r>
              <a:rPr lang="ko-KR" altLang="en-US" sz="1800" dirty="0">
                <a:latin typeface="+mn-ea"/>
              </a:rPr>
              <a:t>데도 실행이 안 되면 윈도우를 다시 시작한 후 </a:t>
            </a:r>
            <a:r>
              <a:rPr lang="en-US" altLang="ko-KR" sz="1800" dirty="0">
                <a:latin typeface="+mn-ea"/>
              </a:rPr>
              <a:t>python </a:t>
            </a:r>
            <a:r>
              <a:rPr lang="ko-KR" altLang="en-US" sz="1800" dirty="0">
                <a:latin typeface="+mn-ea"/>
              </a:rPr>
              <a:t>명령어를 실행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윈도우를 다시 시작해도 같은 오류가 발생한다면 </a:t>
            </a:r>
            <a:r>
              <a:rPr lang="ko-KR" altLang="en-US" sz="1800" dirty="0" err="1">
                <a:latin typeface="+mn-ea"/>
              </a:rPr>
              <a:t>파이썬을</a:t>
            </a:r>
            <a:r>
              <a:rPr lang="ko-KR" altLang="en-US" sz="1800" dirty="0">
                <a:latin typeface="+mn-ea"/>
              </a:rPr>
              <a:t> 설치할 때 파이썬 </a:t>
            </a:r>
            <a:r>
              <a:rPr lang="en-US" altLang="ko-KR" sz="1800" dirty="0">
                <a:latin typeface="+mn-ea"/>
              </a:rPr>
              <a:t>[Add Python 3.10 to PATH]</a:t>
            </a:r>
            <a:r>
              <a:rPr lang="ko-KR" altLang="en-US" sz="1800" dirty="0">
                <a:latin typeface="+mn-ea"/>
              </a:rPr>
              <a:t>를 체크하지 않고 설치한 것 </a:t>
            </a:r>
            <a:r>
              <a:rPr lang="en-US" altLang="ko-KR" sz="1800" dirty="0">
                <a:latin typeface="+mn-ea"/>
              </a:rPr>
              <a:t>42</a:t>
            </a:r>
            <a:r>
              <a:rPr lang="ko-KR" altLang="en-US" sz="1800" dirty="0">
                <a:latin typeface="+mn-ea"/>
              </a:rPr>
              <a:t>쪽 </a:t>
            </a:r>
            <a:r>
              <a:rPr lang="en-US" altLang="ko-KR" sz="1800" dirty="0">
                <a:latin typeface="+mn-ea"/>
              </a:rPr>
              <a:t>01</a:t>
            </a:r>
            <a:r>
              <a:rPr lang="ko-KR" altLang="en-US" sz="1800" dirty="0">
                <a:latin typeface="+mn-ea"/>
              </a:rPr>
              <a:t>번</a:t>
            </a:r>
            <a:r>
              <a:rPr lang="en-US" altLang="ko-KR" sz="1800" dirty="0">
                <a:latin typeface="+mn-ea"/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파이썬 다시 설치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sz="1800" dirty="0">
                <a:latin typeface="+mn-ea"/>
              </a:rPr>
              <a:t>설치할 때 실행 경로</a:t>
            </a:r>
            <a:r>
              <a:rPr lang="en-US" altLang="ko-KR" sz="1800" dirty="0">
                <a:latin typeface="+mn-ea"/>
              </a:rPr>
              <a:t>(PATH) </a:t>
            </a:r>
            <a:r>
              <a:rPr lang="ko-KR" altLang="en-US" sz="1800" dirty="0">
                <a:latin typeface="+mn-ea"/>
              </a:rPr>
              <a:t>추가를 반드시 체크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/>
              <a:t>파이썬을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처음하는</a:t>
            </a:r>
            <a:r>
              <a:rPr lang="ko-KR" altLang="en-US" sz="2000" dirty="0"/>
              <a:t> 초보자가 자주하는 실수 해결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6E2BE-4A71-3F27-C150-F60E909FED21}"/>
              </a:ext>
            </a:extLst>
          </p:cNvPr>
          <p:cNvSpPr txBox="1"/>
          <p:nvPr/>
        </p:nvSpPr>
        <p:spPr>
          <a:xfrm>
            <a:off x="304800" y="172605"/>
            <a:ext cx="130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좀 더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알아보기 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B8762D-405A-6CC4-7B03-BA699DB83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99" y="2229259"/>
            <a:ext cx="7068457" cy="12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3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상황</a:t>
            </a:r>
            <a:r>
              <a:rPr lang="en-US" altLang="ko-KR" sz="1800" dirty="0">
                <a:latin typeface="+mn-ea"/>
              </a:rPr>
              <a:t>] File "&lt;stdin&gt;", line 1</a:t>
            </a:r>
            <a:r>
              <a:rPr lang="ko-KR" altLang="en-US" sz="1800" dirty="0">
                <a:latin typeface="+mn-ea"/>
              </a:rPr>
              <a:t>이라는 오류가 떠요</a:t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- </a:t>
            </a:r>
            <a:r>
              <a:rPr lang="ko-KR" altLang="en-US" sz="1800" dirty="0">
                <a:latin typeface="+mn-ea"/>
              </a:rPr>
              <a:t>파이썬 인터렉티브 셸에서 </a:t>
            </a:r>
            <a:r>
              <a:rPr lang="en-US" altLang="ko-KR" sz="1800" dirty="0">
                <a:latin typeface="+mn-ea"/>
              </a:rPr>
              <a:t>python </a:t>
            </a:r>
            <a:r>
              <a:rPr lang="ko-KR" altLang="en-US" sz="1800" dirty="0">
                <a:latin typeface="+mn-ea"/>
              </a:rPr>
              <a:t>명령어를 입력하면 발생하는 오류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따라서 파이썬 명령어를 입력하면 일반적으로 다음과 같은 오류가 발생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해결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exit( ) </a:t>
            </a:r>
            <a:r>
              <a:rPr lang="ko-KR" altLang="en-US" sz="1800" dirty="0">
                <a:latin typeface="+mn-ea"/>
              </a:rPr>
              <a:t>명령어로 파이썬 인터렉티브 셸을 벗어난 후 명령 프롬프트에서 </a:t>
            </a:r>
            <a:r>
              <a:rPr lang="en-US" altLang="ko-KR" sz="1800" dirty="0">
                <a:latin typeface="+mn-ea"/>
              </a:rPr>
              <a:t>python </a:t>
            </a:r>
            <a:r>
              <a:rPr lang="ko-KR" altLang="en-US" sz="1800" dirty="0">
                <a:latin typeface="+mn-ea"/>
              </a:rPr>
              <a:t>명령어를 입력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/>
              <a:t>파이썬을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처음하는</a:t>
            </a:r>
            <a:r>
              <a:rPr lang="ko-KR" altLang="en-US" sz="2000" dirty="0"/>
              <a:t> 초보자가 자주하는 실수 해결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6E2BE-4A71-3F27-C150-F60E909FED21}"/>
              </a:ext>
            </a:extLst>
          </p:cNvPr>
          <p:cNvSpPr txBox="1"/>
          <p:nvPr/>
        </p:nvSpPr>
        <p:spPr>
          <a:xfrm>
            <a:off x="304800" y="172605"/>
            <a:ext cx="130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좀 더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알아보기 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DF5088-C272-6D81-D053-B4D9CDC1B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73" y="3860801"/>
            <a:ext cx="2601004" cy="14827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6C4101-0617-320E-947C-CF5A1F029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180" y="3860801"/>
            <a:ext cx="4724651" cy="197617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AFDB884-B149-18A5-9594-E36348194737}"/>
              </a:ext>
            </a:extLst>
          </p:cNvPr>
          <p:cNvSpPr/>
          <p:nvPr/>
        </p:nvSpPr>
        <p:spPr>
          <a:xfrm>
            <a:off x="3397977" y="4441371"/>
            <a:ext cx="168323" cy="18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9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개발 환경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프로그래밍을 할 수 있는 환경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텍스트 에디터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프로그래밍 언어로 이루어진 코드를 작성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코드 실행기를 이용하여 텍스트 에디터가 작성한 코드를 실행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텍스트 에디터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파이썬 코드를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파이썬 인터프리터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파이썬 코드를 실행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8773"/>
            <a:ext cx="4067502" cy="243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078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파이썬 인터렉티브 셸을 활용해서 파이썬 코드를 작성하고 실행하는 것보다는</a:t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1) </a:t>
            </a:r>
            <a:r>
              <a:rPr lang="ko-KR" altLang="en-US" sz="1800" dirty="0">
                <a:latin typeface="+mn-ea"/>
              </a:rPr>
              <a:t>비주얼 스튜디오 코드로 코드를 작성</a:t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2) </a:t>
            </a:r>
            <a:r>
              <a:rPr lang="ko-KR" altLang="en-US" sz="1800" dirty="0" err="1">
                <a:latin typeface="+mn-ea"/>
              </a:rPr>
              <a:t>파워셸</a:t>
            </a:r>
            <a:r>
              <a:rPr lang="ko-KR" altLang="en-US" sz="1800" dirty="0">
                <a:latin typeface="+mn-ea"/>
              </a:rPr>
              <a:t> 또는 터미널 등의 셸에서 파이썬 명령어를 입력해서 코드를 </a:t>
            </a:r>
            <a:br>
              <a:rPr lang="en-US" altLang="ko-KR" sz="1800" dirty="0">
                <a:latin typeface="+mn-ea"/>
              </a:rPr>
            </a:br>
            <a:r>
              <a:rPr lang="ko-KR" altLang="en-US" sz="1800" dirty="0">
                <a:latin typeface="+mn-ea"/>
              </a:rPr>
              <a:t>실행하는 것을 추천</a:t>
            </a:r>
            <a:r>
              <a:rPr lang="en-US" altLang="ko-KR" sz="1800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파이썬 기초 단계를 넘어가면 더 이상 </a:t>
            </a:r>
            <a:r>
              <a:rPr lang="en-US" altLang="ko-KR" sz="1800" dirty="0">
                <a:latin typeface="+mn-ea"/>
              </a:rPr>
              <a:t>IDLE</a:t>
            </a:r>
            <a:r>
              <a:rPr lang="ko-KR" altLang="en-US" sz="1800" dirty="0">
                <a:latin typeface="+mn-ea"/>
              </a:rPr>
              <a:t>를 사용하지 않지만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프롬프트에서 명령어를 입력해서 실행하는 방법은 계속 활용하기 때문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코드 </a:t>
            </a:r>
            <a:r>
              <a:rPr lang="ko-KR" altLang="en-US" sz="2000" dirty="0" err="1"/>
              <a:t>실행기</a:t>
            </a:r>
            <a:r>
              <a:rPr lang="ko-KR" altLang="en-US" sz="2000" dirty="0"/>
              <a:t> 사용하기</a:t>
            </a:r>
            <a:r>
              <a:rPr lang="en-US" altLang="ko-KR" sz="2000" dirty="0"/>
              <a:t>: </a:t>
            </a:r>
            <a:r>
              <a:rPr lang="ko-KR" altLang="en-US" sz="2000" dirty="0"/>
              <a:t>윈도우 </a:t>
            </a:r>
            <a:r>
              <a:rPr lang="ko-KR" altLang="en-US" sz="2000" dirty="0" err="1"/>
              <a:t>파워셸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6E2BE-4A71-3F27-C150-F60E909FED21}"/>
              </a:ext>
            </a:extLst>
          </p:cNvPr>
          <p:cNvSpPr txBox="1"/>
          <p:nvPr/>
        </p:nvSpPr>
        <p:spPr>
          <a:xfrm>
            <a:off x="304800" y="172605"/>
            <a:ext cx="130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좀 더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알아보기 ②</a:t>
            </a:r>
          </a:p>
        </p:txBody>
      </p:sp>
    </p:spTree>
    <p:extLst>
      <p:ext uri="{BB962C8B-B14F-4D97-AF65-F5344CB8AC3E}">
        <p14:creationId xmlns:p14="http://schemas.microsoft.com/office/powerpoint/2010/main" val="196715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[Windows PowerShell]</a:t>
            </a:r>
            <a:r>
              <a:rPr lang="ko-KR" altLang="en-US" dirty="0"/>
              <a:t> 실행 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코드 </a:t>
            </a:r>
            <a:r>
              <a:rPr lang="ko-KR" altLang="en-US" sz="2000" dirty="0" err="1"/>
              <a:t>실행기</a:t>
            </a:r>
            <a:r>
              <a:rPr lang="ko-KR" altLang="en-US" sz="2000" dirty="0"/>
              <a:t> 사용하기</a:t>
            </a:r>
            <a:r>
              <a:rPr lang="en-US" altLang="ko-KR" sz="2000" dirty="0"/>
              <a:t>: </a:t>
            </a:r>
            <a:r>
              <a:rPr lang="ko-KR" altLang="en-US" sz="2000" dirty="0"/>
              <a:t>윈도우 </a:t>
            </a:r>
            <a:r>
              <a:rPr lang="ko-KR" altLang="en-US" sz="2000" dirty="0" err="1"/>
              <a:t>파워셸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6E2BE-4A71-3F27-C150-F60E909FED21}"/>
              </a:ext>
            </a:extLst>
          </p:cNvPr>
          <p:cNvSpPr txBox="1"/>
          <p:nvPr/>
        </p:nvSpPr>
        <p:spPr>
          <a:xfrm>
            <a:off x="304800" y="172605"/>
            <a:ext cx="130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좀 더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알아보기 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E89614-FF45-910F-66A3-C0F334AC6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87" y="1981387"/>
            <a:ext cx="6559826" cy="38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4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현재 폴더는 ‘</a:t>
            </a:r>
            <a:r>
              <a:rPr lang="en-US" altLang="ko-KR" dirty="0"/>
              <a:t>C:\Users\</a:t>
            </a:r>
            <a:r>
              <a:rPr lang="ko-KR" altLang="en-US" dirty="0"/>
              <a:t>사용자</a:t>
            </a:r>
            <a:r>
              <a:rPr lang="en-US" altLang="ko-KR" dirty="0"/>
              <a:t>_</a:t>
            </a:r>
            <a:r>
              <a:rPr lang="ko-KR" altLang="en-US" dirty="0" err="1"/>
              <a:t>이름’에</a:t>
            </a:r>
            <a:r>
              <a:rPr lang="ko-KR" altLang="en-US" dirty="0"/>
              <a:t> 위치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코드 </a:t>
            </a:r>
            <a:r>
              <a:rPr lang="ko-KR" altLang="en-US" sz="2000" dirty="0" err="1"/>
              <a:t>실행기</a:t>
            </a:r>
            <a:r>
              <a:rPr lang="ko-KR" altLang="en-US" sz="2000" dirty="0"/>
              <a:t> 사용하기</a:t>
            </a:r>
            <a:r>
              <a:rPr lang="en-US" altLang="ko-KR" sz="2000" dirty="0"/>
              <a:t>: </a:t>
            </a:r>
            <a:r>
              <a:rPr lang="ko-KR" altLang="en-US" sz="2000" dirty="0"/>
              <a:t>윈도우 </a:t>
            </a:r>
            <a:r>
              <a:rPr lang="ko-KR" altLang="en-US" sz="2000" dirty="0" err="1"/>
              <a:t>파워셸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6E2BE-4A71-3F27-C150-F60E909FED21}"/>
              </a:ext>
            </a:extLst>
          </p:cNvPr>
          <p:cNvSpPr txBox="1"/>
          <p:nvPr/>
        </p:nvSpPr>
        <p:spPr>
          <a:xfrm>
            <a:off x="304800" y="172605"/>
            <a:ext cx="130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좀 더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알아보기 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FC55C9-2AD4-3097-3A84-2CDA4C5A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86" y="1987777"/>
            <a:ext cx="5052332" cy="10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현재 폴더 확인하기</a:t>
            </a:r>
            <a:r>
              <a:rPr lang="en-US" altLang="ko-KR" dirty="0"/>
              <a:t>: ls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ls </a:t>
            </a:r>
            <a:r>
              <a:rPr lang="ko-KR" altLang="en-US" sz="1600" dirty="0">
                <a:latin typeface="+mn-ea"/>
              </a:rPr>
              <a:t>명령어 또는 </a:t>
            </a:r>
            <a:r>
              <a:rPr lang="en-US" altLang="ko-KR" sz="1600" dirty="0" err="1">
                <a:latin typeface="+mn-ea"/>
              </a:rPr>
              <a:t>dir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명령어</a:t>
            </a:r>
            <a:r>
              <a:rPr lang="en-US" altLang="ko-KR" sz="1600" dirty="0">
                <a:latin typeface="+mn-ea"/>
              </a:rPr>
              <a:t>, Get-</a:t>
            </a:r>
            <a:r>
              <a:rPr lang="en-US" altLang="ko-KR" sz="1600" dirty="0" err="1">
                <a:latin typeface="+mn-ea"/>
              </a:rPr>
              <a:t>ChildItem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명령어를 사용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ls </a:t>
            </a:r>
            <a:r>
              <a:rPr lang="ko-KR" altLang="en-US" sz="1600" dirty="0">
                <a:latin typeface="+mn-ea"/>
              </a:rPr>
              <a:t>명령어 실행 결과가 너무 많이 출력될 때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explorer </a:t>
            </a:r>
            <a:r>
              <a:rPr lang="ko-KR" altLang="en-US" sz="1600" dirty="0">
                <a:latin typeface="+mn-ea"/>
              </a:rPr>
              <a:t>명령어로 탐색기를 실행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마침표</a:t>
            </a:r>
            <a:r>
              <a:rPr lang="en-US" altLang="ko-KR" sz="1600" dirty="0">
                <a:latin typeface="+mn-ea"/>
              </a:rPr>
              <a:t>(.)</a:t>
            </a:r>
            <a:r>
              <a:rPr lang="ko-KR" altLang="en-US" sz="1600" dirty="0">
                <a:latin typeface="+mn-ea"/>
              </a:rPr>
              <a:t>를 사용하면 익숙한 폴더 창 형태로 현재 폴더 내용을 확인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코드 </a:t>
            </a:r>
            <a:r>
              <a:rPr lang="ko-KR" altLang="en-US" sz="2000" dirty="0" err="1"/>
              <a:t>실행기</a:t>
            </a:r>
            <a:r>
              <a:rPr lang="ko-KR" altLang="en-US" sz="2000" dirty="0"/>
              <a:t> 사용하기</a:t>
            </a:r>
            <a:r>
              <a:rPr lang="en-US" altLang="ko-KR" sz="2000" dirty="0"/>
              <a:t>: </a:t>
            </a:r>
            <a:r>
              <a:rPr lang="ko-KR" altLang="en-US" sz="2000" dirty="0"/>
              <a:t>윈도우 </a:t>
            </a:r>
            <a:r>
              <a:rPr lang="ko-KR" altLang="en-US" sz="2000" dirty="0" err="1"/>
              <a:t>파워셸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6E2BE-4A71-3F27-C150-F60E909FED21}"/>
              </a:ext>
            </a:extLst>
          </p:cNvPr>
          <p:cNvSpPr txBox="1"/>
          <p:nvPr/>
        </p:nvSpPr>
        <p:spPr>
          <a:xfrm>
            <a:off x="304800" y="172605"/>
            <a:ext cx="130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좀 더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알아보기 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EFDFAB-3FEA-45B9-2244-785ABEDD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19" y="2191266"/>
            <a:ext cx="2477762" cy="10925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C5A491-18E4-9424-2711-0EADE7369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99" y="4320867"/>
            <a:ext cx="7535537" cy="7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2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폴더로 이동하기</a:t>
            </a:r>
            <a:r>
              <a:rPr lang="en-US" altLang="ko-KR" dirty="0"/>
              <a:t>: cd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바탕화면 </a:t>
            </a:r>
            <a:r>
              <a:rPr lang="en-US" altLang="ko-KR" sz="1600" dirty="0"/>
              <a:t>(Desktop) </a:t>
            </a:r>
            <a:r>
              <a:rPr lang="ko-KR" altLang="en-US" sz="1600" dirty="0"/>
              <a:t>폴더로 이동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다시 상위 폴더로 돌아가려면 </a:t>
            </a:r>
            <a:r>
              <a:rPr lang="en-US" altLang="ko-KR" sz="1600" dirty="0">
                <a:latin typeface="+mn-ea"/>
              </a:rPr>
              <a:t>cd .. </a:t>
            </a:r>
            <a:r>
              <a:rPr lang="ko-KR" altLang="en-US" sz="1600" dirty="0">
                <a:latin typeface="+mn-ea"/>
              </a:rPr>
              <a:t>명령어를 사용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폴더 이름에 띄어쓰기가 포함되어 있을 때는 큰따옴표나 작은따옴표를 사용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코드 </a:t>
            </a:r>
            <a:r>
              <a:rPr lang="ko-KR" altLang="en-US" sz="2000" dirty="0" err="1"/>
              <a:t>실행기</a:t>
            </a:r>
            <a:r>
              <a:rPr lang="ko-KR" altLang="en-US" sz="2000" dirty="0"/>
              <a:t> 사용하기</a:t>
            </a:r>
            <a:r>
              <a:rPr lang="en-US" altLang="ko-KR" sz="2000" dirty="0"/>
              <a:t>: </a:t>
            </a:r>
            <a:r>
              <a:rPr lang="ko-KR" altLang="en-US" sz="2000" dirty="0"/>
              <a:t>윈도우 </a:t>
            </a:r>
            <a:r>
              <a:rPr lang="ko-KR" altLang="en-US" sz="2000" dirty="0" err="1"/>
              <a:t>파워셸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6E2BE-4A71-3F27-C150-F60E909FED21}"/>
              </a:ext>
            </a:extLst>
          </p:cNvPr>
          <p:cNvSpPr txBox="1"/>
          <p:nvPr/>
        </p:nvSpPr>
        <p:spPr>
          <a:xfrm>
            <a:off x="304800" y="172605"/>
            <a:ext cx="130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좀 더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알아보기 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FC328B-9A2F-BA3C-552B-4DB6CD09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46" y="2156199"/>
            <a:ext cx="6060179" cy="6912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CCD58D-C9A9-FDE3-B540-38D47A2CF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46" y="3429000"/>
            <a:ext cx="7072829" cy="6632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9780A6-C0F8-3F69-9B46-52C2AE61B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746" y="4803997"/>
            <a:ext cx="3838059" cy="66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0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파이썬 파일 실행하기</a:t>
            </a:r>
            <a:r>
              <a:rPr lang="en-US" altLang="ko-KR" dirty="0"/>
              <a:t>: python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명령어를 실행하는 위치와 파이썬 파일이 있는 위치는 일치해야 함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바탕 화면 ‘</a:t>
            </a:r>
            <a:r>
              <a:rPr lang="en-US" altLang="ko-KR" sz="1600" dirty="0" err="1"/>
              <a:t>python_sample</a:t>
            </a:r>
            <a:r>
              <a:rPr lang="en-US" altLang="ko-KR" sz="1600" dirty="0"/>
              <a:t>’</a:t>
            </a:r>
            <a:r>
              <a:rPr lang="ko-KR" altLang="en-US" sz="1600" dirty="0"/>
              <a:t>라는 폴더의 ‘</a:t>
            </a:r>
            <a:r>
              <a:rPr lang="en-US" altLang="ko-KR" sz="1600" dirty="0"/>
              <a:t>test.py’</a:t>
            </a:r>
            <a:r>
              <a:rPr lang="ko-KR" altLang="en-US" sz="1600" dirty="0"/>
              <a:t>라는 파이썬 파일을 실행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cd </a:t>
            </a:r>
            <a:r>
              <a:rPr lang="ko-KR" altLang="en-US" sz="1600" dirty="0">
                <a:latin typeface="+mn-ea"/>
              </a:rPr>
              <a:t>명령어를 여러 번 사용하여 폴더 경로를 입력하여 한번에 실행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코드 </a:t>
            </a:r>
            <a:r>
              <a:rPr lang="ko-KR" altLang="en-US" sz="2000" dirty="0" err="1"/>
              <a:t>실행기</a:t>
            </a:r>
            <a:r>
              <a:rPr lang="ko-KR" altLang="en-US" sz="2000" dirty="0"/>
              <a:t> 사용하기</a:t>
            </a:r>
            <a:r>
              <a:rPr lang="en-US" altLang="ko-KR" sz="2000" dirty="0"/>
              <a:t>: </a:t>
            </a:r>
            <a:r>
              <a:rPr lang="ko-KR" altLang="en-US" sz="2000" dirty="0"/>
              <a:t>윈도우 </a:t>
            </a:r>
            <a:r>
              <a:rPr lang="ko-KR" altLang="en-US" sz="2000" dirty="0" err="1"/>
              <a:t>파워셸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6E2BE-4A71-3F27-C150-F60E909FED21}"/>
              </a:ext>
            </a:extLst>
          </p:cNvPr>
          <p:cNvSpPr txBox="1"/>
          <p:nvPr/>
        </p:nvSpPr>
        <p:spPr>
          <a:xfrm>
            <a:off x="304800" y="172605"/>
            <a:ext cx="130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좀 더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알아보기 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FC4589-0B8B-AEE7-B78C-ED2DB79A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93" y="2537479"/>
            <a:ext cx="7276563" cy="8915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6127E7-CF05-BBB9-4F47-B63E50345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593" y="4252702"/>
            <a:ext cx="6466901" cy="6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5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파이썬을 하려면 파이썬 코드를 입력할 수 있는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텍스트 에디터</a:t>
            </a:r>
            <a:r>
              <a:rPr lang="ko-KR" altLang="en-US" sz="1800" dirty="0">
                <a:latin typeface="+mn-ea"/>
              </a:rPr>
              <a:t>와 파이썬 코드를 실행할 수 있는 도구인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파이썬 인터프리터</a:t>
            </a:r>
            <a:r>
              <a:rPr lang="ko-KR" altLang="en-US" sz="1800" dirty="0">
                <a:latin typeface="+mn-ea"/>
              </a:rPr>
              <a:t>가 필요하다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파이썬은 프롬프트라 불리는 </a:t>
            </a:r>
            <a:r>
              <a:rPr lang="en-US" altLang="ko-KR" sz="1800" dirty="0">
                <a:latin typeface="+mn-ea"/>
              </a:rPr>
              <a:t>&gt;&gt;&gt;</a:t>
            </a:r>
            <a:r>
              <a:rPr lang="ko-KR" altLang="en-US" sz="1800" dirty="0">
                <a:latin typeface="+mn-ea"/>
              </a:rPr>
              <a:t>에 코드를 입력하면 바로 실행 결과를 볼 수 있는데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이는 한 마디씩 주고받는 것처럼 대화한다고 하여 </a:t>
            </a:r>
            <a:br>
              <a:rPr lang="en-US" altLang="ko-KR" sz="1800" dirty="0">
                <a:latin typeface="+mn-ea"/>
              </a:rPr>
            </a:b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인터렉티브 셸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대화형 셸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</a:rPr>
              <a:t>)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이라고 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파이썬으로 작성한 파일은 해당 폴더의 명령 프롬프트에서 </a:t>
            </a:r>
            <a:br>
              <a:rPr lang="en-US" altLang="ko-KR" sz="1800" dirty="0">
                <a:latin typeface="+mn-ea"/>
              </a:rPr>
            </a:br>
            <a:r>
              <a:rPr lang="en-US" altLang="ko-KR" sz="1800" b="1" dirty="0">
                <a:solidFill>
                  <a:srgbClr val="C00000"/>
                </a:solidFill>
                <a:latin typeface="+mn-ea"/>
              </a:rPr>
              <a:t>python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명령어</a:t>
            </a:r>
            <a:r>
              <a:rPr lang="ko-KR" altLang="en-US" sz="1800" dirty="0">
                <a:latin typeface="+mn-ea"/>
              </a:rPr>
              <a:t>로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실행할 수 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4539A-4B81-1137-4D52-D74413757C1D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424805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파이썬 </a:t>
            </a:r>
            <a:r>
              <a:rPr lang="en-US" altLang="ko-KR" dirty="0">
                <a:latin typeface="+mn-ea"/>
              </a:rPr>
              <a:t>IDLE </a:t>
            </a:r>
            <a:r>
              <a:rPr lang="ko-KR" altLang="en-US" dirty="0">
                <a:latin typeface="+mn-ea"/>
              </a:rPr>
              <a:t>에디터 실행 후 다음 명령을 입력했을 때 나오는 결과를 빈칸에 적어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텍스트 에디터에서 다음 소스 코드를 입력하고 </a:t>
            </a:r>
            <a:r>
              <a:rPr lang="en-US" altLang="ko-KR" dirty="0">
                <a:latin typeface="+mn-ea"/>
              </a:rPr>
              <a:t>ex01.py</a:t>
            </a:r>
            <a:r>
              <a:rPr lang="ko-KR" altLang="en-US" dirty="0">
                <a:latin typeface="+mn-ea"/>
              </a:rPr>
              <a:t>로 저장한 후 실행해 나오는 결과물을 빈칸에 적어 보세요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21" y="2187659"/>
            <a:ext cx="3276214" cy="92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0" y="4369629"/>
            <a:ext cx="6571349" cy="189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32EDC-53F9-9DC9-DFC7-95CB11FFED0F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7036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79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파이썬 설치 프로그램 다운로드</a:t>
            </a:r>
            <a:endParaRPr lang="en-US" altLang="ko-KR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1) </a:t>
            </a:r>
            <a:r>
              <a:rPr lang="ko-KR" altLang="en-US" dirty="0"/>
              <a:t>파이썬 공식 홈페이지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http://www.python.org</a:t>
            </a:r>
            <a:r>
              <a:rPr lang="en-US" altLang="ko-KR" dirty="0"/>
              <a:t>) </a:t>
            </a:r>
            <a:r>
              <a:rPr lang="ko-KR" altLang="en-US" dirty="0"/>
              <a:t>접속 </a:t>
            </a:r>
            <a:r>
              <a:rPr lang="en-US" altLang="ko-KR" dirty="0"/>
              <a:t>– </a:t>
            </a:r>
            <a:r>
              <a:rPr lang="en-US" altLang="ko-KR" dirty="0">
                <a:latin typeface="+mn-ea"/>
              </a:rPr>
              <a:t>[Downloads]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2) </a:t>
            </a:r>
            <a:r>
              <a:rPr lang="en-US" altLang="ko-KR" dirty="0">
                <a:latin typeface="+mn-ea"/>
              </a:rPr>
              <a:t>[Download Python 3.10.x]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53EB89-A1D8-5C74-5CF9-C4CE0FE22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3" y="2772228"/>
            <a:ext cx="6209896" cy="30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4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E9FD7E2-70B9-A386-34F7-36DEDE2E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7" y="2673966"/>
            <a:ext cx="5067300" cy="3133725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54031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파이썬 설치하기</a:t>
            </a:r>
            <a:endParaRPr lang="en-US" altLang="ko-KR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1) </a:t>
            </a:r>
            <a:r>
              <a:rPr lang="ko-KR" altLang="en-US" dirty="0"/>
              <a:t>설치 프로그램 실행하여 아래 화면에서 </a:t>
            </a:r>
            <a:r>
              <a:rPr lang="en-US" altLang="ko-KR" dirty="0">
                <a:latin typeface="+mn-ea"/>
              </a:rPr>
              <a:t>[Add Python 3.10 to PATH] </a:t>
            </a:r>
            <a:br>
              <a:rPr lang="en-US" altLang="ko-KR" dirty="0">
                <a:latin typeface="+mn-ea"/>
              </a:rPr>
            </a:br>
            <a:r>
              <a:rPr lang="ko-KR" altLang="en-US" dirty="0"/>
              <a:t>체크 후</a:t>
            </a:r>
            <a:r>
              <a:rPr lang="en-US" altLang="ko-KR" dirty="0"/>
              <a:t> </a:t>
            </a:r>
            <a:r>
              <a:rPr lang="en-US" altLang="ko-KR" dirty="0">
                <a:latin typeface="+mn-ea"/>
              </a:rPr>
              <a:t>[Install Now] </a:t>
            </a:r>
            <a:r>
              <a:rPr lang="ko-KR" altLang="en-US" dirty="0"/>
              <a:t>클릭하여 설치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설치하기</a:t>
            </a:r>
          </a:p>
        </p:txBody>
      </p:sp>
      <p:sp>
        <p:nvSpPr>
          <p:cNvPr id="4" name="자유형 3"/>
          <p:cNvSpPr/>
          <p:nvPr/>
        </p:nvSpPr>
        <p:spPr>
          <a:xfrm rot="409925">
            <a:off x="3224526" y="5353607"/>
            <a:ext cx="1524000" cy="461319"/>
          </a:xfrm>
          <a:custGeom>
            <a:avLst/>
            <a:gdLst>
              <a:gd name="connsiteX0" fmla="*/ 1449860 w 1524000"/>
              <a:gd name="connsiteY0" fmla="*/ 131806 h 461319"/>
              <a:gd name="connsiteX1" fmla="*/ 1408671 w 1524000"/>
              <a:gd name="connsiteY1" fmla="*/ 115330 h 461319"/>
              <a:gd name="connsiteX2" fmla="*/ 1351006 w 1524000"/>
              <a:gd name="connsiteY2" fmla="*/ 57665 h 461319"/>
              <a:gd name="connsiteX3" fmla="*/ 1276865 w 1524000"/>
              <a:gd name="connsiteY3" fmla="*/ 41189 h 461319"/>
              <a:gd name="connsiteX4" fmla="*/ 1194487 w 1524000"/>
              <a:gd name="connsiteY4" fmla="*/ 24714 h 461319"/>
              <a:gd name="connsiteX5" fmla="*/ 667265 w 1524000"/>
              <a:gd name="connsiteY5" fmla="*/ 32952 h 461319"/>
              <a:gd name="connsiteX6" fmla="*/ 576649 w 1524000"/>
              <a:gd name="connsiteY6" fmla="*/ 49427 h 461319"/>
              <a:gd name="connsiteX7" fmla="*/ 395417 w 1524000"/>
              <a:gd name="connsiteY7" fmla="*/ 74141 h 461319"/>
              <a:gd name="connsiteX8" fmla="*/ 362465 w 1524000"/>
              <a:gd name="connsiteY8" fmla="*/ 82379 h 461319"/>
              <a:gd name="connsiteX9" fmla="*/ 296563 w 1524000"/>
              <a:gd name="connsiteY9" fmla="*/ 107092 h 461319"/>
              <a:gd name="connsiteX10" fmla="*/ 271849 w 1524000"/>
              <a:gd name="connsiteY10" fmla="*/ 123568 h 461319"/>
              <a:gd name="connsiteX11" fmla="*/ 230660 w 1524000"/>
              <a:gd name="connsiteY11" fmla="*/ 131806 h 461319"/>
              <a:gd name="connsiteX12" fmla="*/ 164757 w 1524000"/>
              <a:gd name="connsiteY12" fmla="*/ 148281 h 461319"/>
              <a:gd name="connsiteX13" fmla="*/ 115330 w 1524000"/>
              <a:gd name="connsiteY13" fmla="*/ 164757 h 461319"/>
              <a:gd name="connsiteX14" fmla="*/ 90617 w 1524000"/>
              <a:gd name="connsiteY14" fmla="*/ 172995 h 461319"/>
              <a:gd name="connsiteX15" fmla="*/ 49427 w 1524000"/>
              <a:gd name="connsiteY15" fmla="*/ 230660 h 461319"/>
              <a:gd name="connsiteX16" fmla="*/ 57665 w 1524000"/>
              <a:gd name="connsiteY16" fmla="*/ 329514 h 461319"/>
              <a:gd name="connsiteX17" fmla="*/ 90617 w 1524000"/>
              <a:gd name="connsiteY17" fmla="*/ 387179 h 461319"/>
              <a:gd name="connsiteX18" fmla="*/ 123568 w 1524000"/>
              <a:gd name="connsiteY18" fmla="*/ 403654 h 461319"/>
              <a:gd name="connsiteX19" fmla="*/ 214184 w 1524000"/>
              <a:gd name="connsiteY19" fmla="*/ 428368 h 461319"/>
              <a:gd name="connsiteX20" fmla="*/ 288325 w 1524000"/>
              <a:gd name="connsiteY20" fmla="*/ 436606 h 461319"/>
              <a:gd name="connsiteX21" fmla="*/ 700217 w 1524000"/>
              <a:gd name="connsiteY21" fmla="*/ 428368 h 461319"/>
              <a:gd name="connsiteX22" fmla="*/ 774357 w 1524000"/>
              <a:gd name="connsiteY22" fmla="*/ 420130 h 461319"/>
              <a:gd name="connsiteX23" fmla="*/ 832022 w 1524000"/>
              <a:gd name="connsiteY23" fmla="*/ 403654 h 461319"/>
              <a:gd name="connsiteX24" fmla="*/ 864973 w 1524000"/>
              <a:gd name="connsiteY24" fmla="*/ 395416 h 461319"/>
              <a:gd name="connsiteX25" fmla="*/ 1046206 w 1524000"/>
              <a:gd name="connsiteY25" fmla="*/ 387179 h 461319"/>
              <a:gd name="connsiteX26" fmla="*/ 1095633 w 1524000"/>
              <a:gd name="connsiteY26" fmla="*/ 378941 h 461319"/>
              <a:gd name="connsiteX27" fmla="*/ 1202725 w 1524000"/>
              <a:gd name="connsiteY27" fmla="*/ 362465 h 461319"/>
              <a:gd name="connsiteX28" fmla="*/ 1227438 w 1524000"/>
              <a:gd name="connsiteY28" fmla="*/ 354227 h 461319"/>
              <a:gd name="connsiteX29" fmla="*/ 1276865 w 1524000"/>
              <a:gd name="connsiteY29" fmla="*/ 321276 h 461319"/>
              <a:gd name="connsiteX30" fmla="*/ 1309817 w 1524000"/>
              <a:gd name="connsiteY30" fmla="*/ 313038 h 461319"/>
              <a:gd name="connsiteX31" fmla="*/ 1334530 w 1524000"/>
              <a:gd name="connsiteY31" fmla="*/ 296562 h 461319"/>
              <a:gd name="connsiteX32" fmla="*/ 1375719 w 1524000"/>
              <a:gd name="connsiteY32" fmla="*/ 280087 h 461319"/>
              <a:gd name="connsiteX33" fmla="*/ 1408671 w 1524000"/>
              <a:gd name="connsiteY33" fmla="*/ 230660 h 461319"/>
              <a:gd name="connsiteX34" fmla="*/ 1449860 w 1524000"/>
              <a:gd name="connsiteY34" fmla="*/ 181233 h 461319"/>
              <a:gd name="connsiteX35" fmla="*/ 1458098 w 1524000"/>
              <a:gd name="connsiteY35" fmla="*/ 140043 h 461319"/>
              <a:gd name="connsiteX36" fmla="*/ 1458098 w 1524000"/>
              <a:gd name="connsiteY36" fmla="*/ 82379 h 461319"/>
              <a:gd name="connsiteX37" fmla="*/ 1433384 w 1524000"/>
              <a:gd name="connsiteY37" fmla="*/ 57665 h 461319"/>
              <a:gd name="connsiteX38" fmla="*/ 1359244 w 1524000"/>
              <a:gd name="connsiteY38" fmla="*/ 16476 h 461319"/>
              <a:gd name="connsiteX39" fmla="*/ 1276865 w 1524000"/>
              <a:gd name="connsiteY39" fmla="*/ 0 h 461319"/>
              <a:gd name="connsiteX40" fmla="*/ 1145060 w 1524000"/>
              <a:gd name="connsiteY40" fmla="*/ 8238 h 461319"/>
              <a:gd name="connsiteX41" fmla="*/ 1079157 w 1524000"/>
              <a:gd name="connsiteY41" fmla="*/ 16476 h 461319"/>
              <a:gd name="connsiteX42" fmla="*/ 914400 w 1524000"/>
              <a:gd name="connsiteY42" fmla="*/ 24714 h 461319"/>
              <a:gd name="connsiteX43" fmla="*/ 551936 w 1524000"/>
              <a:gd name="connsiteY43" fmla="*/ 49427 h 461319"/>
              <a:gd name="connsiteX44" fmla="*/ 486033 w 1524000"/>
              <a:gd name="connsiteY44" fmla="*/ 57665 h 461319"/>
              <a:gd name="connsiteX45" fmla="*/ 428368 w 1524000"/>
              <a:gd name="connsiteY45" fmla="*/ 65903 h 461319"/>
              <a:gd name="connsiteX46" fmla="*/ 329514 w 1524000"/>
              <a:gd name="connsiteY46" fmla="*/ 74141 h 461319"/>
              <a:gd name="connsiteX47" fmla="*/ 296563 w 1524000"/>
              <a:gd name="connsiteY47" fmla="*/ 82379 h 461319"/>
              <a:gd name="connsiteX48" fmla="*/ 255373 w 1524000"/>
              <a:gd name="connsiteY48" fmla="*/ 90616 h 461319"/>
              <a:gd name="connsiteX49" fmla="*/ 214184 w 1524000"/>
              <a:gd name="connsiteY49" fmla="*/ 107092 h 461319"/>
              <a:gd name="connsiteX50" fmla="*/ 164757 w 1524000"/>
              <a:gd name="connsiteY50" fmla="*/ 123568 h 461319"/>
              <a:gd name="connsiteX51" fmla="*/ 115330 w 1524000"/>
              <a:gd name="connsiteY51" fmla="*/ 156519 h 461319"/>
              <a:gd name="connsiteX52" fmla="*/ 32952 w 1524000"/>
              <a:gd name="connsiteY52" fmla="*/ 181233 h 461319"/>
              <a:gd name="connsiteX53" fmla="*/ 16476 w 1524000"/>
              <a:gd name="connsiteY53" fmla="*/ 238898 h 461319"/>
              <a:gd name="connsiteX54" fmla="*/ 0 w 1524000"/>
              <a:gd name="connsiteY54" fmla="*/ 296562 h 461319"/>
              <a:gd name="connsiteX55" fmla="*/ 8238 w 1524000"/>
              <a:gd name="connsiteY55" fmla="*/ 411892 h 461319"/>
              <a:gd name="connsiteX56" fmla="*/ 32952 w 1524000"/>
              <a:gd name="connsiteY56" fmla="*/ 428368 h 461319"/>
              <a:gd name="connsiteX57" fmla="*/ 107092 w 1524000"/>
              <a:gd name="connsiteY57" fmla="*/ 444843 h 461319"/>
              <a:gd name="connsiteX58" fmla="*/ 164757 w 1524000"/>
              <a:gd name="connsiteY58" fmla="*/ 461319 h 461319"/>
              <a:gd name="connsiteX59" fmla="*/ 387179 w 1524000"/>
              <a:gd name="connsiteY59" fmla="*/ 453081 h 461319"/>
              <a:gd name="connsiteX60" fmla="*/ 716692 w 1524000"/>
              <a:gd name="connsiteY60" fmla="*/ 436606 h 461319"/>
              <a:gd name="connsiteX61" fmla="*/ 790833 w 1524000"/>
              <a:gd name="connsiteY61" fmla="*/ 411892 h 461319"/>
              <a:gd name="connsiteX62" fmla="*/ 815546 w 1524000"/>
              <a:gd name="connsiteY62" fmla="*/ 403654 h 461319"/>
              <a:gd name="connsiteX63" fmla="*/ 856736 w 1524000"/>
              <a:gd name="connsiteY63" fmla="*/ 395416 h 461319"/>
              <a:gd name="connsiteX64" fmla="*/ 881449 w 1524000"/>
              <a:gd name="connsiteY64" fmla="*/ 387179 h 461319"/>
              <a:gd name="connsiteX65" fmla="*/ 922638 w 1524000"/>
              <a:gd name="connsiteY65" fmla="*/ 378941 h 461319"/>
              <a:gd name="connsiteX66" fmla="*/ 947352 w 1524000"/>
              <a:gd name="connsiteY66" fmla="*/ 370703 h 461319"/>
              <a:gd name="connsiteX67" fmla="*/ 988541 w 1524000"/>
              <a:gd name="connsiteY67" fmla="*/ 362465 h 461319"/>
              <a:gd name="connsiteX68" fmla="*/ 1112109 w 1524000"/>
              <a:gd name="connsiteY68" fmla="*/ 337752 h 461319"/>
              <a:gd name="connsiteX69" fmla="*/ 1136822 w 1524000"/>
              <a:gd name="connsiteY69" fmla="*/ 321276 h 461319"/>
              <a:gd name="connsiteX70" fmla="*/ 1186249 w 1524000"/>
              <a:gd name="connsiteY70" fmla="*/ 304800 h 461319"/>
              <a:gd name="connsiteX71" fmla="*/ 1210963 w 1524000"/>
              <a:gd name="connsiteY71" fmla="*/ 288325 h 461319"/>
              <a:gd name="connsiteX72" fmla="*/ 1235676 w 1524000"/>
              <a:gd name="connsiteY72" fmla="*/ 263611 h 461319"/>
              <a:gd name="connsiteX73" fmla="*/ 1309817 w 1524000"/>
              <a:gd name="connsiteY73" fmla="*/ 238898 h 461319"/>
              <a:gd name="connsiteX74" fmla="*/ 1375719 w 1524000"/>
              <a:gd name="connsiteY74" fmla="*/ 222422 h 461319"/>
              <a:gd name="connsiteX75" fmla="*/ 1400433 w 1524000"/>
              <a:gd name="connsiteY75" fmla="*/ 214184 h 461319"/>
              <a:gd name="connsiteX76" fmla="*/ 1466336 w 1524000"/>
              <a:gd name="connsiteY76" fmla="*/ 197708 h 461319"/>
              <a:gd name="connsiteX77" fmla="*/ 1491049 w 1524000"/>
              <a:gd name="connsiteY77" fmla="*/ 181233 h 461319"/>
              <a:gd name="connsiteX78" fmla="*/ 1524000 w 1524000"/>
              <a:gd name="connsiteY78" fmla="*/ 131806 h 461319"/>
              <a:gd name="connsiteX79" fmla="*/ 1515763 w 1524000"/>
              <a:gd name="connsiteY79" fmla="*/ 82379 h 4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000" h="461319">
                <a:moveTo>
                  <a:pt x="1449860" y="131806"/>
                </a:moveTo>
                <a:cubicBezTo>
                  <a:pt x="1436130" y="126314"/>
                  <a:pt x="1420501" y="124202"/>
                  <a:pt x="1408671" y="115330"/>
                </a:cubicBezTo>
                <a:cubicBezTo>
                  <a:pt x="1367051" y="84115"/>
                  <a:pt x="1403609" y="77897"/>
                  <a:pt x="1351006" y="57665"/>
                </a:cubicBezTo>
                <a:cubicBezTo>
                  <a:pt x="1327377" y="48577"/>
                  <a:pt x="1301690" y="46154"/>
                  <a:pt x="1276865" y="41189"/>
                </a:cubicBezTo>
                <a:cubicBezTo>
                  <a:pt x="1175869" y="20990"/>
                  <a:pt x="1271027" y="43850"/>
                  <a:pt x="1194487" y="24714"/>
                </a:cubicBezTo>
                <a:lnTo>
                  <a:pt x="667265" y="32952"/>
                </a:lnTo>
                <a:cubicBezTo>
                  <a:pt x="531689" y="36718"/>
                  <a:pt x="646315" y="36364"/>
                  <a:pt x="576649" y="49427"/>
                </a:cubicBezTo>
                <a:cubicBezTo>
                  <a:pt x="502988" y="63239"/>
                  <a:pt x="465517" y="66352"/>
                  <a:pt x="395417" y="74141"/>
                </a:cubicBezTo>
                <a:cubicBezTo>
                  <a:pt x="384433" y="76887"/>
                  <a:pt x="373066" y="78404"/>
                  <a:pt x="362465" y="82379"/>
                </a:cubicBezTo>
                <a:cubicBezTo>
                  <a:pt x="276306" y="114688"/>
                  <a:pt x="381147" y="85945"/>
                  <a:pt x="296563" y="107092"/>
                </a:cubicBezTo>
                <a:cubicBezTo>
                  <a:pt x="288325" y="112584"/>
                  <a:pt x="281119" y="120092"/>
                  <a:pt x="271849" y="123568"/>
                </a:cubicBezTo>
                <a:cubicBezTo>
                  <a:pt x="258739" y="128484"/>
                  <a:pt x="244303" y="128658"/>
                  <a:pt x="230660" y="131806"/>
                </a:cubicBezTo>
                <a:cubicBezTo>
                  <a:pt x="208596" y="136898"/>
                  <a:pt x="186239" y="141120"/>
                  <a:pt x="164757" y="148281"/>
                </a:cubicBezTo>
                <a:lnTo>
                  <a:pt x="115330" y="164757"/>
                </a:lnTo>
                <a:lnTo>
                  <a:pt x="90617" y="172995"/>
                </a:lnTo>
                <a:cubicBezTo>
                  <a:pt x="76420" y="187191"/>
                  <a:pt x="50873" y="207527"/>
                  <a:pt x="49427" y="230660"/>
                </a:cubicBezTo>
                <a:cubicBezTo>
                  <a:pt x="47364" y="263661"/>
                  <a:pt x="53295" y="296739"/>
                  <a:pt x="57665" y="329514"/>
                </a:cubicBezTo>
                <a:cubicBezTo>
                  <a:pt x="60366" y="349773"/>
                  <a:pt x="76313" y="374919"/>
                  <a:pt x="90617" y="387179"/>
                </a:cubicBezTo>
                <a:cubicBezTo>
                  <a:pt x="99941" y="395171"/>
                  <a:pt x="112281" y="398817"/>
                  <a:pt x="123568" y="403654"/>
                </a:cubicBezTo>
                <a:cubicBezTo>
                  <a:pt x="143998" y="412410"/>
                  <a:pt x="207043" y="427108"/>
                  <a:pt x="214184" y="428368"/>
                </a:cubicBezTo>
                <a:cubicBezTo>
                  <a:pt x="238671" y="432689"/>
                  <a:pt x="263611" y="433860"/>
                  <a:pt x="288325" y="436606"/>
                </a:cubicBezTo>
                <a:lnTo>
                  <a:pt x="700217" y="428368"/>
                </a:lnTo>
                <a:cubicBezTo>
                  <a:pt x="725068" y="427526"/>
                  <a:pt x="749917" y="424713"/>
                  <a:pt x="774357" y="420130"/>
                </a:cubicBezTo>
                <a:cubicBezTo>
                  <a:pt x="794005" y="416446"/>
                  <a:pt x="812736" y="408914"/>
                  <a:pt x="832022" y="403654"/>
                </a:cubicBezTo>
                <a:cubicBezTo>
                  <a:pt x="842945" y="400675"/>
                  <a:pt x="853685" y="396284"/>
                  <a:pt x="864973" y="395416"/>
                </a:cubicBezTo>
                <a:cubicBezTo>
                  <a:pt x="925268" y="390778"/>
                  <a:pt x="985795" y="389925"/>
                  <a:pt x="1046206" y="387179"/>
                </a:cubicBezTo>
                <a:cubicBezTo>
                  <a:pt x="1062682" y="384433"/>
                  <a:pt x="1079077" y="381149"/>
                  <a:pt x="1095633" y="378941"/>
                </a:cubicBezTo>
                <a:cubicBezTo>
                  <a:pt x="1164097" y="369812"/>
                  <a:pt x="1153358" y="376570"/>
                  <a:pt x="1202725" y="362465"/>
                </a:cubicBezTo>
                <a:cubicBezTo>
                  <a:pt x="1211074" y="360079"/>
                  <a:pt x="1219847" y="358444"/>
                  <a:pt x="1227438" y="354227"/>
                </a:cubicBezTo>
                <a:cubicBezTo>
                  <a:pt x="1244747" y="344611"/>
                  <a:pt x="1257655" y="326079"/>
                  <a:pt x="1276865" y="321276"/>
                </a:cubicBezTo>
                <a:lnTo>
                  <a:pt x="1309817" y="313038"/>
                </a:lnTo>
                <a:cubicBezTo>
                  <a:pt x="1318055" y="307546"/>
                  <a:pt x="1325675" y="300990"/>
                  <a:pt x="1334530" y="296562"/>
                </a:cubicBezTo>
                <a:cubicBezTo>
                  <a:pt x="1347756" y="289949"/>
                  <a:pt x="1364667" y="289911"/>
                  <a:pt x="1375719" y="280087"/>
                </a:cubicBezTo>
                <a:cubicBezTo>
                  <a:pt x="1390519" y="266932"/>
                  <a:pt x="1394670" y="244662"/>
                  <a:pt x="1408671" y="230660"/>
                </a:cubicBezTo>
                <a:cubicBezTo>
                  <a:pt x="1440385" y="198945"/>
                  <a:pt x="1426922" y="215639"/>
                  <a:pt x="1449860" y="181233"/>
                </a:cubicBezTo>
                <a:cubicBezTo>
                  <a:pt x="1452606" y="167503"/>
                  <a:pt x="1454702" y="153627"/>
                  <a:pt x="1458098" y="140043"/>
                </a:cubicBezTo>
                <a:cubicBezTo>
                  <a:pt x="1464757" y="113409"/>
                  <a:pt x="1475170" y="112254"/>
                  <a:pt x="1458098" y="82379"/>
                </a:cubicBezTo>
                <a:cubicBezTo>
                  <a:pt x="1452318" y="72264"/>
                  <a:pt x="1442704" y="64655"/>
                  <a:pt x="1433384" y="57665"/>
                </a:cubicBezTo>
                <a:cubicBezTo>
                  <a:pt x="1426824" y="52745"/>
                  <a:pt x="1371880" y="20086"/>
                  <a:pt x="1359244" y="16476"/>
                </a:cubicBezTo>
                <a:cubicBezTo>
                  <a:pt x="1332318" y="8783"/>
                  <a:pt x="1276865" y="0"/>
                  <a:pt x="1276865" y="0"/>
                </a:cubicBezTo>
                <a:cubicBezTo>
                  <a:pt x="1232930" y="2746"/>
                  <a:pt x="1188929" y="4582"/>
                  <a:pt x="1145060" y="8238"/>
                </a:cubicBezTo>
                <a:cubicBezTo>
                  <a:pt x="1122998" y="10077"/>
                  <a:pt x="1101239" y="14899"/>
                  <a:pt x="1079157" y="16476"/>
                </a:cubicBezTo>
                <a:cubicBezTo>
                  <a:pt x="1024309" y="20394"/>
                  <a:pt x="969271" y="21136"/>
                  <a:pt x="914400" y="24714"/>
                </a:cubicBezTo>
                <a:cubicBezTo>
                  <a:pt x="331535" y="62726"/>
                  <a:pt x="992472" y="24952"/>
                  <a:pt x="551936" y="49427"/>
                </a:cubicBezTo>
                <a:lnTo>
                  <a:pt x="486033" y="57665"/>
                </a:lnTo>
                <a:cubicBezTo>
                  <a:pt x="466787" y="60231"/>
                  <a:pt x="447678" y="63870"/>
                  <a:pt x="428368" y="65903"/>
                </a:cubicBezTo>
                <a:cubicBezTo>
                  <a:pt x="395484" y="69365"/>
                  <a:pt x="362465" y="71395"/>
                  <a:pt x="329514" y="74141"/>
                </a:cubicBezTo>
                <a:cubicBezTo>
                  <a:pt x="318530" y="76887"/>
                  <a:pt x="307615" y="79923"/>
                  <a:pt x="296563" y="82379"/>
                </a:cubicBezTo>
                <a:cubicBezTo>
                  <a:pt x="282895" y="85416"/>
                  <a:pt x="268784" y="86593"/>
                  <a:pt x="255373" y="90616"/>
                </a:cubicBezTo>
                <a:cubicBezTo>
                  <a:pt x="241209" y="94865"/>
                  <a:pt x="228081" y="102038"/>
                  <a:pt x="214184" y="107092"/>
                </a:cubicBezTo>
                <a:cubicBezTo>
                  <a:pt x="197863" y="113027"/>
                  <a:pt x="179207" y="113935"/>
                  <a:pt x="164757" y="123568"/>
                </a:cubicBezTo>
                <a:cubicBezTo>
                  <a:pt x="148281" y="134552"/>
                  <a:pt x="134115" y="150257"/>
                  <a:pt x="115330" y="156519"/>
                </a:cubicBezTo>
                <a:cubicBezTo>
                  <a:pt x="55162" y="176575"/>
                  <a:pt x="82751" y="168783"/>
                  <a:pt x="32952" y="181233"/>
                </a:cubicBezTo>
                <a:cubicBezTo>
                  <a:pt x="13200" y="240486"/>
                  <a:pt x="37164" y="166491"/>
                  <a:pt x="16476" y="238898"/>
                </a:cubicBezTo>
                <a:cubicBezTo>
                  <a:pt x="-7164" y="321635"/>
                  <a:pt x="25757" y="193536"/>
                  <a:pt x="0" y="296562"/>
                </a:cubicBezTo>
                <a:cubicBezTo>
                  <a:pt x="2746" y="335005"/>
                  <a:pt x="-1110" y="374501"/>
                  <a:pt x="8238" y="411892"/>
                </a:cubicBezTo>
                <a:cubicBezTo>
                  <a:pt x="10639" y="421497"/>
                  <a:pt x="24096" y="423940"/>
                  <a:pt x="32952" y="428368"/>
                </a:cubicBezTo>
                <a:cubicBezTo>
                  <a:pt x="55584" y="439684"/>
                  <a:pt x="83583" y="439418"/>
                  <a:pt x="107092" y="444843"/>
                </a:cubicBezTo>
                <a:cubicBezTo>
                  <a:pt x="126571" y="449338"/>
                  <a:pt x="145535" y="455827"/>
                  <a:pt x="164757" y="461319"/>
                </a:cubicBezTo>
                <a:lnTo>
                  <a:pt x="387179" y="453081"/>
                </a:lnTo>
                <a:cubicBezTo>
                  <a:pt x="681225" y="443113"/>
                  <a:pt x="561464" y="456008"/>
                  <a:pt x="716692" y="436606"/>
                </a:cubicBezTo>
                <a:lnTo>
                  <a:pt x="790833" y="411892"/>
                </a:lnTo>
                <a:cubicBezTo>
                  <a:pt x="799071" y="409146"/>
                  <a:pt x="807031" y="405357"/>
                  <a:pt x="815546" y="403654"/>
                </a:cubicBezTo>
                <a:cubicBezTo>
                  <a:pt x="829276" y="400908"/>
                  <a:pt x="843152" y="398812"/>
                  <a:pt x="856736" y="395416"/>
                </a:cubicBezTo>
                <a:cubicBezTo>
                  <a:pt x="865160" y="393310"/>
                  <a:pt x="873025" y="389285"/>
                  <a:pt x="881449" y="387179"/>
                </a:cubicBezTo>
                <a:cubicBezTo>
                  <a:pt x="895033" y="383783"/>
                  <a:pt x="909054" y="382337"/>
                  <a:pt x="922638" y="378941"/>
                </a:cubicBezTo>
                <a:cubicBezTo>
                  <a:pt x="931062" y="376835"/>
                  <a:pt x="938928" y="372809"/>
                  <a:pt x="947352" y="370703"/>
                </a:cubicBezTo>
                <a:cubicBezTo>
                  <a:pt x="960936" y="367307"/>
                  <a:pt x="974850" y="365399"/>
                  <a:pt x="988541" y="362465"/>
                </a:cubicBezTo>
                <a:cubicBezTo>
                  <a:pt x="1094054" y="339855"/>
                  <a:pt x="1027770" y="351807"/>
                  <a:pt x="1112109" y="337752"/>
                </a:cubicBezTo>
                <a:cubicBezTo>
                  <a:pt x="1120347" y="332260"/>
                  <a:pt x="1127775" y="325297"/>
                  <a:pt x="1136822" y="321276"/>
                </a:cubicBezTo>
                <a:cubicBezTo>
                  <a:pt x="1152692" y="314222"/>
                  <a:pt x="1171799" y="314433"/>
                  <a:pt x="1186249" y="304800"/>
                </a:cubicBezTo>
                <a:cubicBezTo>
                  <a:pt x="1194487" y="299308"/>
                  <a:pt x="1203357" y="294663"/>
                  <a:pt x="1210963" y="288325"/>
                </a:cubicBezTo>
                <a:cubicBezTo>
                  <a:pt x="1219913" y="280867"/>
                  <a:pt x="1225256" y="268821"/>
                  <a:pt x="1235676" y="263611"/>
                </a:cubicBezTo>
                <a:cubicBezTo>
                  <a:pt x="1258976" y="251961"/>
                  <a:pt x="1284544" y="245216"/>
                  <a:pt x="1309817" y="238898"/>
                </a:cubicBezTo>
                <a:cubicBezTo>
                  <a:pt x="1331784" y="233406"/>
                  <a:pt x="1354238" y="229582"/>
                  <a:pt x="1375719" y="222422"/>
                </a:cubicBezTo>
                <a:cubicBezTo>
                  <a:pt x="1383957" y="219676"/>
                  <a:pt x="1392055" y="216469"/>
                  <a:pt x="1400433" y="214184"/>
                </a:cubicBezTo>
                <a:cubicBezTo>
                  <a:pt x="1422279" y="208226"/>
                  <a:pt x="1466336" y="197708"/>
                  <a:pt x="1466336" y="197708"/>
                </a:cubicBezTo>
                <a:cubicBezTo>
                  <a:pt x="1474574" y="192216"/>
                  <a:pt x="1484530" y="188684"/>
                  <a:pt x="1491049" y="181233"/>
                </a:cubicBezTo>
                <a:cubicBezTo>
                  <a:pt x="1504088" y="166331"/>
                  <a:pt x="1524000" y="131806"/>
                  <a:pt x="1524000" y="131806"/>
                </a:cubicBezTo>
                <a:cubicBezTo>
                  <a:pt x="1514431" y="93526"/>
                  <a:pt x="1515763" y="110176"/>
                  <a:pt x="1515763" y="82379"/>
                </a:cubicBezTo>
              </a:path>
            </a:pathLst>
          </a:cu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6개인 별 7"/>
          <p:cNvSpPr/>
          <p:nvPr/>
        </p:nvSpPr>
        <p:spPr>
          <a:xfrm rot="20627116">
            <a:off x="998029" y="5598944"/>
            <a:ext cx="382767" cy="417495"/>
          </a:xfrm>
          <a:prstGeom prst="star6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61928" y="5861478"/>
            <a:ext cx="584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66"/>
                </a:solidFill>
              </a:rPr>
              <a:t>여기를 체크하지 않고 설치하면 파이썬이 실행되지 않으므로 꼭 확인합니다</a:t>
            </a:r>
            <a:r>
              <a:rPr lang="en-US" altLang="ko-KR" sz="1200" b="1" dirty="0">
                <a:solidFill>
                  <a:srgbClr val="FF0066"/>
                </a:solidFill>
              </a:rPr>
              <a:t>.</a:t>
            </a:r>
            <a:endParaRPr lang="ko-KR" altLang="en-US" sz="1200" b="1" dirty="0">
              <a:solidFill>
                <a:srgbClr val="FF0066"/>
              </a:solidFill>
            </a:endParaRPr>
          </a:p>
        </p:txBody>
      </p:sp>
      <p:cxnSp>
        <p:nvCxnSpPr>
          <p:cNvPr id="11" name="구부러진 연결선 10"/>
          <p:cNvCxnSpPr>
            <a:cxnSpLocks/>
          </p:cNvCxnSpPr>
          <p:nvPr/>
        </p:nvCxnSpPr>
        <p:spPr>
          <a:xfrm flipV="1">
            <a:off x="1660225" y="5629322"/>
            <a:ext cx="1542272" cy="231848"/>
          </a:xfrm>
          <a:prstGeom prst="curvedConnector3">
            <a:avLst>
              <a:gd name="adj1" fmla="val 22708"/>
            </a:avLst>
          </a:prstGeom>
          <a:ln w="12700">
            <a:solidFill>
              <a:srgbClr val="FF00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6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r>
              <a:rPr lang="ko-KR" altLang="en-US" dirty="0"/>
              <a:t>완료 화면이 </a:t>
            </a:r>
            <a:r>
              <a:rPr lang="ko-KR" altLang="en-US" dirty="0">
                <a:latin typeface="+mn-ea"/>
              </a:rPr>
              <a:t>나타나면 </a:t>
            </a:r>
            <a:r>
              <a:rPr lang="en-US" altLang="ko-KR" dirty="0">
                <a:latin typeface="+mn-ea"/>
              </a:rPr>
              <a:t>[Close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윈도우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 </a:t>
            </a:r>
            <a:r>
              <a:rPr lang="ko-KR" altLang="en-US" dirty="0">
                <a:latin typeface="+mn-ea"/>
              </a:rPr>
              <a:t>메뉴에서 </a:t>
            </a:r>
            <a:r>
              <a:rPr lang="en-US" altLang="ko-KR" dirty="0">
                <a:latin typeface="+mn-ea"/>
              </a:rPr>
              <a:t>[Python 3.10] </a:t>
            </a:r>
            <a:r>
              <a:rPr lang="ko-KR" altLang="en-US" dirty="0"/>
              <a:t>프로그램 확인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1F1F4A-6575-9C59-5EC7-2535B3DED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01" y="1552575"/>
            <a:ext cx="5038725" cy="3143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40648D-2586-C8F8-9A27-FC466D4CA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970" y="4455886"/>
            <a:ext cx="1966458" cy="16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7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인터프리터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(interpreter)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파이썬으로 작성된 코드를 실행해주는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파이썬 인터렉티브 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파이썬 명령어를 한 줄씩 입력하며 실행결과 볼 수 있는 공간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>
                <a:latin typeface="+mn-ea"/>
                <a:ea typeface="+mn-ea"/>
              </a:rPr>
              <a:t>실행하기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/>
              <a:t>파이썬 인터렉티브 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EB59C4-DACA-E820-64F3-8392D5FA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40" y="3429000"/>
            <a:ext cx="6771319" cy="114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3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프롬프트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(prompt)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&gt;&gt;&gt;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코드를 한 줄씩 입력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인터렉티브 셸 </a:t>
            </a:r>
            <a:r>
              <a:rPr lang="en-US" altLang="ko-KR" dirty="0"/>
              <a:t>= </a:t>
            </a:r>
            <a:r>
              <a:rPr lang="ko-KR" altLang="en-US" dirty="0"/>
              <a:t>대화형 셸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컴퓨터와 상호 작용하는 공간이며</a:t>
            </a:r>
            <a:r>
              <a:rPr lang="en-US" altLang="ko-KR" dirty="0"/>
              <a:t>, </a:t>
            </a:r>
            <a:r>
              <a:rPr lang="ko-KR" altLang="en-US" dirty="0"/>
              <a:t>한 마디씩 주고받는 것처럼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대화한다고 하여 대화형 셸로 불리기도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>
                <a:latin typeface="+mn-ea"/>
                <a:ea typeface="+mn-ea"/>
              </a:rPr>
              <a:t>실행하기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/>
              <a:t>파이썬 인터렉티브 셸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07"/>
          <a:stretch/>
        </p:blipFill>
        <p:spPr bwMode="auto">
          <a:xfrm>
            <a:off x="1457428" y="4127157"/>
            <a:ext cx="5734204" cy="174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88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1702</Words>
  <Application>Microsoft Office PowerPoint</Application>
  <PresentationFormat>화면 슬라이드 쇼(4:3)</PresentationFormat>
  <Paragraphs>205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YoonV YoonMyungjo100Std_OTF</vt:lpstr>
      <vt:lpstr>맑은 고딕</vt:lpstr>
      <vt:lpstr>Arial</vt:lpstr>
      <vt:lpstr>Calibri</vt:lpstr>
      <vt:lpstr>Calibri Light</vt:lpstr>
      <vt:lpstr>ITC Garamond Std Lt</vt:lpstr>
      <vt:lpstr>Office 테마</vt:lpstr>
      <vt:lpstr>PowerPoint 프레젠테이션</vt:lpstr>
      <vt:lpstr>목차</vt:lpstr>
      <vt:lpstr>시작하기 전에</vt:lpstr>
      <vt:lpstr>시작하기 전에</vt:lpstr>
      <vt:lpstr>파이썬 설치하기</vt:lpstr>
      <vt:lpstr>파이썬 설치하기</vt:lpstr>
      <vt:lpstr>파이썬 설치하기</vt:lpstr>
      <vt:lpstr>파이썬 실행하기 : 파이썬 인터렉티브 셸</vt:lpstr>
      <vt:lpstr>파이썬 실행하기 : 파이썬 인터렉티브 셸</vt:lpstr>
      <vt:lpstr>텍스트 에디터 사용하기(1) : 파이썬 IDLE 에디터</vt:lpstr>
      <vt:lpstr>텍스트 에디터 사용하기(1) : 파이썬 IDLE 에디터</vt:lpstr>
      <vt:lpstr>텍스트 에디터 사용하기(1) : 파이썬 IDLE 에디터</vt:lpstr>
      <vt:lpstr>텍스트 에디터 사용하기(1) : 파이썬 IDLE 에디터</vt:lpstr>
      <vt:lpstr>텍스트 에디터 사용하기(1) : 파이썬 IDLE 에디터</vt:lpstr>
      <vt:lpstr>텍스트 에디터 사용하기(1) : 파이썬 IDLE 에디터</vt:lpstr>
      <vt:lpstr>텍스트 에디터 사용하기(1) : 파이썬 IDLE 에디터</vt:lpstr>
      <vt:lpstr>텍스트 에디터 사용하기(1) : 파이썬 IDLE 에디터</vt:lpstr>
      <vt:lpstr>텍스트 에디터 사용하기(1) : 파이썬 IDLE 에디터</vt:lpstr>
      <vt:lpstr>텍스트 에디터 사용하기(2) : 비주얼 스튜디오 코드</vt:lpstr>
      <vt:lpstr>텍스트 에디터 사용하기(2) : 비주얼 스튜디오 코드</vt:lpstr>
      <vt:lpstr>텍스트 에디터 사용하기(2) : 비주얼 스튜디오 코드</vt:lpstr>
      <vt:lpstr>텍스트 에디터 사용하기(2) : 비주얼 스튜디오 코드</vt:lpstr>
      <vt:lpstr>텍스트 에디터 사용하기(2) : 비주얼 스튜디오 코드</vt:lpstr>
      <vt:lpstr>텍스트 에디터 사용하기(2) : 비주얼 스튜디오 코드</vt:lpstr>
      <vt:lpstr>텍스트 에디터 사용하기(2) : 비주얼 스튜디오 코드</vt:lpstr>
      <vt:lpstr>텍스트 에디터 사용하기(2) : 비주얼 스튜디오 코드</vt:lpstr>
      <vt:lpstr>텍스트 에디터 사용하기(2) : 비주얼 스튜디오 코드</vt:lpstr>
      <vt:lpstr>텍스트 에디터 사용하기(2) : 비주얼 스튜디오 코드</vt:lpstr>
      <vt:lpstr>텍스트 에디터 사용하기(2) : 비주얼 스튜디오 코드</vt:lpstr>
      <vt:lpstr>텍스트 에디터 사용하기(2) : 비주얼 스튜디오 코드</vt:lpstr>
      <vt:lpstr>텍스트 에디터 사용하기(2) : 비주얼 스튜디오 코드</vt:lpstr>
      <vt:lpstr>텍스트 에디터 사용하기(2) : 비주얼 스튜디오 코드</vt:lpstr>
      <vt:lpstr>텍스트 에디터 사용하기(2) : 비주얼 스튜디오 코드</vt:lpstr>
      <vt:lpstr>텍스트 에디터 사용하기(2) : 비주얼 스튜디오 코드</vt:lpstr>
      <vt:lpstr>텍스트 에디터 사용하기(2) : 비주얼 스튜디오 코드</vt:lpstr>
      <vt:lpstr>텍스트 에디터 사용하기(2) : 비주얼 스튜디오 코드</vt:lpstr>
      <vt:lpstr>파이썬을 처음하는 초보자가 자주하는 실수 해결 방법</vt:lpstr>
      <vt:lpstr>파이썬을 처음하는 초보자가 자주하는 실수 해결 방법</vt:lpstr>
      <vt:lpstr>파이썬을 처음하는 초보자가 자주하는 실수 해결 방법</vt:lpstr>
      <vt:lpstr>코드 실행기 사용하기: 윈도우 파워셸</vt:lpstr>
      <vt:lpstr>코드 실행기 사용하기: 윈도우 파워셸</vt:lpstr>
      <vt:lpstr>코드 실행기 사용하기: 윈도우 파워셸</vt:lpstr>
      <vt:lpstr>코드 실행기 사용하기: 윈도우 파워셸</vt:lpstr>
      <vt:lpstr>코드 실행기 사용하기: 윈도우 파워셸</vt:lpstr>
      <vt:lpstr>코드 실행기 사용하기: 윈도우 파워셸</vt:lpstr>
      <vt:lpstr>키워드로 정리하는 핵심 포인트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27</cp:revision>
  <dcterms:created xsi:type="dcterms:W3CDTF">2019-06-04T09:17:40Z</dcterms:created>
  <dcterms:modified xsi:type="dcterms:W3CDTF">2022-08-08T23:11:24Z</dcterms:modified>
</cp:coreProperties>
</file>