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6" r:id="rId28"/>
    <p:sldId id="290" r:id="rId29"/>
    <p:sldId id="291" r:id="rId30"/>
    <p:sldId id="292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263" r:id="rId39"/>
    <p:sldId id="293" r:id="rId40"/>
    <p:sldId id="294" r:id="rId41"/>
    <p:sldId id="295" r:id="rId42"/>
    <p:sldId id="304" r:id="rId43"/>
    <p:sldId id="305" r:id="rId44"/>
    <p:sldId id="266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04-1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5B40B-006E-2AF0-1259-4F49CA0FA7D7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4A62B9-5614-3463-EB12-FE47223267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4506CE-20B4-B17B-EBBB-BC3D26593A1D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1FFFEE-645D-221E-6362-08AA3364A1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A80138-3597-F7A8-8117-0B7F0FD7904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9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리스트와 반복문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리스트 접근 연산자를 이중으로 사용할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 </a:t>
            </a:r>
            <a:r>
              <a:rPr lang="ko-KR" altLang="en-US" dirty="0"/>
              <a:t>여러 개를 가지는 리스트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0" y="1576993"/>
            <a:ext cx="7180205" cy="198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0" y="4109518"/>
            <a:ext cx="7180205" cy="2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40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리스트에서의 </a:t>
            </a:r>
            <a:r>
              <a:rPr lang="en-US" altLang="ko-KR" dirty="0" err="1">
                <a:solidFill>
                  <a:srgbClr val="C00000"/>
                </a:solidFill>
              </a:rPr>
              <a:t>IndexError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예외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리스트의 길이 넘는 인덱스로 요소에 접근하려는 경우 발생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2288607"/>
            <a:ext cx="7434349" cy="108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" y="3516284"/>
            <a:ext cx="7434349" cy="168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29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 – </a:t>
            </a:r>
            <a:r>
              <a:rPr lang="ko-KR" altLang="en-US" dirty="0"/>
              <a:t>리스트 연산자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연산하기</a:t>
            </a:r>
            <a:r>
              <a:rPr lang="en-US" altLang="ko-KR" dirty="0"/>
              <a:t>: </a:t>
            </a:r>
            <a:r>
              <a:rPr lang="ko-KR" altLang="en-US" dirty="0"/>
              <a:t>연결</a:t>
            </a:r>
            <a:r>
              <a:rPr lang="en-US" altLang="ko-KR" dirty="0"/>
              <a:t>(+), </a:t>
            </a:r>
            <a:r>
              <a:rPr lang="ko-KR" altLang="en-US" dirty="0"/>
              <a:t>반복</a:t>
            </a:r>
            <a:r>
              <a:rPr lang="en-US" altLang="ko-KR" dirty="0"/>
              <a:t>(*), len()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2" y="1690600"/>
            <a:ext cx="7474701" cy="21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3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연산하기</a:t>
            </a:r>
            <a:r>
              <a:rPr lang="en-US" altLang="ko-KR" dirty="0"/>
              <a:t>: </a:t>
            </a:r>
            <a:r>
              <a:rPr lang="ko-KR" altLang="en-US" dirty="0"/>
              <a:t>연결</a:t>
            </a:r>
            <a:r>
              <a:rPr lang="en-US" altLang="ko-KR" dirty="0"/>
              <a:t>(+), </a:t>
            </a:r>
            <a:r>
              <a:rPr lang="ko-KR" altLang="en-US" dirty="0"/>
              <a:t>반복</a:t>
            </a:r>
            <a:r>
              <a:rPr lang="en-US" altLang="ko-KR" dirty="0"/>
              <a:t>(*), len()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22" y="1209174"/>
            <a:ext cx="6068125" cy="502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96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13</a:t>
            </a:r>
            <a:r>
              <a:rPr lang="ko-KR" altLang="en-US" dirty="0"/>
              <a:t>행에서 문자열 연결 연산자 사용해 </a:t>
            </a:r>
            <a:r>
              <a:rPr lang="en-US" altLang="ko-KR" dirty="0"/>
              <a:t>2, 3</a:t>
            </a:r>
            <a:r>
              <a:rPr lang="ko-KR" altLang="en-US" dirty="0"/>
              <a:t>행과 </a:t>
            </a:r>
            <a:r>
              <a:rPr lang="en-US" altLang="ko-KR" dirty="0"/>
              <a:t>7, 8</a:t>
            </a:r>
            <a:r>
              <a:rPr lang="ko-KR" altLang="en-US" dirty="0"/>
              <a:t>행에서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선언 및 출력된 </a:t>
            </a:r>
            <a:r>
              <a:rPr lang="en-US" altLang="ko-KR" dirty="0" err="1"/>
              <a:t>list_a</a:t>
            </a:r>
            <a:r>
              <a:rPr lang="ko-KR" altLang="en-US" dirty="0"/>
              <a:t>와 </a:t>
            </a:r>
            <a:r>
              <a:rPr lang="en-US" altLang="ko-KR" dirty="0" err="1"/>
              <a:t>list_b</a:t>
            </a:r>
            <a:r>
              <a:rPr lang="ko-KR" altLang="en-US" dirty="0"/>
              <a:t>의 자료 연결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14</a:t>
            </a:r>
            <a:r>
              <a:rPr lang="ko-KR" altLang="en-US" dirty="0"/>
              <a:t>행에서 문자열 반복 연산자 사용해 </a:t>
            </a:r>
            <a:r>
              <a:rPr lang="en-US" altLang="ko-KR" dirty="0" err="1"/>
              <a:t>list_a</a:t>
            </a:r>
            <a:r>
              <a:rPr lang="ko-KR" altLang="en-US" dirty="0"/>
              <a:t>의 자료 </a:t>
            </a:r>
            <a:r>
              <a:rPr lang="en-US" altLang="ko-KR" dirty="0"/>
              <a:t>3</a:t>
            </a:r>
            <a:r>
              <a:rPr lang="ko-KR" altLang="en-US" dirty="0"/>
              <a:t>번 반복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19</a:t>
            </a:r>
            <a:r>
              <a:rPr lang="ko-KR" altLang="en-US" dirty="0"/>
              <a:t>행에서 </a:t>
            </a:r>
            <a:r>
              <a:rPr lang="en-US" altLang="ko-KR" dirty="0"/>
              <a:t>len() </a:t>
            </a:r>
            <a:r>
              <a:rPr lang="ko-KR" altLang="en-US" dirty="0"/>
              <a:t>함수로 </a:t>
            </a:r>
            <a:r>
              <a:rPr lang="en-US" altLang="ko-KR" dirty="0" err="1"/>
              <a:t>list_a</a:t>
            </a:r>
            <a:r>
              <a:rPr lang="ko-KR" altLang="en-US" dirty="0"/>
              <a:t>에 들어있는 요소의 개수 구함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연산하기</a:t>
            </a:r>
            <a:r>
              <a:rPr lang="en-US" altLang="ko-KR" dirty="0"/>
              <a:t>: </a:t>
            </a:r>
            <a:r>
              <a:rPr lang="ko-KR" altLang="en-US" dirty="0"/>
              <a:t>연결</a:t>
            </a:r>
            <a:r>
              <a:rPr lang="en-US" altLang="ko-KR" dirty="0"/>
              <a:t>(+), </a:t>
            </a:r>
            <a:r>
              <a:rPr lang="ko-KR" altLang="en-US" dirty="0"/>
              <a:t>반복</a:t>
            </a:r>
            <a:r>
              <a:rPr lang="en-US" altLang="ko-KR" dirty="0"/>
              <a:t>(*), len()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05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46748"/>
            <a:ext cx="7886700" cy="5130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append()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 뒤에 요소를 추가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dirty="0"/>
              <a:t>insert()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 중간에 요소를 추가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append(), insert()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00" y="2070885"/>
            <a:ext cx="7422400" cy="6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00" y="4017329"/>
            <a:ext cx="7422402" cy="63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93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리스트에 요소 추가하기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append(), insert()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3" y="1676400"/>
            <a:ext cx="615943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2" y="3477128"/>
            <a:ext cx="6273731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90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6 </a:t>
            </a:r>
            <a:r>
              <a:rPr lang="ko-KR" altLang="en-US" dirty="0"/>
              <a:t>및 </a:t>
            </a:r>
            <a:r>
              <a:rPr lang="en-US" altLang="ko-KR" dirty="0"/>
              <a:t>7</a:t>
            </a:r>
            <a:r>
              <a:rPr lang="ko-KR" altLang="en-US" dirty="0"/>
              <a:t>행 실행 결과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13</a:t>
            </a:r>
            <a:r>
              <a:rPr lang="ko-KR" altLang="en-US" dirty="0"/>
              <a:t>행 실행 결과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append(), insert()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6" y="1636394"/>
            <a:ext cx="6537517" cy="172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6" y="4104369"/>
            <a:ext cx="6537517" cy="184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27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extend()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원래 리스트 뒤에 새로운 리스트의 요소 모두 추가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매개변수로 리스트 입력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append(), insert()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0D7FC5-693F-3C47-D925-48017A61F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2834687"/>
            <a:ext cx="6756400" cy="118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8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리스트 연결 연산자와 요소 추가의 차이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 연결 연산자 사용하면 결과상 원본에 변화는 없음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append(), insert()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A42665-B7F2-FA00-8FC7-CCEC7F0F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80" y="2290748"/>
            <a:ext cx="6349320" cy="25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1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7"/>
            <a:ext cx="7886700" cy="4140178"/>
          </a:xfrm>
        </p:spPr>
        <p:txBody>
          <a:bodyPr numCol="2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시작하기 전에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리스트 선언하고 요소에 접근하기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리스트 연산하기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연결</a:t>
            </a:r>
            <a:r>
              <a:rPr lang="en-US" altLang="ko-KR" sz="1600" b="1" dirty="0"/>
              <a:t>(+), </a:t>
            </a:r>
            <a:r>
              <a:rPr lang="ko-KR" altLang="en-US" sz="1600" b="1" dirty="0"/>
              <a:t>반복</a:t>
            </a:r>
            <a:r>
              <a:rPr lang="en-US" altLang="ko-KR" sz="1600" b="1" dirty="0"/>
              <a:t>(*), len()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리스트에 요소 추가하기</a:t>
            </a:r>
            <a:r>
              <a:rPr lang="en-US" altLang="ko-KR" sz="1600" b="1" dirty="0"/>
              <a:t>: append(), insert()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리스트에 요소 제거하기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리스트 정렬하기</a:t>
            </a:r>
            <a:r>
              <a:rPr lang="en-US" altLang="ko-KR" sz="1600" b="1" dirty="0"/>
              <a:t>: sort( )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리스트 내부에 있는지 확인하기 </a:t>
            </a:r>
            <a:r>
              <a:rPr lang="en-US" altLang="ko-KR" sz="1600" b="1" dirty="0"/>
              <a:t>: in/not in </a:t>
            </a:r>
            <a:r>
              <a:rPr lang="ko-KR" altLang="en-US" sz="1600" b="1" dirty="0"/>
              <a:t>연산자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/>
              <a:t>반복문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/>
              <a:t>반복문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리스트와 함께 사용하기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중첩 리스트와 중첩 </a:t>
            </a:r>
            <a:r>
              <a:rPr lang="ko-KR" altLang="en-US" sz="1600" b="1" dirty="0" err="1"/>
              <a:t>반복문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좀 더 알아보기 </a:t>
            </a:r>
            <a:r>
              <a:rPr lang="en-US" altLang="ko-KR" sz="1600" b="1" dirty="0"/>
              <a:t>-  </a:t>
            </a:r>
            <a:r>
              <a:rPr lang="ko-KR" altLang="en-US" sz="1600" b="1" dirty="0"/>
              <a:t>전개 연산자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키워드로 정리하는 핵심 포인트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확인문제</a:t>
            </a:r>
            <a:endParaRPr lang="en-US" altLang="ko-KR" sz="1600" b="1" dirty="0"/>
          </a:p>
          <a:p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extend() </a:t>
            </a:r>
            <a:r>
              <a:rPr lang="ko-KR" altLang="en-US" dirty="0"/>
              <a:t>함수 사용할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파괴적 </a:t>
            </a:r>
            <a:r>
              <a:rPr lang="en-US" altLang="ko-KR" dirty="0">
                <a:solidFill>
                  <a:srgbClr val="C00000"/>
                </a:solidFill>
              </a:rPr>
              <a:t>/ </a:t>
            </a:r>
            <a:r>
              <a:rPr lang="ko-KR" altLang="en-US" dirty="0">
                <a:solidFill>
                  <a:srgbClr val="C00000"/>
                </a:solidFill>
              </a:rPr>
              <a:t>비파괴적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ko-KR" altLang="en-US" dirty="0"/>
              <a:t>파괴적</a:t>
            </a:r>
            <a:r>
              <a:rPr lang="en-US" altLang="ko-KR" dirty="0"/>
              <a:t>: append( ), insert( ), extend( ) </a:t>
            </a:r>
            <a:r>
              <a:rPr lang="ko-KR" altLang="en-US" dirty="0"/>
              <a:t>함수와 같이 리스트에 직접적인 영향을 주는 함수 또는 연산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append(), insert()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0" y="1579851"/>
            <a:ext cx="6641855" cy="131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65" y="2891954"/>
            <a:ext cx="6632330" cy="95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304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인덱스로 제거하기</a:t>
            </a:r>
            <a:r>
              <a:rPr lang="en-US" altLang="ko-KR" dirty="0">
                <a:solidFill>
                  <a:srgbClr val="C00000"/>
                </a:solidFill>
              </a:rPr>
              <a:t>: del </a:t>
            </a:r>
            <a:r>
              <a:rPr lang="ko-KR" altLang="en-US" dirty="0">
                <a:solidFill>
                  <a:srgbClr val="C00000"/>
                </a:solidFill>
              </a:rPr>
              <a:t>키워드</a:t>
            </a:r>
            <a:r>
              <a:rPr lang="en-US" altLang="ko-KR" dirty="0">
                <a:solidFill>
                  <a:srgbClr val="C00000"/>
                </a:solidFill>
              </a:rPr>
              <a:t>, pop()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리스트 요소 하나 제거하기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" y="1535696"/>
            <a:ext cx="6872679" cy="6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" y="2179790"/>
            <a:ext cx="6872680" cy="63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" y="3167594"/>
            <a:ext cx="6617134" cy="303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91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5</a:t>
            </a:r>
            <a:r>
              <a:rPr lang="ko-KR" altLang="en-US" dirty="0"/>
              <a:t>행 실행하면 자료에서 </a:t>
            </a:r>
            <a:r>
              <a:rPr lang="en-US" altLang="ko-KR" dirty="0"/>
              <a:t>1 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9</a:t>
            </a:r>
            <a:r>
              <a:rPr lang="ko-KR" altLang="en-US" dirty="0"/>
              <a:t>행에서 </a:t>
            </a:r>
            <a:r>
              <a:rPr lang="en-US" altLang="ko-KR" dirty="0"/>
              <a:t>2</a:t>
            </a:r>
            <a:r>
              <a:rPr lang="ko-KR" altLang="en-US" dirty="0"/>
              <a:t>번째 요소인 </a:t>
            </a:r>
            <a:r>
              <a:rPr lang="en-US" altLang="ko-KR" dirty="0"/>
              <a:t>3 </a:t>
            </a:r>
            <a:r>
              <a:rPr lang="ko-KR" altLang="en-US" dirty="0"/>
              <a:t>제거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61" y="1564857"/>
            <a:ext cx="7189133" cy="151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4" y="4010524"/>
            <a:ext cx="7189133" cy="157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688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solidFill>
                  <a:srgbClr val="C00000"/>
                </a:solidFill>
              </a:rPr>
              <a:t>del </a:t>
            </a:r>
            <a:r>
              <a:rPr lang="ko-KR" altLang="en-US" dirty="0">
                <a:solidFill>
                  <a:srgbClr val="C00000"/>
                </a:solidFill>
              </a:rPr>
              <a:t>키워드 </a:t>
            </a:r>
            <a:r>
              <a:rPr lang="ko-KR" altLang="en-US" dirty="0"/>
              <a:t>사용할 경우 범위 지정해 리스트 요소를 한꺼번에 제거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범위 한 쪽을 입력하지 않으면 지정 위치 기준으로 한쪽을 전부 제거</a:t>
            </a:r>
            <a:endParaRPr lang="en-US" altLang="ko-KR" dirty="0"/>
          </a:p>
          <a:p>
            <a:pPr lvl="2"/>
            <a:r>
              <a:rPr lang="en-US" altLang="ko-KR" dirty="0"/>
              <a:t>[:3]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왼쪽 제거 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[3:] – 3 </a:t>
            </a:r>
            <a:r>
              <a:rPr lang="ko-KR" altLang="en-US" dirty="0"/>
              <a:t>오른쪽 제거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91" y="1573972"/>
            <a:ext cx="7068037" cy="151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91" y="4050780"/>
            <a:ext cx="7068037" cy="168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678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값으로 제거하기</a:t>
            </a:r>
            <a:r>
              <a:rPr lang="en-US" altLang="ko-KR" dirty="0">
                <a:solidFill>
                  <a:srgbClr val="C00000"/>
                </a:solidFill>
              </a:rPr>
              <a:t>: remove()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특정 값을 지정하여 제거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6" y="2227455"/>
            <a:ext cx="7548389" cy="6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6" y="2975300"/>
            <a:ext cx="7478387" cy="154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573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모두 제거하기 </a:t>
            </a:r>
            <a:r>
              <a:rPr lang="en-US" altLang="ko-KR" dirty="0">
                <a:solidFill>
                  <a:srgbClr val="C00000"/>
                </a:solidFill>
              </a:rPr>
              <a:t>: clear()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 내부의 요소를 모두 제거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" y="2222272"/>
            <a:ext cx="7481978" cy="66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" y="2931765"/>
            <a:ext cx="7481978" cy="165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239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리스트 정렬 </a:t>
            </a:r>
            <a:r>
              <a:rPr lang="en-US" altLang="ko-KR" dirty="0"/>
              <a:t>– </a:t>
            </a:r>
            <a:r>
              <a:rPr lang="ko-KR" altLang="en-US" dirty="0"/>
              <a:t>기본 오름차순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정렬하기</a:t>
            </a:r>
            <a:r>
              <a:rPr lang="en-US" altLang="ko-KR" dirty="0"/>
              <a:t>: sort( 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F7F826-B68F-C4AF-D5EC-CB2DBC24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2" y="1960056"/>
            <a:ext cx="7410627" cy="638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F1DBBF-69E5-D605-0B68-7832A6B3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42" y="2845970"/>
            <a:ext cx="7567523" cy="242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31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in </a:t>
            </a:r>
            <a:r>
              <a:rPr lang="ko-KR" altLang="en-US" dirty="0">
                <a:solidFill>
                  <a:srgbClr val="C00000"/>
                </a:solidFill>
              </a:rPr>
              <a:t>연산자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특정 값이 리스트 내부에 있는지 확인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761174" cy="358561"/>
          </a:xfrm>
        </p:spPr>
        <p:txBody>
          <a:bodyPr/>
          <a:lstStyle/>
          <a:p>
            <a:r>
              <a:rPr lang="ko-KR" altLang="en-US" dirty="0"/>
              <a:t>리스트 내부에 있는지 확인하기 </a:t>
            </a:r>
            <a:r>
              <a:rPr lang="en-US" altLang="ko-KR" dirty="0"/>
              <a:t>: in/not in </a:t>
            </a:r>
            <a:r>
              <a:rPr lang="ko-KR" altLang="en-US" dirty="0"/>
              <a:t>연산자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53" y="2283526"/>
            <a:ext cx="6931621" cy="60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53" y="2887579"/>
            <a:ext cx="6931621" cy="299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67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not </a:t>
            </a:r>
            <a:r>
              <a:rPr lang="en-GB" altLang="ko-KR" dirty="0">
                <a:solidFill>
                  <a:srgbClr val="C00000"/>
                </a:solidFill>
              </a:rPr>
              <a:t>in</a:t>
            </a:r>
            <a:r>
              <a:rPr lang="ko-KR" altLang="en-US" dirty="0">
                <a:solidFill>
                  <a:srgbClr val="C00000"/>
                </a:solidFill>
              </a:rPr>
              <a:t> 연산자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 내부에 해당 값이 없는지 확인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300" dirty="0"/>
              <a:t>리스트 내부에 있는지 확인하기 </a:t>
            </a:r>
            <a:r>
              <a:rPr lang="en-US" altLang="ko-KR" sz="2300" dirty="0"/>
              <a:t>: in/not in </a:t>
            </a:r>
            <a:r>
              <a:rPr lang="ko-KR" altLang="en-US" sz="2300" dirty="0"/>
              <a:t>연산자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2" y="2192268"/>
            <a:ext cx="7341697" cy="366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378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반복문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컴퓨터에 반복 작업을 지시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반복문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1" y="2234945"/>
            <a:ext cx="7194405" cy="178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7" y="3982450"/>
            <a:ext cx="7261237" cy="105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09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요소</a:t>
            </a:r>
            <a:r>
              <a:rPr lang="en-US" altLang="ko-KR" dirty="0"/>
              <a:t>, </a:t>
            </a:r>
            <a:r>
              <a:rPr lang="ko-KR" altLang="en-US" dirty="0"/>
              <a:t>인덱스</a:t>
            </a:r>
            <a:r>
              <a:rPr lang="en-US" altLang="ko-KR" dirty="0"/>
              <a:t>, for </a:t>
            </a:r>
            <a:r>
              <a:rPr lang="ko-KR" altLang="en-US" dirty="0"/>
              <a:t>반복문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여러 개의 값을 나타낼 수 있게 해주는 리스트</a:t>
            </a:r>
            <a:r>
              <a:rPr lang="en-US" altLang="ko-KR" dirty="0"/>
              <a:t>, </a:t>
            </a:r>
            <a:r>
              <a:rPr lang="ko-KR" altLang="en-US" dirty="0"/>
              <a:t>딕셔너리 등의 자료형도 존재한다</a:t>
            </a:r>
            <a:r>
              <a:rPr lang="en-US" altLang="ko-KR" dirty="0"/>
              <a:t>. </a:t>
            </a:r>
            <a:r>
              <a:rPr lang="ko-KR" altLang="en-US" dirty="0"/>
              <a:t>이번 절에서는 리스트에 대해 알아보고</a:t>
            </a:r>
            <a:r>
              <a:rPr lang="en-US" altLang="ko-KR" dirty="0"/>
              <a:t>, </a:t>
            </a:r>
            <a:r>
              <a:rPr lang="ko-KR" altLang="en-US" dirty="0"/>
              <a:t>이러한 자료가 반복문에 의해 어떻게 활용되는지 살펴본다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  <a:r>
              <a:rPr lang="en-US" altLang="ko-KR" dirty="0"/>
              <a:t>,</a:t>
            </a:r>
            <a:r>
              <a:rPr lang="ko-KR" altLang="en-US" dirty="0"/>
              <a:t> 범위 등과 조합하여 </a:t>
            </a:r>
            <a:r>
              <a:rPr lang="en-US" altLang="ko-KR" dirty="0"/>
              <a:t>for </a:t>
            </a:r>
            <a:r>
              <a:rPr lang="ko-KR" altLang="en-US" dirty="0" err="1"/>
              <a:t>반복문을</a:t>
            </a:r>
            <a:r>
              <a:rPr lang="ko-KR" altLang="en-US" dirty="0"/>
              <a:t>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반복문 </a:t>
            </a:r>
            <a:r>
              <a:rPr lang="en-US" altLang="ko-KR" dirty="0"/>
              <a:t>: </a:t>
            </a:r>
            <a:r>
              <a:rPr lang="ko-KR" altLang="en-US" dirty="0"/>
              <a:t>리스트와 함께 사용하기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4" y="1802364"/>
            <a:ext cx="6984332" cy="93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4" y="2815941"/>
            <a:ext cx="7062537" cy="262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047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- for </a:t>
            </a:r>
            <a:r>
              <a:rPr lang="ko-KR" altLang="en-US" dirty="0"/>
              <a:t>반복문과 리스트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반복문 </a:t>
            </a:r>
            <a:r>
              <a:rPr lang="en-US" altLang="ko-KR" dirty="0"/>
              <a:t>: </a:t>
            </a:r>
            <a:r>
              <a:rPr lang="ko-KR" altLang="en-US" dirty="0"/>
              <a:t>리스트와 함께 사용하기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25E42B-4161-0A09-BF4C-1C6234FD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39482"/>
            <a:ext cx="72771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13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반복문은 일반적으로 </a:t>
            </a:r>
            <a:r>
              <a:rPr lang="en-US" altLang="ko-KR" dirty="0"/>
              <a:t>n-</a:t>
            </a:r>
            <a:r>
              <a:rPr lang="ko-KR" altLang="en-US" dirty="0"/>
              <a:t>차원 처리를 할 때 사용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차원 리스트 </a:t>
            </a:r>
            <a:r>
              <a:rPr lang="en-US" altLang="ko-KR" dirty="0"/>
              <a:t>- [1, 2, 3]</a:t>
            </a:r>
            <a:r>
              <a:rPr lang="ko-KR" altLang="en-US" dirty="0"/>
              <a:t>처럼 리스트가 한 </a:t>
            </a:r>
            <a:r>
              <a:rPr lang="ko-KR" altLang="en-US" dirty="0" err="1"/>
              <a:t>겹으로</a:t>
            </a:r>
            <a:r>
              <a:rPr lang="ko-KR" altLang="en-US" dirty="0"/>
              <a:t> 감싸진 리스트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리스트 </a:t>
            </a:r>
            <a:r>
              <a:rPr lang="en-US" altLang="ko-KR" dirty="0"/>
              <a:t>- [[1, 2, 3], [4, 5, 6]]</a:t>
            </a:r>
            <a:r>
              <a:rPr lang="ko-KR" altLang="en-US" dirty="0"/>
              <a:t>처럼 두 </a:t>
            </a:r>
            <a:r>
              <a:rPr lang="ko-KR" altLang="en-US" dirty="0" err="1"/>
              <a:t>겹으로</a:t>
            </a:r>
            <a:r>
              <a:rPr lang="ko-KR" altLang="en-US" dirty="0"/>
              <a:t> 감싸진 리스트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리스트와 중첩 </a:t>
            </a:r>
            <a:r>
              <a:rPr lang="ko-KR" altLang="en-US" dirty="0" err="1"/>
              <a:t>반복문</a:t>
            </a:r>
            <a:r>
              <a:rPr lang="en-US" altLang="ko-KR" dirty="0"/>
              <a:t>(</a:t>
            </a:r>
            <a:r>
              <a:rPr lang="ko-KR" altLang="en-US" dirty="0"/>
              <a:t>누적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BEF899-A4AA-81B4-2832-7493A871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2338387"/>
            <a:ext cx="57626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23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- 2</a:t>
            </a:r>
            <a:r>
              <a:rPr lang="ko-KR" altLang="en-US" dirty="0"/>
              <a:t>차원 리스트에 </a:t>
            </a:r>
            <a:r>
              <a:rPr lang="ko-KR" altLang="en-US" dirty="0" err="1"/>
              <a:t>반복문</a:t>
            </a:r>
            <a:r>
              <a:rPr lang="ko-KR" altLang="en-US" dirty="0"/>
              <a:t> 한번 사용하기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리스트와 중첩 </a:t>
            </a:r>
            <a:r>
              <a:rPr lang="ko-KR" altLang="en-US" dirty="0" err="1"/>
              <a:t>반복문</a:t>
            </a:r>
            <a:r>
              <a:rPr lang="en-US" altLang="ko-KR" dirty="0"/>
              <a:t>(</a:t>
            </a:r>
            <a:r>
              <a:rPr lang="ko-KR" altLang="en-US" dirty="0"/>
              <a:t>누적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E050EE-45B3-0232-2B3B-A909BC35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14" y="1640113"/>
            <a:ext cx="7291371" cy="26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1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- 2</a:t>
            </a:r>
            <a:r>
              <a:rPr lang="ko-KR" altLang="en-US" dirty="0"/>
              <a:t>차원 리스트에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ko-KR" altLang="en-US" dirty="0" err="1"/>
              <a:t>두번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리스트와 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5F742B-879E-1FAF-0E7B-4B33DB88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14" y="1640113"/>
            <a:ext cx="7385878" cy="29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10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전개 연산자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리스트 내용을 전개해서 입력 </a:t>
            </a:r>
            <a:r>
              <a:rPr lang="en-US" altLang="ko-KR" dirty="0"/>
              <a:t>(</a:t>
            </a:r>
            <a:r>
              <a:rPr lang="ko-KR" altLang="en-US" dirty="0"/>
              <a:t>리스트 앞에 * 기호를 사용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리스트 내부 </a:t>
            </a:r>
            <a:r>
              <a:rPr lang="en-US" altLang="ko-KR" dirty="0"/>
              <a:t>2) </a:t>
            </a:r>
            <a:r>
              <a:rPr lang="ko-KR" altLang="en-US" dirty="0"/>
              <a:t>함수의 매개변수 위치에 사용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전개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A6463-D7A1-A045-9042-24EDF5B2DB4D}"/>
              </a:ext>
            </a:extLst>
          </p:cNvPr>
          <p:cNvSpPr txBox="1"/>
          <p:nvPr/>
        </p:nvSpPr>
        <p:spPr>
          <a:xfrm>
            <a:off x="423612" y="1551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E64268-D1A3-91BC-8FAC-E6003CBA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15" y="2245405"/>
            <a:ext cx="57340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25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내부에 사용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전개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A6463-D7A1-A045-9042-24EDF5B2DB4D}"/>
              </a:ext>
            </a:extLst>
          </p:cNvPr>
          <p:cNvSpPr txBox="1"/>
          <p:nvPr/>
        </p:nvSpPr>
        <p:spPr>
          <a:xfrm>
            <a:off x="423612" y="1551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BD40E6-F655-AE7E-7800-4D505D90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13" y="1650816"/>
            <a:ext cx="6064250" cy="11457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8B5594-7FBF-4774-CA55-D1DF814B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156404"/>
            <a:ext cx="3456214" cy="16938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20A1F3-D656-902A-834B-3BA70DC61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00" y="3177154"/>
            <a:ext cx="4106392" cy="23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32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매개변수 위치에 사용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전개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A6463-D7A1-A045-9042-24EDF5B2DB4D}"/>
              </a:ext>
            </a:extLst>
          </p:cNvPr>
          <p:cNvSpPr txBox="1"/>
          <p:nvPr/>
        </p:nvSpPr>
        <p:spPr>
          <a:xfrm>
            <a:off x="423612" y="1551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0A949D-B28D-B8F4-C083-58B7305C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67" y="1734457"/>
            <a:ext cx="44767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15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800" b="1" dirty="0">
              <a:solidFill>
                <a:srgbClr val="C00000"/>
              </a:solidFill>
            </a:endParaRPr>
          </a:p>
          <a:p>
            <a:r>
              <a:rPr lang="ko-KR" altLang="en-US" sz="1800" b="1" dirty="0">
                <a:solidFill>
                  <a:srgbClr val="C00000"/>
                </a:solidFill>
              </a:rPr>
              <a:t>리스트 </a:t>
            </a:r>
            <a:r>
              <a:rPr lang="en-US" altLang="ko-KR" sz="1800" dirty="0"/>
              <a:t>: </a:t>
            </a:r>
            <a:r>
              <a:rPr lang="ko-KR" altLang="en-US" sz="1800" dirty="0"/>
              <a:t>여러 가지 자료를 저장할 수 있는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>
                <a:solidFill>
                  <a:srgbClr val="C00000"/>
                </a:solidFill>
              </a:rPr>
              <a:t>요소 </a:t>
            </a:r>
            <a:r>
              <a:rPr lang="en-US" altLang="ko-KR" sz="1800" dirty="0"/>
              <a:t>: </a:t>
            </a:r>
            <a:r>
              <a:rPr lang="ko-KR" altLang="en-US" sz="1800" dirty="0"/>
              <a:t>리스트 내부에 있는 각각의 내용을 의미</a:t>
            </a:r>
            <a:endParaRPr lang="en-US" altLang="ko-KR" sz="1800" dirty="0"/>
          </a:p>
          <a:p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ko-KR" altLang="en-US" sz="1800" b="1" dirty="0">
                <a:solidFill>
                  <a:srgbClr val="C00000"/>
                </a:solidFill>
              </a:rPr>
              <a:t>인덱스 </a:t>
            </a:r>
            <a:r>
              <a:rPr lang="en-US" altLang="ko-KR" sz="1800" dirty="0"/>
              <a:t>: </a:t>
            </a:r>
            <a:r>
              <a:rPr lang="ko-KR" altLang="en-US" sz="1800" dirty="0"/>
              <a:t>리스트 내부에서 값의 위치를 의미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>
                <a:solidFill>
                  <a:srgbClr val="C00000"/>
                </a:solidFill>
              </a:rPr>
              <a:t>for </a:t>
            </a:r>
            <a:r>
              <a:rPr lang="ko-KR" altLang="en-US" sz="1800" b="1" dirty="0">
                <a:solidFill>
                  <a:srgbClr val="C00000"/>
                </a:solidFill>
              </a:rPr>
              <a:t>반복문 </a:t>
            </a:r>
            <a:r>
              <a:rPr lang="en-US" altLang="ko-KR" sz="1800" dirty="0"/>
              <a:t>: </a:t>
            </a:r>
            <a:r>
              <a:rPr lang="ko-KR" altLang="en-US" sz="1800" dirty="0"/>
              <a:t>특정 코드를 반복해서 실행할 때 사용하는 기본 구문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0F2BD-9C26-6F34-608F-B3631503F93B}"/>
              </a:ext>
            </a:extLst>
          </p:cNvPr>
          <p:cNvSpPr txBox="1"/>
          <p:nvPr/>
        </p:nvSpPr>
        <p:spPr>
          <a:xfrm>
            <a:off x="508001" y="2690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list_a</a:t>
            </a:r>
            <a:r>
              <a:rPr lang="en-US" altLang="ko-KR" dirty="0"/>
              <a:t> = [0, 1, 2, 3, 4, 5, 6, 7]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다음 표의 함수들을 실행했을 때 </a:t>
            </a:r>
            <a:r>
              <a:rPr lang="en-US" altLang="ko-KR" dirty="0" err="1"/>
              <a:t>list_a</a:t>
            </a:r>
            <a:r>
              <a:rPr lang="ko-KR" altLang="en-US" dirty="0"/>
              <a:t>의 결과가 어떻게 나오는지 적어보세요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31" y="2380042"/>
            <a:ext cx="6991263" cy="302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A0F14-8695-B28A-2278-A2397640E263}"/>
              </a:ext>
            </a:extLst>
          </p:cNvPr>
          <p:cNvSpPr txBox="1"/>
          <p:nvPr/>
        </p:nvSpPr>
        <p:spPr>
          <a:xfrm>
            <a:off x="508001" y="2690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93139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리스트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(list)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여러 가지 자료를 저장할 수 있는 자료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자료들을 모아서 사용할 수 있게 해 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대괄호 내부에 자료들 넣어 선언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2" y="3176251"/>
            <a:ext cx="6845837" cy="126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926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다음 반복문 내부에 </a:t>
            </a:r>
            <a:r>
              <a:rPr lang="en-US" altLang="ko-KR" dirty="0"/>
              <a:t>if </a:t>
            </a:r>
            <a:r>
              <a:rPr lang="ko-KR" altLang="en-US" dirty="0"/>
              <a:t>조건문의 </a:t>
            </a:r>
            <a:r>
              <a:rPr lang="ko-KR" altLang="en-US" dirty="0" err="1"/>
              <a:t>조건식을</a:t>
            </a:r>
            <a:r>
              <a:rPr lang="ko-KR" altLang="en-US" dirty="0"/>
              <a:t> 채워서 </a:t>
            </a:r>
            <a:r>
              <a:rPr lang="en-US" altLang="ko-KR" dirty="0"/>
              <a:t>100 </a:t>
            </a:r>
            <a:r>
              <a:rPr lang="ko-KR" altLang="en-US" dirty="0"/>
              <a:t>이상의 숫자만 출력하게 만들어보세요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9" y="2232860"/>
            <a:ext cx="7260986" cy="217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D1852-3C6A-FC27-8A30-EA386DFA799E}"/>
              </a:ext>
            </a:extLst>
          </p:cNvPr>
          <p:cNvSpPr txBox="1"/>
          <p:nvPr/>
        </p:nvSpPr>
        <p:spPr>
          <a:xfrm>
            <a:off x="508001" y="2690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098786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빈칸을 채워서 실행 결과에 해당하는 프로그램들을 완성하세요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A2F6C-14F0-AF32-ED9C-5667FAF47665}"/>
              </a:ext>
            </a:extLst>
          </p:cNvPr>
          <p:cNvSpPr txBox="1"/>
          <p:nvPr/>
        </p:nvSpPr>
        <p:spPr>
          <a:xfrm>
            <a:off x="508001" y="2690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8CC781-3073-C76D-10E3-4D4453D8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96" y="1876841"/>
            <a:ext cx="6875023" cy="3290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3849F9-201E-04AC-6FDD-0E3BC2E1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97" y="2205935"/>
            <a:ext cx="6875023" cy="37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17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코드의 빈칸을 채워서 실행 결과처럼 출력되도록 완성해 보세요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A2F6C-14F0-AF32-ED9C-5667FAF47665}"/>
              </a:ext>
            </a:extLst>
          </p:cNvPr>
          <p:cNvSpPr txBox="1"/>
          <p:nvPr/>
        </p:nvSpPr>
        <p:spPr>
          <a:xfrm>
            <a:off x="508001" y="2690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28AFDB-D52F-E34A-8CAC-CB74B624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802719"/>
            <a:ext cx="7569442" cy="32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3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코드의 빈칸을 채워서 실행 결과처럼 출력되도록 완성해 보세요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짝수 번째 요소를 제곱하는 것입니다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A2F6C-14F0-AF32-ED9C-5667FAF47665}"/>
              </a:ext>
            </a:extLst>
          </p:cNvPr>
          <p:cNvSpPr txBox="1"/>
          <p:nvPr/>
        </p:nvSpPr>
        <p:spPr>
          <a:xfrm>
            <a:off x="508001" y="2690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7A50F8-76E8-80F7-3F17-3B12DC09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92" y="2227467"/>
            <a:ext cx="66675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53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요소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(element)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리스트의 대괄호 내부에 넣는 자료</a:t>
            </a:r>
            <a:r>
              <a:rPr lang="en-US" altLang="ko-KR" dirty="0"/>
              <a:t>(</a:t>
            </a:r>
            <a:r>
              <a:rPr lang="ko-KR" altLang="en-US" dirty="0"/>
              <a:t>쉼표로 구분하여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0" y="2316787"/>
            <a:ext cx="6930700" cy="59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0" y="3016099"/>
            <a:ext cx="6463923" cy="185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68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리스트 내부의 요소 각각 사용하려면 리스트 이름 바로 뒤에 대괄호 입력 후 자료의 위치 나타내는 숫자 입력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인덱스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(index)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대괄호 안에 들어간 숫자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90" y="2274872"/>
            <a:ext cx="6294143" cy="54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90" y="2979219"/>
            <a:ext cx="6458900" cy="69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03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결과로 </a:t>
            </a:r>
            <a:r>
              <a:rPr lang="en-US" altLang="ko-KR" dirty="0"/>
              <a:t>[32, 103] </a:t>
            </a:r>
            <a:r>
              <a:rPr lang="ko-KR" altLang="en-US" dirty="0"/>
              <a:t>출력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4" y="1209328"/>
            <a:ext cx="7291821" cy="303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79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특정 요소를 변경할 수 있음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82" y="1694671"/>
            <a:ext cx="7253035" cy="300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23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대괄호 안에 음수 넣어 뒤에서부터 요소 선택하기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20" y="1606348"/>
            <a:ext cx="7214587" cy="356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7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</TotalTime>
  <Words>922</Words>
  <Application>Microsoft Office PowerPoint</Application>
  <PresentationFormat>화면 슬라이드 쇼(4:3)</PresentationFormat>
  <Paragraphs>203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YoonV YoonMyungjo100Std_OTF</vt:lpstr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연산하기: 연결(+), 반복(*), len()</vt:lpstr>
      <vt:lpstr>리스트 연산하기: 연결(+), 반복(*), len()</vt:lpstr>
      <vt:lpstr>리스트 연산하기: 연결(+), 반복(*), len()</vt:lpstr>
      <vt:lpstr>리스트에 요소 추가하기: append(), insert()</vt:lpstr>
      <vt:lpstr>리스트에 요소 추가하기: append(), insert()</vt:lpstr>
      <vt:lpstr>리스트에 요소 추가하기: append(), insert()</vt:lpstr>
      <vt:lpstr>리스트에 요소 추가하기: append(), insert()</vt:lpstr>
      <vt:lpstr>리스트에 요소 추가하기: append(), insert()</vt:lpstr>
      <vt:lpstr>리스트에 요소 추가하기: append(), insert()</vt:lpstr>
      <vt:lpstr>리스트에 요소 제거하기</vt:lpstr>
      <vt:lpstr>리스트에 요소 제거하기</vt:lpstr>
      <vt:lpstr>리스트에 요소 제거하기</vt:lpstr>
      <vt:lpstr>리스트에 요소 제거하기</vt:lpstr>
      <vt:lpstr>리스트에 요소 제거하기</vt:lpstr>
      <vt:lpstr>리스트 정렬하기: sort( )</vt:lpstr>
      <vt:lpstr>리스트 내부에 있는지 확인하기 : in/not in 연산자</vt:lpstr>
      <vt:lpstr>리스트 내부에 있는지 확인하기 : in/not in 연산자</vt:lpstr>
      <vt:lpstr>for 반복문</vt:lpstr>
      <vt:lpstr>for 반복문 : 리스트와 함께 사용하기</vt:lpstr>
      <vt:lpstr>for 반복문 : 리스트와 함께 사용하기</vt:lpstr>
      <vt:lpstr>중첩 리스트와 중첩 반복문(누적 예제)</vt:lpstr>
      <vt:lpstr>중첩 리스트와 중첩 반복문(누적 예제)</vt:lpstr>
      <vt:lpstr>중첩 리스트와 중첩 반복문</vt:lpstr>
      <vt:lpstr>전개 연산자</vt:lpstr>
      <vt:lpstr>전개 연산자</vt:lpstr>
      <vt:lpstr>전개 연산자</vt:lpstr>
      <vt:lpstr>키워드로 정리하는 핵심 포인트</vt:lpstr>
      <vt:lpstr>확인문제</vt:lpstr>
      <vt:lpstr>확인문제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96</cp:revision>
  <dcterms:created xsi:type="dcterms:W3CDTF">2019-06-04T09:17:40Z</dcterms:created>
  <dcterms:modified xsi:type="dcterms:W3CDTF">2022-08-09T00:35:51Z</dcterms:modified>
</cp:coreProperties>
</file>