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6" r:id="rId22"/>
    <p:sldId id="288" r:id="rId23"/>
    <p:sldId id="287" r:id="rId24"/>
    <p:sldId id="289" r:id="rId25"/>
    <p:sldId id="290" r:id="rId26"/>
    <p:sldId id="291" r:id="rId27"/>
    <p:sldId id="292" r:id="rId28"/>
    <p:sldId id="263" r:id="rId29"/>
    <p:sldId id="293" r:id="rId30"/>
    <p:sldId id="284" r:id="rId31"/>
    <p:sldId id="285" r:id="rId32"/>
    <p:sldId id="26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0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991" y="494625"/>
            <a:ext cx="9658248" cy="13502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7181" y="650649"/>
            <a:ext cx="7160079" cy="898071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파이썬을 하기 전에 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07-3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8E2C27-589D-C166-352B-D37B7CDF2843}"/>
              </a:ext>
            </a:extLst>
          </p:cNvPr>
          <p:cNvSpPr txBox="1"/>
          <p:nvPr userDrawn="1"/>
        </p:nvSpPr>
        <p:spPr>
          <a:xfrm>
            <a:off x="5344886" y="6010174"/>
            <a:ext cx="2598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302219-C781-BEEA-1BD6-29F8A2195B8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365727" y="1844892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442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09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658264"/>
            <a:ext cx="9144000" cy="898071"/>
          </a:xfrm>
          <a:solidFill>
            <a:srgbClr val="FF0066"/>
          </a:solidFill>
          <a:ln>
            <a:noFill/>
          </a:ln>
        </p:spPr>
        <p:txBody>
          <a:bodyPr anchor="ctr">
            <a:normAutofit/>
          </a:bodyPr>
          <a:lstStyle>
            <a:lvl1pPr algn="ctr">
              <a:defRPr sz="3600" b="1" baseline="0">
                <a:ln>
                  <a:noFill/>
                </a:ln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277585" y="626158"/>
            <a:ext cx="1371600" cy="898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01-1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247"/>
          <a:stretch/>
        </p:blipFill>
        <p:spPr>
          <a:xfrm flipV="1">
            <a:off x="-97970" y="5747767"/>
            <a:ext cx="1934934" cy="60858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8"/>
          <a:stretch/>
        </p:blipFill>
        <p:spPr>
          <a:xfrm flipV="1">
            <a:off x="1836964" y="5674686"/>
            <a:ext cx="7568293" cy="681663"/>
          </a:xfrm>
          <a:prstGeom prst="rect">
            <a:avLst/>
          </a:prstGeom>
        </p:spPr>
      </p:pic>
      <p:pic>
        <p:nvPicPr>
          <p:cNvPr id="15" name="Picture 32" descr="hanbitmedia logo_RGB_72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853" y="5962366"/>
            <a:ext cx="1118507" cy="349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3EAFCA-6234-B72F-CBC6-4A3131B3A578}"/>
              </a:ext>
            </a:extLst>
          </p:cNvPr>
          <p:cNvSpPr txBox="1"/>
          <p:nvPr userDrawn="1"/>
        </p:nvSpPr>
        <p:spPr>
          <a:xfrm>
            <a:off x="5181600" y="6010174"/>
            <a:ext cx="27622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0" dirty="0"/>
              <a:t>혼자 공부하는 파이썬</a:t>
            </a:r>
            <a:r>
              <a:rPr lang="en-US" altLang="ko-KR" sz="1050" b="0" dirty="0"/>
              <a:t>(</a:t>
            </a:r>
            <a:r>
              <a:rPr lang="ko-KR" altLang="en-US" sz="1050" b="0" dirty="0"/>
              <a:t>개정판</a:t>
            </a:r>
            <a:r>
              <a:rPr lang="en-US" altLang="ko-KR" sz="1050" b="0" dirty="0"/>
              <a:t>)_</a:t>
            </a:r>
            <a:r>
              <a:rPr lang="ko-KR" altLang="en-US" sz="900" b="0" dirty="0"/>
              <a:t>윤인성 지음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BB1C29-B710-ED45-0949-D8290CD50AC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365727" y="1075193"/>
            <a:ext cx="2412546" cy="3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2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EA7B54-806E-FBC5-563F-CF8CE39AAFB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48575" y="4931502"/>
            <a:ext cx="866775" cy="115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5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49"/>
          <a:stretch/>
        </p:blipFill>
        <p:spPr>
          <a:xfrm>
            <a:off x="-73479" y="638430"/>
            <a:ext cx="9290957" cy="5717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1986"/>
            <a:ext cx="7886700" cy="49849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050" b="1"/>
            </a:lvl1pPr>
          </a:lstStyle>
          <a:p>
            <a:r>
              <a:rPr lang="ko-KR" altLang="en-US" dirty="0"/>
              <a:t>파이썬 시작하기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09"/>
          <a:stretch/>
        </p:blipFill>
        <p:spPr>
          <a:xfrm>
            <a:off x="136385" y="1"/>
            <a:ext cx="9007615" cy="1056068"/>
          </a:xfrm>
          <a:prstGeom prst="rect">
            <a:avLst/>
          </a:prstGeom>
        </p:spPr>
      </p:pic>
      <p:sp>
        <p:nvSpPr>
          <p:cNvPr id="19" name="Title Placeholder 1"/>
          <p:cNvSpPr>
            <a:spLocks noGrp="1"/>
          </p:cNvSpPr>
          <p:nvPr>
            <p:ph type="title"/>
          </p:nvPr>
        </p:nvSpPr>
        <p:spPr>
          <a:xfrm>
            <a:off x="1867437" y="256581"/>
            <a:ext cx="6570148" cy="3818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4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3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09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7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71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69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0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B7AB-F867-486D-8C26-903C15EEB2BF}" type="datetimeFigureOut">
              <a:rPr lang="ko-KR" altLang="en-US" smtClean="0"/>
              <a:t>2022-08-09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2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C00000"/>
                </a:solidFill>
              </a:defRPr>
            </a:lvl1pPr>
          </a:lstStyle>
          <a:p>
            <a:r>
              <a:rPr lang="en-US" altLang="ko-KR" dirty="0"/>
              <a:t>Chapter 01</a:t>
            </a:r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3454354354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A7022-8F3F-4976-B3EF-F5BF982587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02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78429" y="782595"/>
            <a:ext cx="7315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모듈 만들기</a:t>
            </a:r>
          </a:p>
        </p:txBody>
      </p:sp>
    </p:spTree>
    <p:extLst>
      <p:ext uri="{BB962C8B-B14F-4D97-AF65-F5344CB8AC3E}">
        <p14:creationId xmlns:p14="http://schemas.microsoft.com/office/powerpoint/2010/main" val="361649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__name__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엔트리</a:t>
            </a:r>
            <a:r>
              <a:rPr lang="ko-KR" altLang="en-US" dirty="0"/>
              <a:t> 포인트 파일 내부에서 </a:t>
            </a:r>
            <a:r>
              <a:rPr lang="en-US" altLang="ko-KR" dirty="0"/>
              <a:t>__name__</a:t>
            </a:r>
            <a:r>
              <a:rPr lang="ko-KR" altLang="en-US" dirty="0"/>
              <a:t>이 </a:t>
            </a:r>
            <a:r>
              <a:rPr lang="en-US" altLang="ko-KR" dirty="0"/>
              <a:t>“__main__” </a:t>
            </a:r>
            <a:r>
              <a:rPr lang="ko-KR" altLang="en-US" dirty="0"/>
              <a:t>값을 가짐을 </a:t>
            </a:r>
            <a:br>
              <a:rPr lang="en-US" altLang="ko-KR" dirty="0"/>
            </a:br>
            <a:r>
              <a:rPr lang="ko-KR" altLang="en-US" dirty="0"/>
              <a:t>활용하여 현재 파일이 모듈로 실행되는지 엔트리 포인트로 실행되는지 확인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모듈 활용하기 소스 코드 </a:t>
            </a:r>
            <a:r>
              <a:rPr lang="en-US" altLang="ko-KR" dirty="0"/>
              <a:t>module_example/test_module.py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93" y="3577721"/>
            <a:ext cx="5888223" cy="2472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AC5A7F-0507-3273-D229-9B58BB0FD37F}"/>
              </a:ext>
            </a:extLst>
          </p:cNvPr>
          <p:cNvSpPr txBox="1"/>
          <p:nvPr/>
        </p:nvSpPr>
        <p:spPr>
          <a:xfrm>
            <a:off x="4501855" y="2839278"/>
            <a:ext cx="401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 dirty="0" err="1">
                <a:solidFill>
                  <a:srgbClr val="B1766E"/>
                </a:solidFill>
                <a:latin typeface="RixVeryGood_Pro Medium"/>
              </a:rPr>
              <a:t>module_example</a:t>
            </a:r>
            <a:r>
              <a:rPr lang="en-US" altLang="ko-KR" sz="1400" b="0" i="0" u="none" strike="noStrike" baseline="0" dirty="0">
                <a:solidFill>
                  <a:srgbClr val="B1766E"/>
                </a:solidFill>
                <a:latin typeface="RixVeryGood_Pro Medium"/>
              </a:rPr>
              <a:t> </a:t>
            </a:r>
            <a:r>
              <a:rPr lang="ko-KR" altLang="en-US" sz="1400" b="0" i="0" u="none" strike="noStrike" baseline="0" dirty="0">
                <a:solidFill>
                  <a:srgbClr val="B1766E"/>
                </a:solidFill>
                <a:latin typeface="RixVeryGood_Pro Medium"/>
              </a:rPr>
              <a:t>디렉터리를 생성해 파일을 저장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9369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64" y="1148773"/>
            <a:ext cx="7372610" cy="1510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03" y="3265603"/>
            <a:ext cx="7351221" cy="189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4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49" y="1191986"/>
            <a:ext cx="8049837" cy="4984977"/>
          </a:xfrm>
        </p:spPr>
        <p:txBody>
          <a:bodyPr/>
          <a:lstStyle/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현재 </a:t>
            </a:r>
            <a:r>
              <a:rPr lang="en-US" altLang="ko-KR" dirty="0"/>
              <a:t>test_module.py </a:t>
            </a:r>
            <a:r>
              <a:rPr lang="ko-KR" altLang="en-US" dirty="0"/>
              <a:t>파일에는 동작 설명을 위해 추가한 활용 예시 부분 존재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모듈로 사용하고 있는데 내부에서 출력 발생하여 문제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현재 파일이 </a:t>
            </a:r>
            <a:r>
              <a:rPr lang="ko-KR" altLang="en-US" dirty="0" err="1"/>
              <a:t>엔트리</a:t>
            </a:r>
            <a:r>
              <a:rPr lang="ko-KR" altLang="en-US" dirty="0"/>
              <a:t> 포인트인지 구분하는 코드 활용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 err="1"/>
              <a:t>조건문으로</a:t>
            </a:r>
            <a:r>
              <a:rPr lang="ko-KR" altLang="en-US" dirty="0"/>
              <a:t> </a:t>
            </a:r>
            <a:r>
              <a:rPr lang="en-US" altLang="ko-KR" dirty="0"/>
              <a:t>__name__</a:t>
            </a:r>
            <a:r>
              <a:rPr lang="ko-KR" altLang="en-US" dirty="0"/>
              <a:t>이 </a:t>
            </a:r>
            <a:r>
              <a:rPr lang="en-US" altLang="ko-KR" dirty="0"/>
              <a:t>“__main__”</a:t>
            </a:r>
            <a:r>
              <a:rPr lang="ko-KR" altLang="en-US" dirty="0"/>
              <a:t>인지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77" y="1265891"/>
            <a:ext cx="7379453" cy="173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317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76" y="1508760"/>
            <a:ext cx="6941952" cy="151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009" y="3086413"/>
            <a:ext cx="6751640" cy="306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FEE41F7-90B5-8BD0-C6F6-186648F5878E}"/>
              </a:ext>
            </a:extLst>
          </p:cNvPr>
          <p:cNvSpPr txBox="1">
            <a:spLocks/>
          </p:cNvSpPr>
          <p:nvPr/>
        </p:nvSpPr>
        <p:spPr>
          <a:xfrm>
            <a:off x="628649" y="1191986"/>
            <a:ext cx="8049837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엔트리 포인트를 확인하는 모듈 만들기</a:t>
            </a:r>
          </a:p>
        </p:txBody>
      </p:sp>
    </p:spTree>
    <p:extLst>
      <p:ext uri="{BB962C8B-B14F-4D97-AF65-F5344CB8AC3E}">
        <p14:creationId xmlns:p14="http://schemas.microsoft.com/office/powerpoint/2010/main" val="2715865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76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0" y="1158125"/>
            <a:ext cx="7496089" cy="1663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54" y="2965784"/>
            <a:ext cx="7484225" cy="138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4102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모듈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(module)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패키지 관리 시스템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(Package Management System)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pip</a:t>
            </a:r>
            <a:r>
              <a:rPr lang="en-US" altLang="ko-KR" dirty="0"/>
              <a:t>(Python Package Index)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모듈이 모여서 구조 이루면 패키지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패키지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mian.py </a:t>
            </a:r>
            <a:r>
              <a:rPr lang="ko-KR" altLang="en-US" dirty="0"/>
              <a:t>파일은 </a:t>
            </a:r>
            <a:r>
              <a:rPr lang="ko-KR" altLang="en-US" dirty="0" err="1"/>
              <a:t>엔트리</a:t>
            </a:r>
            <a:r>
              <a:rPr lang="ko-KR" altLang="en-US" dirty="0"/>
              <a:t> 포인트로</a:t>
            </a:r>
            <a:r>
              <a:rPr lang="en-US" altLang="ko-KR" dirty="0"/>
              <a:t>, </a:t>
            </a:r>
            <a:r>
              <a:rPr lang="en-US" altLang="ko-KR" dirty="0" err="1"/>
              <a:t>test_package</a:t>
            </a:r>
            <a:r>
              <a:rPr lang="en-US" altLang="ko-KR" dirty="0"/>
              <a:t> </a:t>
            </a:r>
            <a:r>
              <a:rPr lang="ko-KR" altLang="en-US" dirty="0"/>
              <a:t>폴더는 패키지로 사용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52" y="4443042"/>
            <a:ext cx="2886300" cy="168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4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err="1"/>
              <a:t>test_package</a:t>
            </a:r>
            <a:r>
              <a:rPr lang="en-US" altLang="ko-KR" dirty="0"/>
              <a:t> </a:t>
            </a:r>
            <a:r>
              <a:rPr lang="ko-KR" altLang="en-US" dirty="0"/>
              <a:t>폴더 내부에 </a:t>
            </a:r>
            <a:r>
              <a:rPr lang="en-US" altLang="ko-KR" dirty="0"/>
              <a:t>module_a.py </a:t>
            </a:r>
            <a:r>
              <a:rPr lang="ko-KR" altLang="en-US" dirty="0"/>
              <a:t>파일과 </a:t>
            </a:r>
            <a:r>
              <a:rPr lang="en-US" altLang="ko-KR" dirty="0"/>
              <a:t>module_b.py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900" dirty="0"/>
          </a:p>
          <a:p>
            <a:pPr lvl="1"/>
            <a:r>
              <a:rPr lang="en-US" altLang="ko-KR" dirty="0"/>
              <a:t>module_a.py</a:t>
            </a:r>
            <a:r>
              <a:rPr lang="ko-KR" altLang="en-US" dirty="0"/>
              <a:t> 파일에 입력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module_b.py </a:t>
            </a:r>
            <a:r>
              <a:rPr lang="ko-KR" altLang="en-US" dirty="0"/>
              <a:t>파일에 입력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999" y="1603700"/>
            <a:ext cx="2180361" cy="1190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59" y="3219665"/>
            <a:ext cx="7230081" cy="100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62116-D1A6-EDE2-9F57-65F20FB0D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19" y="4795677"/>
            <a:ext cx="7230081" cy="985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63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729272"/>
            <a:ext cx="7246706" cy="728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2457524"/>
            <a:ext cx="7246706" cy="156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4446487"/>
            <a:ext cx="7246706" cy="103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내용 개체 틀 1">
            <a:extLst>
              <a:ext uri="{FF2B5EF4-FFF2-40B4-BE49-F238E27FC236}">
                <a16:creationId xmlns:a16="http://schemas.microsoft.com/office/drawing/2014/main" id="{9FFD8308-7238-8487-6839-B880CC043FE1}"/>
              </a:ext>
            </a:extLst>
          </p:cNvPr>
          <p:cNvSpPr txBox="1">
            <a:spLocks/>
          </p:cNvSpPr>
          <p:nvPr/>
        </p:nvSpPr>
        <p:spPr>
          <a:xfrm>
            <a:off x="781050" y="13443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dirty="0"/>
              <a:t>main.py </a:t>
            </a:r>
            <a:r>
              <a:rPr lang="ko-KR" altLang="en-US" dirty="0"/>
              <a:t>파일에 입력</a:t>
            </a:r>
          </a:p>
        </p:txBody>
      </p:sp>
    </p:spTree>
    <p:extLst>
      <p:ext uri="{BB962C8B-B14F-4D97-AF65-F5344CB8AC3E}">
        <p14:creationId xmlns:p14="http://schemas.microsoft.com/office/powerpoint/2010/main" val="601200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C00000"/>
                </a:solidFill>
              </a:rPr>
              <a:t>__int__.py </a:t>
            </a:r>
            <a:r>
              <a:rPr lang="ko-KR" altLang="en-US" dirty="0">
                <a:solidFill>
                  <a:srgbClr val="C00000"/>
                </a:solidFill>
              </a:rPr>
              <a:t>파일</a:t>
            </a:r>
            <a:endParaRPr lang="en-US" altLang="ko-KR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패키지 읽을 </a:t>
            </a:r>
            <a:r>
              <a:rPr lang="ko-KR" altLang="en-US" dirty="0" err="1"/>
              <a:t>떄</a:t>
            </a:r>
            <a:r>
              <a:rPr lang="ko-KR" altLang="en-US" dirty="0"/>
              <a:t> 어떤 처리를 수행해야 하거나 패키지 내부의 모듈들을 한꺼번에 가져오고 싶을 때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test_package</a:t>
            </a:r>
            <a:r>
              <a:rPr lang="en-US" altLang="ko-KR" dirty="0"/>
              <a:t> </a:t>
            </a:r>
            <a:r>
              <a:rPr lang="ko-KR" altLang="en-US" dirty="0"/>
              <a:t>폴더 내부에 </a:t>
            </a:r>
            <a:r>
              <a:rPr lang="en-US" altLang="ko-KR" dirty="0"/>
              <a:t>__int__.py </a:t>
            </a:r>
            <a:r>
              <a:rPr lang="ko-KR" altLang="en-US" dirty="0"/>
              <a:t>파일 추가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test_package</a:t>
            </a:r>
            <a:r>
              <a:rPr lang="en-US" altLang="ko-KR" dirty="0"/>
              <a:t> </a:t>
            </a:r>
            <a:r>
              <a:rPr lang="ko-KR" altLang="en-US" dirty="0"/>
              <a:t>폴더 외부에 엔트리 포인트로 사용할 </a:t>
            </a:r>
            <a:r>
              <a:rPr lang="en-US" altLang="ko-KR" dirty="0"/>
              <a:t>main_1.py </a:t>
            </a:r>
            <a:r>
              <a:rPr lang="ko-KR" altLang="en-US" dirty="0"/>
              <a:t> 생성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122" y="3168995"/>
            <a:ext cx="3385478" cy="133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BA98B-4D97-AF85-07C8-F5FB404DF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137" y="5043488"/>
            <a:ext cx="22193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8657BC9-E606-92A8-3378-7F36A614226E}"/>
              </a:ext>
            </a:extLst>
          </p:cNvPr>
          <p:cNvSpPr txBox="1">
            <a:spLocks/>
          </p:cNvSpPr>
          <p:nvPr/>
        </p:nvSpPr>
        <p:spPr>
          <a:xfrm>
            <a:off x="628650" y="1191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altLang="ko-KR" dirty="0"/>
              <a:t>__init__.py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main_1.py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47" y="1628648"/>
            <a:ext cx="7251469" cy="205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8" y="4045563"/>
            <a:ext cx="7180204" cy="216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594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시작하기 전에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모듈 만들기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__name__==“__main__”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패키지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① </a:t>
            </a:r>
            <a:r>
              <a:rPr lang="ko-KR" altLang="en-US" b="1" dirty="0"/>
              <a:t>텍스트 데이터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좀 더 알아보기 </a:t>
            </a:r>
            <a:r>
              <a:rPr lang="en-US" altLang="ko-KR" b="1" dirty="0"/>
              <a:t>② </a:t>
            </a:r>
            <a:r>
              <a:rPr lang="ko-KR" altLang="en-US" b="1" dirty="0"/>
              <a:t>바이너리 데이터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키워드로 정리하는 핵심 포인트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확인문제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78903" y="256581"/>
            <a:ext cx="6570148" cy="381849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62494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</a:t>
            </a:r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90" y="1258396"/>
            <a:ext cx="7432012" cy="1346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379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텍스트 데이터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(text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우리가 쉽게 읽을 수 있는 형태의 데이터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컴퓨터는 내부적으로 모든 처리를 </a:t>
            </a:r>
            <a:r>
              <a:rPr lang="en-US" altLang="ko-KR" dirty="0"/>
              <a:t>0</a:t>
            </a:r>
            <a:r>
              <a:rPr lang="ko-KR" altLang="en-US" dirty="0"/>
              <a:t>과</a:t>
            </a:r>
            <a:r>
              <a:rPr lang="en-US" altLang="ko-KR" dirty="0"/>
              <a:t> 1</a:t>
            </a:r>
            <a:r>
              <a:rPr lang="ko-KR" altLang="en-US" dirty="0"/>
              <a:t>로 이루어진 이진숫자로 수행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텍스트 데이터로 쉽게 편집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3" y="4642579"/>
            <a:ext cx="7220643" cy="1334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4" y="3126551"/>
            <a:ext cx="7220643" cy="139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E8DF89-7FAE-5459-EEAD-7FB171F2D1C0}"/>
              </a:ext>
            </a:extLst>
          </p:cNvPr>
          <p:cNvSpPr txBox="1"/>
          <p:nvPr/>
        </p:nvSpPr>
        <p:spPr>
          <a:xfrm>
            <a:off x="524261" y="15722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알아보기①</a:t>
            </a:r>
          </a:p>
        </p:txBody>
      </p:sp>
    </p:spTree>
    <p:extLst>
      <p:ext uri="{BB962C8B-B14F-4D97-AF65-F5344CB8AC3E}">
        <p14:creationId xmlns:p14="http://schemas.microsoft.com/office/powerpoint/2010/main" val="1410087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89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839" y="1188720"/>
            <a:ext cx="5555760" cy="455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F079CE-08FC-F841-3748-9DEE58C2862E}"/>
              </a:ext>
            </a:extLst>
          </p:cNvPr>
          <p:cNvSpPr txBox="1"/>
          <p:nvPr/>
        </p:nvSpPr>
        <p:spPr>
          <a:xfrm>
            <a:off x="1867437" y="5775960"/>
            <a:ext cx="4648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i="0" u="none" strike="noStrike" baseline="0" dirty="0">
                <a:solidFill>
                  <a:srgbClr val="000000"/>
                </a:solidFill>
                <a:latin typeface="Helvetica 45 Light"/>
              </a:rPr>
              <a:t>MSDN ASCII Character Codes Chart 1</a:t>
            </a:r>
            <a:endParaRPr lang="ko-KR" alt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30B35D-011F-6C3E-70D5-889C5335E16E}"/>
              </a:ext>
            </a:extLst>
          </p:cNvPr>
          <p:cNvSpPr txBox="1"/>
          <p:nvPr/>
        </p:nvSpPr>
        <p:spPr>
          <a:xfrm>
            <a:off x="524261" y="15722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알아보기①</a:t>
            </a:r>
          </a:p>
        </p:txBody>
      </p:sp>
    </p:spTree>
    <p:extLst>
      <p:ext uri="{BB962C8B-B14F-4D97-AF65-F5344CB8AC3E}">
        <p14:creationId xmlns:p14="http://schemas.microsoft.com/office/powerpoint/2010/main" val="1003209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C00000"/>
                </a:solidFill>
              </a:rPr>
              <a:t>바이너리 데이터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(binary data)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텍스트 에디터로 열었을 때 의미를 이해할 수 없는 데이터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 등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0" y="2775606"/>
            <a:ext cx="7289482" cy="100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8" y="3883819"/>
            <a:ext cx="7289482" cy="1049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77ECC-3896-FFF6-C22D-C2D9BB2CD8CB}"/>
              </a:ext>
            </a:extLst>
          </p:cNvPr>
          <p:cNvSpPr txBox="1"/>
          <p:nvPr/>
        </p:nvSpPr>
        <p:spPr>
          <a:xfrm>
            <a:off x="524261" y="15722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1387221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B7005563-E1C0-CBE8-F2E1-CF12561FA3C5}"/>
              </a:ext>
            </a:extLst>
          </p:cNvPr>
          <p:cNvSpPr txBox="1">
            <a:spLocks/>
          </p:cNvSpPr>
          <p:nvPr/>
        </p:nvSpPr>
        <p:spPr>
          <a:xfrm>
            <a:off x="628650" y="1191986"/>
            <a:ext cx="7886700" cy="498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한빛네트워크</a:t>
            </a:r>
            <a:r>
              <a:rPr lang="ko-KR" altLang="en-US" dirty="0"/>
              <a:t> 로고를 메모장으로 열었을 때의 상태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293" y="1320137"/>
            <a:ext cx="5339370" cy="121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06" y="3071270"/>
            <a:ext cx="7227743" cy="2879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8BBFC-0664-BD63-8535-E1E7BCCC2523}"/>
              </a:ext>
            </a:extLst>
          </p:cNvPr>
          <p:cNvSpPr txBox="1"/>
          <p:nvPr/>
        </p:nvSpPr>
        <p:spPr>
          <a:xfrm>
            <a:off x="524261" y="15722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404667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  인코딩과 디코딩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인코딩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(encoding)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텍스트 데이터를 우리가 읽기 쉬운 글자로 보이기 위해</a:t>
            </a:r>
            <a:r>
              <a:rPr lang="en-US" altLang="ko-KR" dirty="0"/>
              <a:t>, </a:t>
            </a:r>
            <a:r>
              <a:rPr lang="ko-KR" altLang="en-US" dirty="0"/>
              <a:t>혹은 바이너리 데이터를 읽어 이미지로 보이기 위해 데이터를 변환하는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디코딩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(decoding)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반대 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43" y="1192271"/>
            <a:ext cx="7339359" cy="200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0E96F4-FFA7-03B4-4599-64E54A23C729}"/>
              </a:ext>
            </a:extLst>
          </p:cNvPr>
          <p:cNvSpPr txBox="1"/>
          <p:nvPr/>
        </p:nvSpPr>
        <p:spPr>
          <a:xfrm>
            <a:off x="524261" y="15722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3139026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텍스트 데이터와 바이너리 데이터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인터넷의 이미지 저장하기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열 때 뒤에 </a:t>
            </a:r>
            <a:r>
              <a:rPr lang="en-US" altLang="ko-KR" dirty="0"/>
              <a:t>“b” </a:t>
            </a:r>
            <a:r>
              <a:rPr lang="ko-KR" altLang="en-US" dirty="0"/>
              <a:t>붙이기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바이너리 데이터로 저장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16" y="2770034"/>
            <a:ext cx="7249345" cy="29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D4B36-FFDC-ABCE-61F8-6CA0CF0DA04A}"/>
              </a:ext>
            </a:extLst>
          </p:cNvPr>
          <p:cNvSpPr txBox="1"/>
          <p:nvPr/>
        </p:nvSpPr>
        <p:spPr>
          <a:xfrm>
            <a:off x="524261" y="15722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193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바이너리 데이터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56" y="1303599"/>
            <a:ext cx="7280044" cy="350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5EA28-2FF6-0328-9926-44F0891BF78C}"/>
              </a:ext>
            </a:extLst>
          </p:cNvPr>
          <p:cNvSpPr txBox="1"/>
          <p:nvPr/>
        </p:nvSpPr>
        <p:spPr>
          <a:xfrm>
            <a:off x="524261" y="15722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좀 더</a:t>
            </a:r>
            <a:br>
              <a:rPr lang="en-US" altLang="ko-KR" sz="1600" b="1" dirty="0">
                <a:solidFill>
                  <a:schemeClr val="bg1"/>
                </a:solidFill>
              </a:rPr>
            </a:br>
            <a:r>
              <a:rPr lang="ko-KR" altLang="en-US" sz="1600" b="1" dirty="0">
                <a:solidFill>
                  <a:schemeClr val="bg1"/>
                </a:solidFill>
              </a:rPr>
              <a:t>알아보기②</a:t>
            </a:r>
          </a:p>
        </p:txBody>
      </p:sp>
    </p:spTree>
    <p:extLst>
      <p:ext uri="{BB962C8B-B14F-4D97-AF65-F5344CB8AC3E}">
        <p14:creationId xmlns:p14="http://schemas.microsoft.com/office/powerpoint/2010/main" val="2848584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6"/>
            <a:ext cx="7191876" cy="4984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>
                <a:solidFill>
                  <a:srgbClr val="C00000"/>
                </a:solidFill>
              </a:rPr>
              <a:t>엔트리</a:t>
            </a:r>
            <a:r>
              <a:rPr lang="ko-KR" altLang="en-US" sz="1800" b="1" dirty="0">
                <a:solidFill>
                  <a:srgbClr val="C00000"/>
                </a:solidFill>
              </a:rPr>
              <a:t> 포인트 </a:t>
            </a:r>
            <a:r>
              <a:rPr lang="en-US" altLang="ko-KR" sz="1800" dirty="0"/>
              <a:t>: python </a:t>
            </a:r>
            <a:r>
              <a:rPr lang="ko-KR" altLang="en-US" sz="1800" dirty="0"/>
              <a:t>명령어 사용한 첫 진입 파일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C00000"/>
                </a:solidFill>
              </a:rPr>
              <a:t>__name__==“__main__”</a:t>
            </a:r>
            <a:r>
              <a:rPr lang="ko-KR" altLang="en-US" sz="1800" b="1" dirty="0">
                <a:solidFill>
                  <a:srgbClr val="C00000"/>
                </a:solidFill>
              </a:rPr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현재 파일이 </a:t>
            </a:r>
            <a:r>
              <a:rPr lang="ko-KR" altLang="en-US" sz="1800" dirty="0" err="1"/>
              <a:t>엔트리</a:t>
            </a:r>
            <a:r>
              <a:rPr lang="ko-KR" altLang="en-US" sz="1800" dirty="0"/>
              <a:t> 포인트인지 확인할 때 사용하는 코드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solidFill>
                  <a:srgbClr val="C00000"/>
                </a:solidFill>
              </a:rPr>
              <a:t>패키지 </a:t>
            </a:r>
            <a:r>
              <a:rPr lang="en-US" altLang="ko-KR" sz="1800" dirty="0"/>
              <a:t>: </a:t>
            </a:r>
            <a:r>
              <a:rPr lang="ko-KR" altLang="en-US" sz="1800" dirty="0"/>
              <a:t>모듈이 모인 것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키워드로 정리하는 핵심 포인트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2B188-F872-889A-9C49-500EAA2F478E}"/>
              </a:ext>
            </a:extLst>
          </p:cNvPr>
          <p:cNvSpPr txBox="1"/>
          <p:nvPr/>
        </p:nvSpPr>
        <p:spPr>
          <a:xfrm>
            <a:off x="472440" y="2656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96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7-2</a:t>
            </a:r>
            <a:r>
              <a:rPr lang="ko-KR" altLang="en-US" dirty="0"/>
              <a:t>장의 확인문제의 자신이 찾고 싶은 분야의 모듈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pip list </a:t>
            </a:r>
            <a:r>
              <a:rPr lang="ko-KR" altLang="en-US" dirty="0"/>
              <a:t>명령어 사용하여 설치된 명령어 확인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분석하는 방법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53" y="2297634"/>
            <a:ext cx="6480159" cy="1908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642CA7-5AB1-05B6-F8FB-67C1C5C865E6}"/>
              </a:ext>
            </a:extLst>
          </p:cNvPr>
          <p:cNvSpPr txBox="1"/>
          <p:nvPr/>
        </p:nvSpPr>
        <p:spPr>
          <a:xfrm>
            <a:off x="472440" y="2656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97761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키워드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en-US" altLang="ko-KR" dirty="0"/>
              <a:t>: </a:t>
            </a:r>
            <a:r>
              <a:rPr lang="ko-KR" altLang="en-US" dirty="0" err="1"/>
              <a:t>엔트리</a:t>
            </a:r>
            <a:r>
              <a:rPr lang="ko-KR" altLang="en-US" dirty="0"/>
              <a:t> 포인트</a:t>
            </a:r>
            <a:r>
              <a:rPr lang="en-US" altLang="ko-KR" dirty="0"/>
              <a:t>, __name__==“__main__”, </a:t>
            </a:r>
            <a:r>
              <a:rPr lang="ko-KR" altLang="en-US" dirty="0"/>
              <a:t>패키지</a:t>
            </a: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endParaRPr lang="en-US" altLang="ko-KR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핵심 포인트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ko-KR" altLang="en-US" dirty="0"/>
              <a:t>모듈을 만드는 방법을 알면 직접 모듈을 만드는 것은 물론이고 다른 </a:t>
            </a:r>
            <a:br>
              <a:rPr lang="en-US" altLang="ko-KR" dirty="0"/>
            </a:br>
            <a:r>
              <a:rPr lang="ko-KR" altLang="en-US" dirty="0"/>
              <a:t>사람이 만든 모듈을 분석할 수도 있다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</p:spTree>
    <p:extLst>
      <p:ext uri="{BB962C8B-B14F-4D97-AF65-F5344CB8AC3E}">
        <p14:creationId xmlns:p14="http://schemas.microsoft.com/office/powerpoint/2010/main" val="1492960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pip show &lt;</a:t>
            </a:r>
            <a:r>
              <a:rPr lang="ko-KR" altLang="en-US" dirty="0"/>
              <a:t>설치된 모듈</a:t>
            </a:r>
            <a:r>
              <a:rPr lang="en-US" altLang="ko-KR" dirty="0"/>
              <a:t>&gt; </a:t>
            </a:r>
            <a:r>
              <a:rPr lang="ko-KR" altLang="en-US" dirty="0"/>
              <a:t>입력하여 모듈 설치된 위치 확인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분석하는 방법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642CA7-5AB1-05B6-F8FB-67C1C5C865E6}"/>
              </a:ext>
            </a:extLst>
          </p:cNvPr>
          <p:cNvSpPr txBox="1"/>
          <p:nvPr/>
        </p:nvSpPr>
        <p:spPr>
          <a:xfrm>
            <a:off x="472440" y="2656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4339141-FC71-7854-1374-9C87EE5D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3" y="1760220"/>
            <a:ext cx="66865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56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4913647"/>
          </a:xfrm>
        </p:spPr>
        <p:txBody>
          <a:bodyPr/>
          <a:lstStyle/>
          <a:p>
            <a:pPr lvl="1"/>
            <a:r>
              <a:rPr lang="ko-KR" altLang="en-US" dirty="0"/>
              <a:t>탐색기 사용하여 </a:t>
            </a:r>
            <a:r>
              <a:rPr lang="en-US" altLang="ko-KR" dirty="0"/>
              <a:t>Location </a:t>
            </a:r>
            <a:r>
              <a:rPr lang="ko-KR" altLang="en-US" dirty="0"/>
              <a:t>부분의</a:t>
            </a:r>
            <a:r>
              <a:rPr lang="en-US" altLang="ko-KR" dirty="0"/>
              <a:t> </a:t>
            </a:r>
            <a:r>
              <a:rPr lang="ko-KR" altLang="en-US" dirty="0"/>
              <a:t>폴더로 들어가 여러 모듈 설치된 것 확인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파일을 하나하나 열어보며 찬찬히 분석해보기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모듈을 분석하는 방법 </a:t>
            </a:r>
            <a:r>
              <a:rPr lang="en-US" altLang="ko-KR" dirty="0"/>
              <a:t>(</a:t>
            </a:r>
            <a:r>
              <a:rPr lang="ko-KR" altLang="en-US" dirty="0"/>
              <a:t>확인문제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38" y="1912722"/>
            <a:ext cx="7114656" cy="167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E3B25-C16D-8B34-EB91-2700E9F3444E}"/>
              </a:ext>
            </a:extLst>
          </p:cNvPr>
          <p:cNvSpPr txBox="1"/>
          <p:nvPr/>
        </p:nvSpPr>
        <p:spPr>
          <a:xfrm>
            <a:off x="472440" y="2656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31676034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6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module_basic</a:t>
            </a:r>
            <a:r>
              <a:rPr lang="en-US" altLang="ko-KR" dirty="0"/>
              <a:t> </a:t>
            </a:r>
            <a:r>
              <a:rPr lang="ko-KR" altLang="en-US" dirty="0"/>
              <a:t>디렉터리 만든 후 아래 두 파일 넣기</a:t>
            </a:r>
            <a:endParaRPr lang="en-US" altLang="ko-KR" dirty="0"/>
          </a:p>
          <a:p>
            <a:pPr lvl="1"/>
            <a:r>
              <a:rPr lang="en-US" altLang="ko-KR" dirty="0"/>
              <a:t>module_basic/test_module.py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시작하기 전에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694" y="2730759"/>
            <a:ext cx="3575306" cy="212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812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/>
              <a:t>예시 </a:t>
            </a:r>
            <a:r>
              <a:rPr lang="en-US" altLang="ko-KR" dirty="0"/>
              <a:t>- </a:t>
            </a:r>
            <a:r>
              <a:rPr lang="ko-KR" altLang="en-US" dirty="0"/>
              <a:t>쉬운 모듈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B774B2-1E25-31BC-0A80-9F365175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769949"/>
            <a:ext cx="71723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35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패키지 </a:t>
            </a:r>
            <a:r>
              <a:rPr lang="en-US" altLang="ko-KR" dirty="0"/>
              <a:t>(package)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복잡하고 구조화된 모듈 만들 때 사용하는 기능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 만들기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71" y="1177635"/>
            <a:ext cx="7200570" cy="207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27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086600" y="4379495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191987"/>
            <a:ext cx="7886700" cy="498021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ko-KR" dirty="0">
                <a:solidFill>
                  <a:srgbClr val="C00000"/>
                </a:solidFill>
              </a:rPr>
              <a:t>__name__</a:t>
            </a:r>
          </a:p>
          <a:p>
            <a:pPr lvl="1" algn="just">
              <a:lnSpc>
                <a:spcPct val="160000"/>
              </a:lnSpc>
            </a:pPr>
            <a:r>
              <a:rPr lang="ko-KR" altLang="en-US" dirty="0" err="1">
                <a:solidFill>
                  <a:srgbClr val="C00000"/>
                </a:solidFill>
              </a:rPr>
              <a:t>엔트리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포인트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(entry point)</a:t>
            </a:r>
            <a:r>
              <a:rPr lang="en-US" altLang="ko-KR" dirty="0"/>
              <a:t> / </a:t>
            </a:r>
            <a:r>
              <a:rPr lang="ko-KR" altLang="en-US" dirty="0">
                <a:solidFill>
                  <a:srgbClr val="C00000"/>
                </a:solidFill>
              </a:rPr>
              <a:t>메인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(main)</a:t>
            </a:r>
          </a:p>
          <a:p>
            <a:pPr lvl="2" algn="just">
              <a:lnSpc>
                <a:spcPct val="160000"/>
              </a:lnSpc>
            </a:pPr>
            <a:r>
              <a:rPr lang="ko-KR" altLang="en-US" dirty="0"/>
              <a:t>프로그램의 </a:t>
            </a:r>
            <a:r>
              <a:rPr lang="ko-KR" altLang="en-US" dirty="0" err="1"/>
              <a:t>진입점</a:t>
            </a:r>
            <a:endParaRPr lang="en-US" altLang="ko-KR" dirty="0"/>
          </a:p>
          <a:p>
            <a:pPr lvl="2" algn="just">
              <a:lnSpc>
                <a:spcPct val="160000"/>
              </a:lnSpc>
            </a:pPr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/>
              <a:t>내부에서의 </a:t>
            </a:r>
            <a:r>
              <a:rPr lang="en-US" altLang="ko-KR" dirty="0"/>
              <a:t>__name__</a:t>
            </a:r>
            <a:r>
              <a:rPr lang="ko-KR" altLang="en-US" dirty="0"/>
              <a:t>은 </a:t>
            </a:r>
            <a:r>
              <a:rPr lang="en-US" altLang="ko-KR" dirty="0"/>
              <a:t>“__main__”</a:t>
            </a:r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 algn="just"/>
            <a:endParaRPr lang="en-US" altLang="ko-KR" dirty="0"/>
          </a:p>
          <a:p>
            <a:pPr algn="just"/>
            <a:r>
              <a:rPr lang="ko-KR" altLang="en-US" dirty="0"/>
              <a:t>모듈의 </a:t>
            </a:r>
            <a:r>
              <a:rPr lang="en-US" altLang="ko-KR" dirty="0"/>
              <a:t>__name__</a:t>
            </a:r>
          </a:p>
          <a:p>
            <a:pPr lvl="1" algn="just">
              <a:lnSpc>
                <a:spcPct val="150000"/>
              </a:lnSpc>
            </a:pPr>
            <a:r>
              <a:rPr lang="ko-KR" altLang="en-US" dirty="0" err="1"/>
              <a:t>엔트리</a:t>
            </a:r>
            <a:r>
              <a:rPr lang="ko-KR" altLang="en-US" dirty="0"/>
              <a:t> 포인트 아니지만 </a:t>
            </a:r>
            <a:r>
              <a:rPr lang="ko-KR" altLang="en-US" dirty="0" err="1"/>
              <a:t>엔트리</a:t>
            </a:r>
            <a:r>
              <a:rPr lang="ko-KR" altLang="en-US" dirty="0"/>
              <a:t> 포인트 파일 내에서 </a:t>
            </a:r>
            <a:r>
              <a:rPr lang="en-US" altLang="ko-KR" dirty="0"/>
              <a:t>import </a:t>
            </a:r>
            <a:r>
              <a:rPr lang="ko-KR" altLang="en-US" dirty="0"/>
              <a:t>되었기 때문에 모듈 내 코드가 실행</a:t>
            </a:r>
            <a:endParaRPr lang="en-US" altLang="ko-KR" dirty="0"/>
          </a:p>
          <a:p>
            <a:pPr lvl="1" algn="just">
              <a:lnSpc>
                <a:spcPct val="150000"/>
              </a:lnSpc>
            </a:pPr>
            <a:r>
              <a:rPr lang="ko-KR" altLang="en-US" dirty="0"/>
              <a:t>모듈</a:t>
            </a:r>
            <a:r>
              <a:rPr lang="en-US" altLang="ko-KR" dirty="0"/>
              <a:t> </a:t>
            </a:r>
            <a:r>
              <a:rPr lang="ko-KR" altLang="en-US" dirty="0"/>
              <a:t>내부에서 </a:t>
            </a:r>
            <a:r>
              <a:rPr lang="en-US" altLang="ko-KR" dirty="0"/>
              <a:t>__name__ </a:t>
            </a:r>
            <a:r>
              <a:rPr lang="ko-KR" altLang="en-US" dirty="0"/>
              <a:t>출력하면 모듈의 이름 나타냄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24E9CD-6E72-AC2E-0D89-CDA1788D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273" y="2967037"/>
            <a:ext cx="22574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8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예시 </a:t>
            </a:r>
            <a:r>
              <a:rPr lang="en-US" altLang="ko-KR" dirty="0"/>
              <a:t>– </a:t>
            </a:r>
            <a:r>
              <a:rPr lang="ko-KR" altLang="en-US" dirty="0"/>
              <a:t>모듈 이름을 출력하는 모듈 만들기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1586173"/>
            <a:ext cx="7301346" cy="193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29" y="3896159"/>
            <a:ext cx="7301346" cy="72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128710" y="4413292"/>
            <a:ext cx="1672390" cy="1792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79" y="4744683"/>
            <a:ext cx="7282296" cy="7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2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__name__==“__main__”</a:t>
            </a:r>
            <a:endParaRPr lang="ko-KR" altLang="en-US" dirty="0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57" y="1214928"/>
            <a:ext cx="7142191" cy="1873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91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1964</TotalTime>
  <Words>688</Words>
  <Application>Microsoft Office PowerPoint</Application>
  <PresentationFormat>화면 슬라이드 쇼(4:3)</PresentationFormat>
  <Paragraphs>188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RixVeryGood_Pro Medium</vt:lpstr>
      <vt:lpstr>맑은 고딕</vt:lpstr>
      <vt:lpstr>Arial</vt:lpstr>
      <vt:lpstr>Calibri</vt:lpstr>
      <vt:lpstr>Calibri Light</vt:lpstr>
      <vt:lpstr>Helvetica 45 Light</vt:lpstr>
      <vt:lpstr>Office 테마</vt:lpstr>
      <vt:lpstr>PowerPoint 프레젠테이션</vt:lpstr>
      <vt:lpstr>목차</vt:lpstr>
      <vt:lpstr>시작하기 전에</vt:lpstr>
      <vt:lpstr>시작하기 전에</vt:lpstr>
      <vt:lpstr>모듈 만들기</vt:lpstr>
      <vt:lpstr>모듈 만들기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__name__==“__main__”</vt:lpstr>
      <vt:lpstr>패키지</vt:lpstr>
      <vt:lpstr>패키지</vt:lpstr>
      <vt:lpstr>패키지</vt:lpstr>
      <vt:lpstr>패키지</vt:lpstr>
      <vt:lpstr>패키지</vt:lpstr>
      <vt:lpstr>패키지</vt:lpstr>
      <vt:lpstr>텍스트 데이터</vt:lpstr>
      <vt:lpstr>텍스트 데이터</vt:lpstr>
      <vt:lpstr>바이너리 데이터</vt:lpstr>
      <vt:lpstr>바이너리 데이터</vt:lpstr>
      <vt:lpstr>바이너리 데이터</vt:lpstr>
      <vt:lpstr>바이너리 데이터</vt:lpstr>
      <vt:lpstr>바이너리 데이터</vt:lpstr>
      <vt:lpstr>키워드로 정리하는 핵심 포인트</vt:lpstr>
      <vt:lpstr>모듈을 분석하는 방법 </vt:lpstr>
      <vt:lpstr>모듈을 분석하는 방법 </vt:lpstr>
      <vt:lpstr>모듈을 분석하는 방법 (확인문제)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JJA</dc:creator>
  <cp:lastModifiedBy>HanbitMedia(K)</cp:lastModifiedBy>
  <cp:revision>153</cp:revision>
  <dcterms:created xsi:type="dcterms:W3CDTF">2019-06-04T09:17:40Z</dcterms:created>
  <dcterms:modified xsi:type="dcterms:W3CDTF">2022-08-09T02:45:52Z</dcterms:modified>
</cp:coreProperties>
</file>