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5" r:id="rId14"/>
    <p:sldId id="276" r:id="rId15"/>
    <p:sldId id="277" r:id="rId16"/>
    <p:sldId id="278" r:id="rId17"/>
    <p:sldId id="279" r:id="rId18"/>
    <p:sldId id="280" r:id="rId19"/>
    <p:sldId id="281" r:id="rId20"/>
    <p:sldId id="263" r:id="rId21"/>
    <p:sldId id="284" r:id="rId22"/>
    <p:sldId id="282" r:id="rId23"/>
    <p:sldId id="283" r:id="rId24"/>
    <p:sldId id="26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08-1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9CDFD-1A48-8FFC-A87F-88701FDC0355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7C4405-0580-E4C6-A2B0-EDDC484F403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0F4E8-3EC0-753F-21B8-0CB2A2ABF8AE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8B1B0B-C570-A62E-8CB4-E5E47359AC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1BAE6-8B5D-6C86-F55A-3A281C5B2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클래스의 기본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" y="1101927"/>
            <a:ext cx="6178134" cy="30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9" y="4174959"/>
            <a:ext cx="6195097" cy="147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5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클래스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객체를</a:t>
            </a:r>
            <a:r>
              <a:rPr lang="en-US" altLang="ko-KR" dirty="0"/>
              <a:t> </a:t>
            </a:r>
            <a:r>
              <a:rPr lang="ko-KR" altLang="en-US" dirty="0"/>
              <a:t>조금 더 효율적으로 생성하기 위해 만들어진 구문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인스턴스 </a:t>
            </a:r>
            <a:r>
              <a:rPr lang="en-US" altLang="ko-KR" dirty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생성자 사용하여</a:t>
            </a:r>
            <a:r>
              <a:rPr lang="en-US" altLang="ko-KR" dirty="0"/>
              <a:t> </a:t>
            </a:r>
            <a:r>
              <a:rPr lang="ko-KR" altLang="en-US" dirty="0"/>
              <a:t>클래스 기반으로 만들어진 객체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385197"/>
            <a:ext cx="7263332" cy="9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4" y="4537990"/>
            <a:ext cx="7263332" cy="70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1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D92648-6071-352B-BF27-A90E3CA8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762125"/>
            <a:ext cx="5229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4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64D60B-5252-5917-5B18-CF5C8505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기반으로 학생 </a:t>
            </a:r>
            <a:r>
              <a:rPr lang="en-US" altLang="ko-KR" dirty="0"/>
              <a:t>6</a:t>
            </a:r>
            <a:r>
              <a:rPr lang="ko-KR" altLang="en-US" dirty="0"/>
              <a:t>명을 선언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687E69-59C0-1796-FFFD-8D1753584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674813"/>
            <a:ext cx="6278880" cy="435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51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생성자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(constructor)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 이름과 같은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 내부의 함수는 첫 번째 매개변수로 반드시 </a:t>
            </a:r>
            <a:r>
              <a:rPr lang="en-US" altLang="ko-KR" dirty="0"/>
              <a:t>self </a:t>
            </a:r>
            <a:r>
              <a:rPr lang="ko-KR" altLang="en-US" dirty="0"/>
              <a:t>입력해야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self : ‘</a:t>
            </a:r>
            <a:r>
              <a:rPr lang="ko-KR" altLang="en-US" dirty="0"/>
              <a:t>자기 자신</a:t>
            </a:r>
            <a:r>
              <a:rPr lang="en-US" altLang="ko-KR" dirty="0"/>
              <a:t>’ </a:t>
            </a:r>
            <a:r>
              <a:rPr lang="ko-KR" altLang="en-US" dirty="0"/>
              <a:t>나타내는 </a:t>
            </a:r>
            <a:r>
              <a:rPr lang="ko-KR" altLang="en-US" dirty="0" err="1"/>
              <a:t>딕셔너리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self.&lt;</a:t>
            </a:r>
            <a:r>
              <a:rPr lang="ko-KR" altLang="en-US" dirty="0" err="1"/>
              <a:t>식별자</a:t>
            </a:r>
            <a:r>
              <a:rPr lang="en-US" altLang="ko-KR" dirty="0"/>
              <a:t>&gt; </a:t>
            </a:r>
            <a:r>
              <a:rPr lang="ko-KR" altLang="en-US" dirty="0"/>
              <a:t>형태로 접근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27" y="2241145"/>
            <a:ext cx="7358323" cy="119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8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1224106"/>
            <a:ext cx="7478303" cy="464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3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1199342"/>
            <a:ext cx="7389236" cy="32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26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메소드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클래스가 가지고 있는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3" y="2360628"/>
            <a:ext cx="7120803" cy="118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450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클래스 내부에 함수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 선언하기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89" y="1564180"/>
            <a:ext cx="630397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3" y="4545511"/>
            <a:ext cx="6431864" cy="88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0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6" y="2646490"/>
            <a:ext cx="659272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6" y="3909406"/>
            <a:ext cx="2459158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187508"/>
            <a:ext cx="701908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객체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선언하기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생성자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메소드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객체 </a:t>
            </a:r>
            <a:r>
              <a:rPr lang="en-US" altLang="ko-KR" sz="1800" dirty="0"/>
              <a:t>: </a:t>
            </a:r>
            <a:r>
              <a:rPr lang="ko-KR" altLang="en-US" sz="1800" dirty="0"/>
              <a:t>속성을 가질 수 있는 모든 것 의미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객체 지향 프로그래밍 언어 </a:t>
            </a:r>
            <a:r>
              <a:rPr lang="en-US" altLang="ko-KR" sz="1800" dirty="0"/>
              <a:t>: </a:t>
            </a:r>
            <a:r>
              <a:rPr lang="ko-KR" altLang="en-US" sz="1800" dirty="0"/>
              <a:t>객체를 기반으로 프로그램 만드는 프로그래밍 언어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추상화 </a:t>
            </a:r>
            <a:r>
              <a:rPr lang="en-US" altLang="ko-KR" sz="1800" dirty="0"/>
              <a:t>: </a:t>
            </a:r>
            <a:r>
              <a:rPr lang="ko-KR" altLang="en-US" sz="1800" dirty="0"/>
              <a:t>복잡한 자료</a:t>
            </a:r>
            <a:r>
              <a:rPr lang="en-US" altLang="ko-KR" sz="1800" dirty="0"/>
              <a:t>, </a:t>
            </a:r>
            <a:r>
              <a:rPr lang="ko-KR" altLang="en-US" sz="1800" dirty="0"/>
              <a:t>모듈</a:t>
            </a:r>
            <a:r>
              <a:rPr lang="en-US" altLang="ko-KR" sz="1800" dirty="0"/>
              <a:t>, </a:t>
            </a:r>
            <a:r>
              <a:rPr lang="ko-KR" altLang="en-US" sz="1800" dirty="0"/>
              <a:t>시스템 등으로부터 핵심적인 개념 또는 기능을 간추려 내는 것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클래스 </a:t>
            </a:r>
            <a:r>
              <a:rPr lang="en-US" altLang="ko-KR" sz="1800" dirty="0"/>
              <a:t>: </a:t>
            </a:r>
            <a:r>
              <a:rPr lang="ko-KR" altLang="en-US" sz="1800" dirty="0"/>
              <a:t>객체를 쉽고 편리하게 생성하기 위해 만들어진 구문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클래스를 기반으로 생성한 객체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C00000"/>
                </a:solidFill>
              </a:rPr>
              <a:t>생성자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클래스 이름과 같은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생성할 때 만드는 함수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C00000"/>
                </a:solidFill>
              </a:rPr>
              <a:t>메소드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클래스가 가진 함수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8E38-62C2-A3AB-AA4C-1685D01B5366}"/>
              </a:ext>
            </a:extLst>
          </p:cNvPr>
          <p:cNvSpPr txBox="1"/>
          <p:nvPr/>
        </p:nvSpPr>
        <p:spPr>
          <a:xfrm>
            <a:off x="487680" y="2656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ko-KR" altLang="en-US" dirty="0"/>
              <a:t>여러 가지 프로그램에 들어 있는 객체를 생각해 보세요</a:t>
            </a:r>
            <a:r>
              <a:rPr lang="en-US" altLang="ko-KR" dirty="0"/>
              <a:t>. </a:t>
            </a:r>
            <a:r>
              <a:rPr lang="ko-KR" altLang="en-US" dirty="0"/>
              <a:t>예를 들어 페이스북이라면 개인 정보</a:t>
            </a:r>
            <a:r>
              <a:rPr lang="en-US" altLang="ko-KR" dirty="0"/>
              <a:t>, </a:t>
            </a:r>
            <a:r>
              <a:rPr lang="ko-KR" altLang="en-US" dirty="0"/>
              <a:t>타임라인 글</a:t>
            </a:r>
            <a:r>
              <a:rPr lang="en-US" altLang="ko-KR" dirty="0"/>
              <a:t>, </a:t>
            </a:r>
            <a:r>
              <a:rPr lang="ko-KR" altLang="en-US" dirty="0"/>
              <a:t>그룹 정보 등을 생각해 볼 수 있습니다</a:t>
            </a:r>
            <a:r>
              <a:rPr lang="en-US" altLang="ko-KR" dirty="0"/>
              <a:t>. </a:t>
            </a:r>
            <a:r>
              <a:rPr lang="ko-KR" altLang="en-US" dirty="0"/>
              <a:t>개인 정보라면 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프로필 사진</a:t>
            </a:r>
            <a:r>
              <a:rPr lang="en-US" altLang="ko-KR" dirty="0"/>
              <a:t>, </a:t>
            </a:r>
            <a:r>
              <a:rPr lang="ko-KR" altLang="en-US" dirty="0"/>
              <a:t>프로필 설명</a:t>
            </a:r>
            <a:r>
              <a:rPr lang="en-US" altLang="ko-KR" dirty="0"/>
              <a:t>, </a:t>
            </a:r>
            <a:r>
              <a:rPr lang="ko-KR" altLang="en-US" dirty="0"/>
              <a:t>친구 목록</a:t>
            </a:r>
            <a:r>
              <a:rPr lang="en-US" altLang="ko-KR" dirty="0"/>
              <a:t>, </a:t>
            </a:r>
            <a:r>
              <a:rPr lang="ko-KR" altLang="en-US" dirty="0"/>
              <a:t>타임라인 글 목록 등을 생각해 볼 수 있습니다</a:t>
            </a:r>
            <a:r>
              <a:rPr lang="en-US" altLang="ko-KR" dirty="0"/>
              <a:t>. </a:t>
            </a:r>
            <a:r>
              <a:rPr lang="ko-KR" altLang="en-US" dirty="0"/>
              <a:t>타임라인 글이라면 작성자</a:t>
            </a:r>
            <a:r>
              <a:rPr lang="en-US" altLang="ko-KR" dirty="0"/>
              <a:t>, </a:t>
            </a:r>
            <a:r>
              <a:rPr lang="ko-KR" altLang="en-US" dirty="0"/>
              <a:t>게시 시간</a:t>
            </a:r>
            <a:r>
              <a:rPr lang="en-US" altLang="ko-KR" dirty="0"/>
              <a:t>, </a:t>
            </a:r>
            <a:r>
              <a:rPr lang="ko-KR" altLang="en-US" dirty="0"/>
              <a:t>좋아요 수</a:t>
            </a:r>
            <a:r>
              <a:rPr lang="en-US" altLang="ko-KR" dirty="0"/>
              <a:t>, </a:t>
            </a:r>
            <a:r>
              <a:rPr lang="ko-KR" altLang="en-US" dirty="0" err="1"/>
              <a:t>좋아요를</a:t>
            </a:r>
            <a:r>
              <a:rPr lang="ko-KR" altLang="en-US" dirty="0"/>
              <a:t> 남긴 친구</a:t>
            </a:r>
            <a:r>
              <a:rPr lang="en-US" altLang="ko-KR" dirty="0"/>
              <a:t>, </a:t>
            </a:r>
            <a:r>
              <a:rPr lang="ko-KR" altLang="en-US" dirty="0"/>
              <a:t>댓글 등을 생각해 볼 수 있습니다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세 종류 정도의 프로그램을 살펴보면서 다음과 같이 정리해 보세요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53" y="4345869"/>
            <a:ext cx="7148773" cy="16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86430F-8B2E-6CBF-397A-EA65BFFC7673}"/>
              </a:ext>
            </a:extLst>
          </p:cNvPr>
          <p:cNvSpPr txBox="1"/>
          <p:nvPr/>
        </p:nvSpPr>
        <p:spPr>
          <a:xfrm>
            <a:off x="487680" y="2656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9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같은 객체라도 사용되는 프로그램에 따라서 속성이 달라질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 가게 정보를 생각해 볼까요</a:t>
            </a:r>
            <a:r>
              <a:rPr lang="en-US" altLang="ko-KR" dirty="0"/>
              <a:t>? </a:t>
            </a:r>
            <a:r>
              <a:rPr lang="ko-KR" altLang="en-US" dirty="0"/>
              <a:t>음식 주문 애플리케이션에서 가게 정보를 저장한다면 가게 이름</a:t>
            </a:r>
            <a:r>
              <a:rPr lang="en-US" altLang="ko-KR" dirty="0"/>
              <a:t>, </a:t>
            </a:r>
            <a:r>
              <a:rPr lang="ko-KR" altLang="en-US" dirty="0"/>
              <a:t>전화 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리뷰 목록 등을 저장할 것입니다</a:t>
            </a:r>
            <a:r>
              <a:rPr lang="en-US" altLang="ko-KR" dirty="0"/>
              <a:t>. </a:t>
            </a:r>
            <a:r>
              <a:rPr lang="ko-KR" altLang="en-US" dirty="0"/>
              <a:t>반면 세금 관리 애플리케이션에서 가게 정보를 저장한다면 메뉴 같은 것이 무엇이 있는지는 저장할 필요가 없죠</a:t>
            </a:r>
            <a:r>
              <a:rPr lang="en-US" altLang="ko-KR" dirty="0"/>
              <a:t>. </a:t>
            </a:r>
            <a:r>
              <a:rPr lang="ko-KR" altLang="en-US" dirty="0"/>
              <a:t>대신 사업자등록증 번호</a:t>
            </a:r>
            <a:r>
              <a:rPr lang="en-US" altLang="ko-KR" dirty="0"/>
              <a:t>, </a:t>
            </a:r>
            <a:r>
              <a:rPr lang="ko-KR" altLang="en-US" dirty="0"/>
              <a:t>매출 상세 목록 등의 속성은 필요합니다</a:t>
            </a:r>
            <a:r>
              <a:rPr lang="en-US" altLang="ko-KR" dirty="0"/>
              <a:t>. </a:t>
            </a:r>
            <a:r>
              <a:rPr lang="ko-KR" altLang="en-US" dirty="0"/>
              <a:t>이와 같이 같은 객체라도 다른 속성을 갖게 되는 경우 세 종류 정도를 생각해 적어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7F0B3-1E09-3258-83C2-3927313729D3}"/>
              </a:ext>
            </a:extLst>
          </p:cNvPr>
          <p:cNvSpPr txBox="1"/>
          <p:nvPr/>
        </p:nvSpPr>
        <p:spPr>
          <a:xfrm>
            <a:off x="487680" y="2656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71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모든 객체에는 속성과 직접 행위가 따라옵니다</a:t>
            </a:r>
            <a:r>
              <a:rPr lang="en-US" altLang="ko-KR" dirty="0"/>
              <a:t>. </a:t>
            </a:r>
            <a:r>
              <a:rPr lang="ko-KR" altLang="en-US" dirty="0"/>
              <a:t>예를 들어 음식 주문 애플리케이션의 가게 정보를 생각해봅시다</a:t>
            </a:r>
            <a:r>
              <a:rPr lang="en-US" altLang="ko-KR" dirty="0"/>
              <a:t>. </a:t>
            </a:r>
            <a:r>
              <a:rPr lang="ko-KR" altLang="en-US" dirty="0"/>
              <a:t>어떤 버튼을 누르면 전화가 걸리고</a:t>
            </a:r>
            <a:r>
              <a:rPr lang="en-US" altLang="ko-KR" dirty="0"/>
              <a:t>, </a:t>
            </a:r>
            <a:r>
              <a:rPr lang="ko-KR" altLang="en-US" dirty="0"/>
              <a:t>어떤 버튼을 누르면 원하는 메뉴를 주문하고</a:t>
            </a:r>
            <a:r>
              <a:rPr lang="en-US" altLang="ko-KR" dirty="0"/>
              <a:t>, </a:t>
            </a:r>
            <a:r>
              <a:rPr lang="ko-KR" altLang="en-US" dirty="0"/>
              <a:t>어떤 버튼을 누르면 리뷰 목록에 리뷰를 추가하는 등 특정 자극에 대응되는 행위가 있습니다</a:t>
            </a:r>
            <a:r>
              <a:rPr lang="en-US" altLang="ko-KR" dirty="0"/>
              <a:t>. </a:t>
            </a:r>
            <a:r>
              <a:rPr lang="ko-KR" altLang="en-US" dirty="0"/>
              <a:t>참고로 </a:t>
            </a:r>
            <a:r>
              <a:rPr lang="en-US" altLang="ko-KR" dirty="0"/>
              <a:t>‘</a:t>
            </a:r>
            <a:r>
              <a:rPr lang="ko-KR" altLang="en-US" dirty="0"/>
              <a:t>행위</a:t>
            </a:r>
            <a:r>
              <a:rPr lang="en-US" altLang="ko-KR" dirty="0"/>
              <a:t>’</a:t>
            </a:r>
            <a:r>
              <a:rPr lang="ko-KR" altLang="en-US" dirty="0"/>
              <a:t>는 작은 데이터 움직임 등도 지칭하는 것입니다</a:t>
            </a:r>
            <a:r>
              <a:rPr lang="en-US" altLang="ko-KR" dirty="0"/>
              <a:t>. </a:t>
            </a:r>
            <a:r>
              <a:rPr lang="ko-KR" altLang="en-US" dirty="0"/>
              <a:t>프로그램의 객체 두 가지를 선택하여 그 행위를 다섯 가지씩 생각해 적어 보세요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67F0D-B694-D456-E79D-E93E17DAF97C}"/>
              </a:ext>
            </a:extLst>
          </p:cNvPr>
          <p:cNvSpPr txBox="1"/>
          <p:nvPr/>
        </p:nvSpPr>
        <p:spPr>
          <a:xfrm>
            <a:off x="487680" y="2656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객체 지향 프로그래밍 언어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                     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클래스와 객체에 대해 알아본다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객체 지향 프로그래밍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(Object Oriented 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를 우선으로 생각해서 프로그래밍하는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 기반의 객체 지향 프로그래밍 언어는 클래스를 기반으로 객체 만들고</a:t>
            </a:r>
            <a:r>
              <a:rPr lang="en-US" altLang="ko-KR" dirty="0"/>
              <a:t>, </a:t>
            </a:r>
            <a:r>
              <a:rPr lang="ko-KR" altLang="en-US" dirty="0"/>
              <a:t>그러한 객체를 우선으로 생각하여 프로그래밍함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CF52DF-A494-9096-28CF-CCC8EF06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32" y="3340263"/>
            <a:ext cx="5943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데이터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(data) </a:t>
            </a:r>
            <a:r>
              <a:rPr lang="en-US" altLang="ko-KR" dirty="0"/>
              <a:t>-&gt;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  <a:r>
              <a:rPr lang="en-US" altLang="ko-KR" dirty="0"/>
              <a:t> – </a:t>
            </a:r>
            <a:r>
              <a:rPr lang="ko-KR" altLang="en-US" dirty="0"/>
              <a:t>객체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6" y="2279983"/>
            <a:ext cx="7290823" cy="36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46757" y="4385511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0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1233718"/>
            <a:ext cx="7410623" cy="461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82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객체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(object)</a:t>
            </a:r>
          </a:p>
          <a:p>
            <a:pPr lvl="1"/>
            <a:r>
              <a:rPr lang="ko-KR" altLang="en-US" dirty="0"/>
              <a:t>여러 가지 속성 가질 수 있는 모든 대상</a:t>
            </a:r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객체를 만드는 함수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11" y="2222184"/>
            <a:ext cx="7163578" cy="71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17" y="3008511"/>
            <a:ext cx="7211203" cy="2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9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4" y="1177781"/>
            <a:ext cx="6183991" cy="491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44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학생을 매개변수로 받는 형태의 함수로 만들면 코드가 더 균형 잡힘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2" y="1619250"/>
            <a:ext cx="4992712" cy="46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7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1922</TotalTime>
  <Words>534</Words>
  <Application>Microsoft Office PowerPoint</Application>
  <PresentationFormat>화면 슬라이드 쇼(4:3)</PresentationFormat>
  <Paragraphs>78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객체</vt:lpstr>
      <vt:lpstr>객체</vt:lpstr>
      <vt:lpstr>객체</vt:lpstr>
      <vt:lpstr>객체</vt:lpstr>
      <vt:lpstr>객체</vt:lpstr>
      <vt:lpstr>객체</vt:lpstr>
      <vt:lpstr>클래스 선언하기</vt:lpstr>
      <vt:lpstr>클래스 선언하기</vt:lpstr>
      <vt:lpstr>클래스 선언하기</vt:lpstr>
      <vt:lpstr>생성자</vt:lpstr>
      <vt:lpstr>생성자</vt:lpstr>
      <vt:lpstr>생성자</vt:lpstr>
      <vt:lpstr>메소드</vt:lpstr>
      <vt:lpstr>메소드</vt:lpstr>
      <vt:lpstr>메소드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141</cp:revision>
  <dcterms:created xsi:type="dcterms:W3CDTF">2019-06-04T09:17:40Z</dcterms:created>
  <dcterms:modified xsi:type="dcterms:W3CDTF">2022-08-09T02:50:16Z</dcterms:modified>
</cp:coreProperties>
</file>