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17"/>
  </p:notesMasterIdLst>
  <p:handoutMasterIdLst>
    <p:handoutMasterId r:id="rId118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FF3300"/>
    <a:srgbClr val="E2641E"/>
    <a:srgbClr val="FFCC66"/>
    <a:srgbClr val="B9B9B9"/>
    <a:srgbClr val="E0AC00"/>
    <a:srgbClr val="68676C"/>
    <a:srgbClr val="8D9DD8"/>
    <a:srgbClr val="953D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12" autoAdjust="0"/>
  </p:normalViewPr>
  <p:slideViewPr>
    <p:cSldViewPr showGuides="1">
      <p:cViewPr varScale="1">
        <p:scale>
          <a:sx n="111" d="100"/>
          <a:sy n="111" d="100"/>
        </p:scale>
        <p:origin x="-1590" y="-90"/>
      </p:cViewPr>
      <p:guideLst>
        <p:guide orient="horz" pos="2160"/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2021-04-14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667126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="" xmlns:p14="http://schemas.microsoft.com/office/powerpoint/2010/main" val="13912621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1755618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4/14/2021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4/14/2021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sz="5400" dirty="0" smtClean="0">
                <a:solidFill>
                  <a:srgbClr val="E0AC00"/>
                </a:solidFill>
              </a:rPr>
              <a:t>11</a:t>
            </a:r>
            <a:r>
              <a:rPr lang="ko-KR" altLang="en-US" sz="5400" dirty="0" smtClean="0">
                <a:solidFill>
                  <a:srgbClr val="E0AC00"/>
                </a:solidFill>
              </a:rPr>
              <a:t>장</a:t>
            </a:r>
            <a:r>
              <a:rPr lang="en-US" altLang="ko-KR" sz="5400" dirty="0" smtClean="0">
                <a:solidFill>
                  <a:schemeClr val="tx1"/>
                </a:solidFill>
              </a:rPr>
              <a:t> </a:t>
            </a:r>
            <a:endParaRPr lang="en-US" altLang="ko-KR" sz="5400" dirty="0">
              <a:solidFill>
                <a:schemeClr val="tx1"/>
              </a:solidFill>
            </a:endParaRPr>
          </a:p>
          <a:p>
            <a:pPr algn="ctr"/>
            <a:r>
              <a:rPr lang="ko-KR" altLang="en-US" sz="5400" dirty="0" err="1" smtClean="0">
                <a:solidFill>
                  <a:schemeClr val="tx1"/>
                </a:solidFill>
              </a:rPr>
              <a:t>레이블되지</a:t>
            </a:r>
            <a:r>
              <a:rPr lang="ko-KR" altLang="en-US" sz="5400" dirty="0" smtClean="0">
                <a:solidFill>
                  <a:schemeClr val="tx1"/>
                </a:solidFill>
              </a:rPr>
              <a:t> 않은</a:t>
            </a: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데이터 다루기</a:t>
            </a:r>
            <a:r>
              <a:rPr lang="en-US" altLang="ko-KR" sz="5400" dirty="0" smtClean="0">
                <a:solidFill>
                  <a:schemeClr val="tx1"/>
                </a:solidFill>
              </a:rPr>
              <a:t>:</a:t>
            </a:r>
            <a:r>
              <a:rPr lang="ko-KR" altLang="en-US" sz="5400" dirty="0" smtClean="0">
                <a:solidFill>
                  <a:schemeClr val="tx1"/>
                </a:solidFill>
              </a:rPr>
              <a:t>군집 </a:t>
            </a:r>
            <a:r>
              <a:rPr lang="ko-KR" altLang="en-US" sz="5400" dirty="0" smtClean="0">
                <a:solidFill>
                  <a:schemeClr val="tx1"/>
                </a:solidFill>
              </a:rPr>
              <a:t>분석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11-1 </a:t>
            </a:r>
            <a:r>
              <a:rPr lang="ko-KR" altLang="en-US" sz="1600" b="1" dirty="0" err="1" smtClean="0"/>
              <a:t>랜덤하게</a:t>
            </a:r>
            <a:r>
              <a:rPr lang="ko-KR" altLang="en-US" sz="1600" b="1" dirty="0" smtClean="0"/>
              <a:t> 생성된 </a:t>
            </a:r>
            <a:r>
              <a:rPr lang="ko-KR" altLang="en-US" sz="1600" b="1" dirty="0" err="1" smtClean="0"/>
              <a:t>데이터셋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8" y="1873611"/>
            <a:ext cx="6914636" cy="453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앞서 언급한 군집 알고리즘인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알고리즘과 완전 연결 병합 군집 알고리즘 중 하나가 반달 모양을 별도의 클러스터로 구분할 수 있는지 확인해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코드는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795323"/>
            <a:ext cx="5906849" cy="369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94983"/>
            <a:ext cx="6043582" cy="418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860541"/>
            <a:ext cx="3856167" cy="473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873611"/>
            <a:ext cx="5403171" cy="147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군집 결과를 그래프로 나타내면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평균이 두 클러스터를 구분할 수 없다는 것이 나타남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계층 군집 알고리즘도 이런 복잡한 형태를 잘 처리하지 못함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11-15 </a:t>
            </a:r>
            <a:r>
              <a:rPr lang="ko-KR" altLang="en-US" sz="1600" dirty="0" smtClean="0"/>
              <a:t>반달 모양 </a:t>
            </a:r>
            <a:r>
              <a:rPr lang="ko-KR" altLang="en-US" sz="1600" dirty="0" err="1" smtClean="0"/>
              <a:t>데이터셋에</a:t>
            </a:r>
            <a:r>
              <a:rPr lang="ko-KR" altLang="en-US" sz="1600" dirty="0" smtClean="0"/>
              <a:t> 적용한 </a:t>
            </a:r>
            <a:r>
              <a:rPr lang="en-US" altLang="ko-KR" sz="1600" dirty="0" smtClean="0"/>
              <a:t>k- </a:t>
            </a:r>
            <a:r>
              <a:rPr lang="ko-KR" altLang="en-US" sz="1600" dirty="0" smtClean="0"/>
              <a:t>평균과 계층 군집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968144"/>
            <a:ext cx="7589754" cy="274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알고리즘을 적용해서 밀집도 기반 방식이 두 개의 반달 모양 클러스터를 찾을 수 있는지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4471" y="2507288"/>
            <a:ext cx="3868385" cy="12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3832249"/>
            <a:ext cx="3578413" cy="255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11595"/>
            <a:ext cx="3774162" cy="341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알고리즘은 성공적으로 반달 모양을 감지했음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예제는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장점 중 하나인 임의 형태의 데이터를 처리할 수 있는 능력을 잘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11-16 </a:t>
            </a:r>
            <a:r>
              <a:rPr lang="ko-KR" altLang="en-US" sz="1600" dirty="0" smtClean="0"/>
              <a:t>반달 모양 </a:t>
            </a:r>
            <a:r>
              <a:rPr lang="ko-KR" altLang="en-US" sz="1600" dirty="0" err="1" smtClean="0"/>
              <a:t>데이터셋에</a:t>
            </a:r>
            <a:r>
              <a:rPr lang="ko-KR" altLang="en-US" sz="1600" dirty="0" smtClean="0"/>
              <a:t> 적용한 </a:t>
            </a:r>
            <a:r>
              <a:rPr lang="en-US" altLang="ko-KR" sz="1600" dirty="0" smtClean="0"/>
              <a:t>DBSCAN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910537"/>
            <a:ext cx="5503989" cy="363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몇몇 단점도 이야기해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샘플 개수가 고정되어 있다 가정하고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개수가 늘어나면 차원의 저주로 인한 역효과가 증가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특히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유클리디안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거리 측정을 사용할 때 문제가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차원의 저주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(curse of dimensionality)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만의 문제는 아님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유클리디안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거리 측정을 사용하는 다른 군집 알고리즘에도 영향을 미침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평균과 계층 군집 알고리즘도 해당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좋은 군집 결과를 만들려면 두 개의 하이퍼파라미터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ε)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최적화해야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밀집 영역의 크기가 많이 차이 나면 알맞은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ε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조합을 찾는 일이 어려움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실전에서는 어떤 군집 알고리즘이 주어진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최상일지 확실하지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특히 시각화하기 어렵거나 불가능한 고차원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때 그러함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성공적인 군집은 알고리즘이나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하이퍼파라미터에만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의존하는 것이 아니라는 점도 강조하고 싶음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오히려 적절한 거리 지표를 선택하고 실험 환경을 구성하는 데 도움을 줄 수 있는 도메인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(domain)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지식이 더 중요할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 군집 애플리케이션에서는 샘플에 대한 진짜 카테고리 정보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추론이 아니라 실증적인 정보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전혀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레이블이 있다면 이 작업은 지도 학습에 해당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목표는 특성의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유사도에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기초하여 샘플을 그룹으로 모으는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문제에 사용할 수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알고리즘은 다음 네 단계로 요약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 포인트에서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초기 클러스터 중심으로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샘플을 가장 가까운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μ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j ∈ {1,…,k}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할당된 샘플들의 중심으로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이동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할당이 변하지 않거나 사용자가 지정한 허용 오차나 최대 반복 횟수에 도달할 때</a:t>
            </a: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까지 단계 </a:t>
            </a: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반복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저주를 고려하면 군집을 수행하기 전에 차원 축소 기법을 적용하는 것이 일반적임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비지도 학습용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위한 차원 축소 기법에는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다룬 주성분 분석과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RBF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커널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주성분 분석이 해당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부분 공간으로 압축하면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산점도에서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클러스터를 시각화하고 레이블을 할당할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특히 결과를 평가할 때 도움이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11.4 </a:t>
            </a:r>
            <a:r>
              <a:rPr lang="ko-KR" altLang="en-US" sz="2600" dirty="0" smtClean="0"/>
              <a:t>요약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0366" y="3397954"/>
            <a:ext cx="7200875" cy="13865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데이터에 감춰진 구조나 정보를 발견할 수 있는 세 종류의 군집 알고리즘을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프로토타입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기반 방식인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평균으로 이 장을 시작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평균은 지정된 클러스터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개수에 맞게 샘플을 원형의 클러스터로 묶음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군집은 비지도 학습 방법이기 때문에 모델 성능을 평가하기 위해 사용할 정답 레이블이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군집 품질을 평가하기 위해서는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엘보우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방법이나 실루엣 분석처럼 알고리즘 자체의 성능 지표를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다른 종류의 군집 알고리즘인 병합 계층 군집을 살펴보았음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계층 군집은 사전에 클러스터 개수를 지정할 필요가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군집 결과는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시각화할 수 있어 결과를 이해하는 데 도움이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 본 마지막 군집 알고리즘은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밀집된 지역을 기반으로 샘플을 모으는 알고리즘이며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이상치를 구분하고 원형이 아닌 클러스터를 찾아낼 수 있음</a:t>
            </a: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비지도 학습 분야에 대한 여행을 마치고 이제 지도 학습 분야에서 가장 흥미로운 머신 러닝 알고리즘인 다층 인공 신경망을 소개할 시간이 되었음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신경망은 최근에 다시 부활된 후로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머신러닝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연구에서 가장 뜨거운 주제가 되었음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알고리즘의 발전 덕택에 신경망은 이미지 분류와 음성 인식 같은 복잡한 많은 작업에서 가장 뛰어난 성능을 내고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다층 신경망 알고리즘을 직접 만들어 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GPU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장치를 사용하여 다층 신경망 모델을 매우 효율적으로 훈련하는 데 특화된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라이브러리를 배워 보겠음</a:t>
            </a: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그럼 샘플 간의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유사도를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어떻게 측정할까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거리의 반대 개념으로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유사도를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정의할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연속적인 특성을 가진 샘플을 클러스터로 묶는 데 널리 사용되는 거리는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공간에 있는 두 포인트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유클리디안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거리의 제곱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(squared Euclidean distance)</a:t>
            </a: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식에서 인덱스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샘플 포인트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차원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이후부터 위 첨자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각각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 레코드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인덱스와 클러스터 인덱스로 사용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98572"/>
            <a:ext cx="4712412" cy="10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유클리디안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거리 지표를 기반으로 간단한 최적화 문제로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알고리즘을 기술할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내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제곱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오차합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(SSE)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클러스터 관성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(cluster inertia)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반복적으로 최소화하는 방법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μ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클러스터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대표 포인트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클러스터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안에 있다면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, j)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 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아니면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, j)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 0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737716"/>
            <a:ext cx="4732590" cy="10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3" y="4523533"/>
            <a:ext cx="3609827" cy="109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 작동 방법을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준비된 샘플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cluster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KMeans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적용해 보자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50094"/>
            <a:ext cx="4907600" cy="312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코드에서 클러스터 개수를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지정했음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개수를 사전에 지정해야 하는 것은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알고리즘의 한계 중 하나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n_init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설정하면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군집 알고리즘을 각기 다른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독립적으로 열 번 실행하여 가장 낮은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SSE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만드는 하나를 최종 모델로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max_iter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매개변수는 한 번의 실행에서 수행할 최대 반복 횟수를 지정함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300)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구현은 최대 반복 횟수에 도달하기 전에 수렴하면 일찍 종료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수렴에 문제가 있다면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tol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 값을 늘리는 것이 한 가지 방법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매개변수는 수렴을 결정하는 클러스터 내 제곱 오차합의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변화량에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대한 허용 오차를 조정함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코드에서는 허용 오차를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1e-04(=0.0001)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선택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평균의 한 가지 문제는 하나 이상의 클러스터가 비어 있을 수 있다는 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문제는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메도이드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(k-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medoid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 나중에 이 절에서 설명할 퍼지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(C-means)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에는 나타나지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평균에는 이 문제가 고려되어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한 클러스터가 비어 있다면 알고리즘이 빈 클러스터의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가장 멀리 떨어진 샘플을 찾음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그런 다음 가장 먼 포인트에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다시 할당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레이블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y_km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만들었고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알고리즘의 도전 과제를 논의했음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평균이 식별한 클러스터와 클러스터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함께 시각화해 보자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555192"/>
            <a:ext cx="5380368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31218"/>
            <a:ext cx="5451267" cy="368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931218"/>
            <a:ext cx="3891719" cy="73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2680109"/>
            <a:ext cx="2736850" cy="7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0630" y="375829"/>
            <a:ext cx="8943702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11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레이블되지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않은 데이터 다루기</a:t>
            </a:r>
            <a:r>
              <a:rPr lang="en-US" altLang="ko-KR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군집 분석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769938" y="1183155"/>
            <a:ext cx="7776945" cy="16196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59893" y="1643183"/>
            <a:ext cx="59261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k-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평균 알고리즘을 사용하여 유사한 객체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그룹핑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11.2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계층적인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트리로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클러스터 조직화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11.3 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DBSCAN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을 사용하여 밀집도가 높은 지역 찾기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11.4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요약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산점도에서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알고리즘이 원형 중심부에 세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할당한 것을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데이터셋에서는 적절하게 그룹을 만든 것으로 보임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11-2 k -</a:t>
            </a:r>
            <a:r>
              <a:rPr lang="ko-KR" altLang="en-US" sz="1600" b="1" dirty="0" smtClean="0"/>
              <a:t>평균 알고리즘으로 찾은 클러스터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873611"/>
            <a:ext cx="6735175" cy="446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평균이 이런 작은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잘 작동하지만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알고리즘은 클러스터 개수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사전에 지정해야 하는 중요한 단점이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개수를 얼마로 선택할지는 실제 애플리케이션에서는 명확하지 않을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특히 시각화할 수 없는 고차원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그러함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평균의 다른 특징은 클러스터가 중첩되지 않고 계층적이지 않다는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클러스터에 적어도 하나의 샘플이 있다고 가정함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나중에 이 장에서 계층적 군집과 밀집도 기반 군집 같은 다른 종류의 군집 알고리즘을 살펴보겠음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알고리즘들은 사전에 클러스터 개수를 지정할 필요가 없고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원형 구조가 있다고 가정하지 않음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절에서 기본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알고리즘의 인기 변종인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평균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++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(k-means++)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소개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문단에서 언급한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평균의 가정과 단점을 해결하지는 못하지만 초기 클러스터 중심을 똑똑하게 할당하여 군집 결과의 품질을 크게 향상시킴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++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로 초기 클러스터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센트로이드를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똑똑하게 할당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지금까지 초기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할당하는 기본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알고리즘을 다루었음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초기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좋지 않게 선택되면 이따금 나쁜 군집 결과를 만들거나 수렴이 느려짐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문제를 해결하는 한 가지 방법은 같은 데이터셋에서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알고리즘을 여러 번 실행하여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SSE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입장에서 가장 성능이 좋은 모델을 선택하는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다른 방법은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++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알고리즘을 통해 초기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서로 멀리 떨어지도록 위치시키는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기본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평균보다 일관되고 훌륭한 결과를 만듦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++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로 초기 클러스터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센트로이드를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똑똑하게 할당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++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초기화는 다음과 같이 정리할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선택한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저장할 빈 집합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초기화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샘플에서 첫 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μ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선택하고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있지 않은 각 샘플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대해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센트로이드까지 최소 제곱 거리                  을 찾음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식과 같은 가중치가 적용된 확률 분포를 사용하여 다음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μ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(p)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선택할 때까지 단계 </a:t>
            </a: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반복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알고리즘을 수행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529" y="3140965"/>
            <a:ext cx="993271" cy="41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4341465"/>
            <a:ext cx="1860570" cy="121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++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로 초기 클러스터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센트로이드를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똑똑하게 할당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KMeans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++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init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'k-means++'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지정하기만 하면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'k-means++'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실전에서 매우 권장되기 때문에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init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매개변수의 기본값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예제에서 이를 사용하지 않았던 이유는 한 번에 너무 많은 개념을 설명하지 않기 위해서임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평균에 관한 이 절 나머지에서는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++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초기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할당하기 위한 두 가지 방법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(init = 'random'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사용한 기본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init = 'k-means++'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++)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많은 실험을 해 보자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직접 군집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vs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간접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직접 군집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(hard clustering)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데이터셋의 샘플이 정확히 하나의 클러스터에 할당되는 알고리즘 종류를 말함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설명한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++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알고리즘이 이에 해당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반대로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간접 군집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(soft clustering)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이따금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퍼지 군집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(fuzzy clustering)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으로도 부름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알고리즘은 샘플을 하나 이상의 클러스터에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간접 군집의 대표적인 예는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퍼지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C-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(Fuzzy C-Means, FCM)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간접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</a:p>
          <a:p>
            <a:pPr lvl="1">
              <a:buNone/>
            </a:pP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(soft k-means)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퍼지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(fuzzy k-means)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이라고도 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원래 아이디어는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조셉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(Joseph C. Dunn)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평균을 개선하기 위해 퍼지 군집의 초기 버전을 처음 제안한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1970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년대로 거슬러 올라감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 정도 지난 후에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제임스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베즈덱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(James C.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Bezdek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퍼지 군집 알고리즘의 개선 버전을 공개했고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이것이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FCM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알고리즘이라고 불리게 되었음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직접 군집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vs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간접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FCM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처리 단계는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평균과 매우 비슷함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다만 포인트가 직접적으로 클러스터에 할당되는 것을 각 클러스터에 속할 확률로 바꿈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평균에서는 샘플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소속을 이진 희소 벡터로 표현할 수 있음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910537"/>
            <a:ext cx="1561447" cy="176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직접 군집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vs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간접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인덱스 위치가 이 샘플이 할당된 클러스터 센트로이드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μ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나타냄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(k = 3, j ∈ {1,2,3}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가정함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이와 다르게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FCM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클래스 소속 벡터는 다음과 같이 표현할 수 있음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852930"/>
            <a:ext cx="1847909" cy="173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11.1 k- </a:t>
            </a:r>
            <a:r>
              <a:rPr lang="ko-KR" altLang="en-US" sz="2600" dirty="0" smtClean="0"/>
              <a:t>평균 알고리즘을 사용하여 유사한 객체 </a:t>
            </a:r>
            <a:r>
              <a:rPr lang="ko-KR" altLang="en-US" sz="2600" dirty="0" err="1" smtClean="0"/>
              <a:t>그룹핑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0366" y="3397954"/>
            <a:ext cx="7200875" cy="13865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직접 군집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vs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간접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각 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[0, 1]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범위 안에 있으며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클러스터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확률을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한 샘플에 대한 클래스 소속 확률의 합은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알고리즘과 비슷하게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FCM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알고리즘은 네 개의 단계로 요약할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지정하고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각 포인트에 대해 클러스터 확률을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μ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j ∈ {1,…,k}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샘플에 대해 클러스터 소속 확률을 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확률이 변하지 않거나 사용자가 지정한 허용 오차나 최대 반복 횟수에 도달할 때까지 단계 </a:t>
            </a: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반복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직접 군집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vs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간접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FCM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목적 함수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평균에서 최소화하는 클러스터 내 제곱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오차합과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매우 비슷함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소속 가중치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, 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평균처럼 이진 값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, j)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∈ {0,1})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아님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소속 확률을 나타내는 실수 값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, j)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∈ {0,1})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, 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추가적인 지수를 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퍼지 계수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(fuzziness coefficient)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퍼지 지수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fuzzifier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 하는 지수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크거나 같으며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 = 2)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퍼지의 정도를 제어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0240"/>
            <a:ext cx="4370996" cy="9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직접 군집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vs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간접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클수록 클러스터 소속 확률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, 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작아져 더 복잡한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(fuzzier)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클러스터를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소속 확률은 다음과 같이 계산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507288"/>
            <a:ext cx="4141743" cy="179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직접 군집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vs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간접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이전의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예제처럼 세 개의 클러스터 중심을 선택한다면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μ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클러스터에 속할 확률은 다음과 같이 계산할 수 있음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449681"/>
            <a:ext cx="7248436" cy="146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직접 군집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vs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간접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중심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μ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샘플의 소속 확률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m(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, j)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가중치로 주어 클러스터에 속한 모든 샘플의 평균으로 계산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3166336" cy="1217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직접 군집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vs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간접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소속 확률을 계산하는 공식을 보면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FCM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각 반복이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반복보다 비용이 더 많이 든다는 것을 쉽게 알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FCM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전형적으로 수렴에 도달하기까지 반복 횟수가 적게 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안타깝지만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FCM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알고리즘은 아직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구현되어 있지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FCM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매우 비슷한 군집 결과를 만든다고 알려져 있음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엘보우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방법을 사용하여 최적의 클러스터 개수 찾기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비지도 학습에서 가장 어려운 점 하나는 최종 답을 모른다는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진짜 클래스 레이블이 없기 때문에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지도 학습의 성능 평가를 위해 사용한 기법들을 적용할 수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군집 품질을 평가하려면 알고리즘 자체의 지표를 사용해야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군집의 성능을 비교하기 위해 클래스 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SSE(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왜곡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엘보우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방법을 사용하여 최적의 클러스터 개수 찾기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다행히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사용하면 클래스 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SSE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직접 계산할 필요가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KMeans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모델을 학습하면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inertia_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속성에 이미 계산되어 있음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733" y="2564895"/>
            <a:ext cx="4744621" cy="86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엘보우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방법을 사용하여 최적의 클러스터 개수 찾기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SSE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바탕으로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엘보우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방법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하는 그래프를 사용하여 문제에 최적인 클러스터 개수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추정할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직관적으로 생각했을 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증가하면 왜곡은 줄어들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샘플이 할당된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더 가까워지기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엘보우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방법 이면에 있는 아이디어는 왜곡이 빠르게 증가하는 지점의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찾는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바꾸어 가며 왜곡 값을 그래프로 그리면 명확하게 알 수 있음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832249"/>
            <a:ext cx="4659207" cy="259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엘보우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방법을 사용하여 최적의 클러스터 개수 찾기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1988825"/>
            <a:ext cx="4706320" cy="68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415" y="2735378"/>
            <a:ext cx="6032689" cy="184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가장 잘 알려진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군집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(clustering)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 중 하나인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(k-means)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배우겠음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평균은 산업 현장은 물론 학계에서도 널리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군집은 비슷한 객체로 이루어진 그룹을 찾는 기법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한 그룹 안의 객체들은 다른 그룹에 있는 객체보다 더 관련되어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군집에 대한 상용 애플리케이션의 예로는 문서나 음악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영화를 여러 주제의 그룹으로 모으는 경우를 들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추천 엔진에서 하듯이 구매 이력의 공통 부분을 기반으로 관심사가 비슷한 고객을 찾는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엘보우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방법을 사용하여 최적의 클러스터 개수 찾기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그래프에서 볼 수 있듯이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= 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엘보우가 나타남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데이터셋에서는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= 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좋은 선택임을 알 수 있음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11-3 </a:t>
            </a:r>
            <a:r>
              <a:rPr lang="ko-KR" altLang="en-US" sz="1600" dirty="0" smtClean="0"/>
              <a:t>클래스 내 </a:t>
            </a:r>
            <a:r>
              <a:rPr lang="en-US" altLang="ko-KR" sz="1600" dirty="0" smtClean="0"/>
              <a:t>SSE</a:t>
            </a:r>
            <a:r>
              <a:rPr lang="ko-KR" altLang="en-US" sz="1600" dirty="0" smtClean="0"/>
              <a:t>를 사용한 </a:t>
            </a:r>
            <a:r>
              <a:rPr lang="ko-KR" altLang="en-US" sz="1600" dirty="0" err="1" smtClean="0"/>
              <a:t>엘보우</a:t>
            </a:r>
            <a:r>
              <a:rPr lang="ko-KR" altLang="en-US" sz="1600" dirty="0" smtClean="0"/>
              <a:t>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873611"/>
            <a:ext cx="7008640" cy="4602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군집 품질을 평가하는 또 다른 방법은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실루엣 분석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(silhouette analysis)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방법은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이외에 이 장 뒤에서 설명할 다른 군집 알고리즘에도 적용할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실루엣 분석은 클러스터 내 샘플들이 얼마나 조밀하게 모여 있는지를 측정하는 그래프 도구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샘플 하나에 대한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실루엣 계수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(silhouette coefficient)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계산하려면 다음 세 가지 단계를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동일한 클러스터 내 모든 다른 포인트 사이의 거리를 평균하여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클러스터 응집력</a:t>
            </a:r>
          </a:p>
          <a:p>
            <a:pPr lvl="1">
              <a:buNone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  (cluster cohesion)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가장 가까운 클러스터의 모든 샘플 간 평균 거리로 최근접 클러스터의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클러스터</a:t>
            </a: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   분리도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(cluster separation)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클러스터 응집력과 분리도 사이의 차이를 둘 중 큰 값으로 나누어 실루엣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다음과 같이</a:t>
            </a: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계산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4753961"/>
            <a:ext cx="2687474" cy="114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실루엣 계수는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 값을 가짐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공식을 보면 클러스터 응집력과 분리도가 같으면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(b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 a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실루엣 계수가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≫ a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이면 이상적인 실루엣 계수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가깝게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샘플이 다른 클러스터와 얼마나 다른지 나타내고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a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(j)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클러스터 내 다른 샘플과 얼마나 비슷한지 나타내기 때문임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실루엣 계수는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metric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아래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silhouette_samples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계산할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편의를 위해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silhouette_scores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silhouette_scores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모든 샘플에 걸쳐 평균 실루엣 계수를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값은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numpy.mean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silhouette_samples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(…))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처럼 계산하는 것과 동일함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코드를 실행하여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 = 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군집의 실루엣 계수 그래프를 그려 보자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544214"/>
            <a:ext cx="4207201" cy="275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931218"/>
            <a:ext cx="6308502" cy="461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931350"/>
            <a:ext cx="6020354" cy="416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31218"/>
            <a:ext cx="5127417" cy="185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실루엣 그래프를 살펴보면 클러스터 크기를 확인하고 이상치를 가진 클러스터를 구별할 수 있음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45256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11-4 k = 3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k- </a:t>
            </a:r>
            <a:r>
              <a:rPr lang="ko-KR" altLang="en-US" sz="1600" dirty="0" smtClean="0"/>
              <a:t>평균의 실루엣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51" y="2788441"/>
            <a:ext cx="5837866" cy="380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알고리즘은 구현하기 매우 쉽고 다른 군집 알고리즘에 비해 계산 효율성이 높기 때문에 인기가 많음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알고리즘은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프로토타입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기반 군집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(prototype-based clustering)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속함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장에서는 이외에도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계층적 군집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(hierarchical clustering)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밀집도 기반 군집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(density-based clustering)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소개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실루엣 그래프에서 알 수 있듯이 실루엣 계수의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멀리 떨어져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군집이 잘 되었다는 것을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군집 품질을 요약하기 위해 평균 실루엣 계수를 그래프에 추가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점선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나쁜 군집에 대해 실루엣 그래프가 어떻게 보이는지 알아보기 위해 두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알고리즘을 적용해 보자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4551822" cy="267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873611"/>
            <a:ext cx="4319545" cy="456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835" y="1931218"/>
            <a:ext cx="4809733" cy="35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결과 그래프에서 보듯이 하나의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센트로이드가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 개의 원형 샘플 그룹 중 두 개 사이에 놓여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군집이 확실히 잘못된 것처럼 보이지만 이는 나름 최선의 결과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11-5 k = 2</a:t>
            </a:r>
            <a:r>
              <a:rPr lang="ko-KR" altLang="en-US" sz="1600" dirty="0" smtClean="0"/>
              <a:t>일 때 </a:t>
            </a:r>
            <a:r>
              <a:rPr lang="en-US" altLang="ko-KR" sz="1600" dirty="0" smtClean="0"/>
              <a:t>k- </a:t>
            </a:r>
            <a:r>
              <a:rPr lang="ko-KR" altLang="en-US" sz="1600" dirty="0" smtClean="0"/>
              <a:t>평균으로 찾은 클러스터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873611"/>
            <a:ext cx="6177763" cy="408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실전 문제에서는 일반적으로 고차원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다루기 때문에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산점도로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데이터를 멋지게 표현할 수 없다는 것을 유념하자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실루엣 그래프를 그려서 결과를 평가해 보자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795323"/>
            <a:ext cx="5951792" cy="369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931218"/>
            <a:ext cx="6102319" cy="380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0794" y="5733280"/>
            <a:ext cx="2224340" cy="56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실루엣 그래프로 군집 품질을 정량화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만들어진 실루엣 그래프에서 보듯이 길이와 두께가 확연히 다름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군집 결과가 나쁘거나 적어도 최적은 아니라는 증거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11-6 k = 2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k- </a:t>
            </a:r>
            <a:r>
              <a:rPr lang="ko-KR" altLang="en-US" sz="1600" dirty="0" smtClean="0"/>
              <a:t>평균의 실루엣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6429241" cy="421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프로토타입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기반 군집은 각 클러스터가 하나의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프로토타입으로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표현된다는 뜻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프로토타입은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연속적인 특성에서는 비슷한 데이터 포인트의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센트로이드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centroid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이거나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범주형 특성에서는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메도이드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medoid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가장 대표되는 포인트나 가장 자주 등장하는 포인트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알고리즘이 원형 클러스터를 구분하는 데 뛰어나지만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알고리즘 단점은 사전에 클러스터 개수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지정해야 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적절하지 않은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고르면 군집 성능이 좋지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나중에 군집 품질을 평가하는 기법인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엘보우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방법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(elbow method)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실루엣 그래프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(silhouette plot)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설명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도구들은 최적의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결정하는 데 도움이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11.2 </a:t>
            </a:r>
            <a:r>
              <a:rPr lang="ko-KR" altLang="en-US" sz="2600" dirty="0" smtClean="0"/>
              <a:t>계층적인 </a:t>
            </a:r>
            <a:r>
              <a:rPr lang="ko-KR" altLang="en-US" sz="2600" dirty="0" err="1" smtClean="0"/>
              <a:t>트리로</a:t>
            </a:r>
            <a:r>
              <a:rPr lang="ko-KR" altLang="en-US" sz="2600" dirty="0" smtClean="0"/>
              <a:t> 클러스터 조직화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0366" y="3397954"/>
            <a:ext cx="7200875" cy="13865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프로토타입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기반 군집의 또 다른 방법인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계층 군집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(hierarchical clustering)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계층 군집 알고리즘의 한 가지 장점은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덴드로그램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dendrogram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이진 트리 형태로 계층 군집을 시각화할 수 있는 도구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그릴 수 있다는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의미 있는 분류 체계를 만들어 주므로 군집 결과를 이해하는 데 도움이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계층적인 알고리즘의 또 다른 장점은 클러스터 개수를 미리 지정할 필요가 없다는 것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계층 군집의 두 가지 방법은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병합 계층 군집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(agglomerative hierarchical clustering)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분할 계층 군집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(divisive hierarchical clustering)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분할 군집에서는 전체 샘플을 포함하는 하나의 클러스터에서 시작하여 더 작은 클러스터로 반복적으로 나눔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클러스터 안에 샘플이 하나만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남을때까지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계속됨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이와 반대인 병합 군집에 대해 집중해서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각 샘플이 독립적인 클러스터가 되고 하나의 클러스터가 남을 때까지 가장 가까운 클러스터를 합침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상향식으로 클러스터 묶기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병합 계층 군집의 두 가지 기본 알고리즘은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단일 연결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(single linkage)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완전 연결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(complete linkage)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단일 연결을 사용하면 클러스터 쌍에서 가장 비슷한 샘플 간 거리를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거리가 가장 작은 두 클러스터를 합침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완전 연결 방식은 단일 연결과 비슷하지만 클러스터 쌍에서 가장 비슷한 샘플을 비교하는 것이 아니라 가장 비슷하지 않은 샘플을 비교하여 병합을 수행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11-7 </a:t>
            </a:r>
            <a:r>
              <a:rPr lang="ko-KR" altLang="en-US" sz="1600" dirty="0" smtClean="0"/>
              <a:t>단일 연결과 완전 연결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31218"/>
            <a:ext cx="7390154" cy="41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상향식으로 클러스터 묶기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 완전 연결 방식을 사용한 병합 군집을 다루어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완전 연결 계층 군집은 반복적인 과정이며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단계로 요약할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샘플의 거리 행렬을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데이터 포인트를 단일 클러스터로 표현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가장 비슷하지 않은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멀리 떨어진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 사이 거리에 기초하여 가장 가까운 두 클러스터를 합침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유사도 행렬을 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하나의 클러스터가 남을 때까지 단계 </a:t>
            </a: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~</a:t>
            </a: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반복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상향식으로 클러스터 묶기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거리 행렬을 계산하는 방법을 알아보자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단계 </a:t>
            </a: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예제를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샘플 데이터를 만들어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행은 관측된 샘플을 나타내고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(ID 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까지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열은 샘플 특성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(X, Y, Z)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2968144"/>
            <a:ext cx="69056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상향식으로 클러스터 묶기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코드를 실행하면 다음과 같이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생성된 샘플로 채워진 데이터 프레임이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11-8 </a:t>
            </a:r>
            <a:r>
              <a:rPr lang="ko-KR" altLang="en-US" sz="1600" dirty="0" smtClean="0"/>
              <a:t>샘플 데이터프레임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1" y="2564895"/>
            <a:ext cx="6681686" cy="379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계층 군집 알고리즘의 입력에 사용할 거리 행렬을 계산하기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spatial.distance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pdist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코드에서 특성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X, Y, Z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기반으로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모든 샘플 쌍의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유클리디안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거리를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449681"/>
            <a:ext cx="6874738" cy="18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pdist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축약된 거리 행렬을 반환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squareform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 넣어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11- 9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같이 샘플 간 거리 대칭 행렬을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11-9 </a:t>
            </a:r>
            <a:r>
              <a:rPr lang="ko-KR" altLang="en-US" sz="1600" dirty="0" smtClean="0"/>
              <a:t>샘플 데이터의 거리 대칭 행렬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910537"/>
            <a:ext cx="7293301" cy="27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군집은 고차원 데이터에도 적용할 수 있지만 시각화를 위해 간단한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예제를 진행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5222667" cy="295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cluster.hierarchy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linkage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사용해서 완전 연결 병합을 적용해보자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함수는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연결 행렬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(linkage matrix)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반환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linkage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호출하기 전에 함수 설명을 자세히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364" y="2219253"/>
            <a:ext cx="6627486" cy="389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6" y="1931218"/>
            <a:ext cx="6575366" cy="417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설명을 보면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pdist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 계산한 축약된 거리 행렬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상삼각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행렬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(upper triangular matrix)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입력 속성으로 사용할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아니면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linkage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 초기 데이터 배열을 전달하고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euclidean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지표를 매개변수로 사용할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squareform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만든 거리 행렬은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linkage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함수가 기대한 값과 다르기 때문에 사용해서는 안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정리하면 다음 세 가지 방식을 생각할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      잘못된 방식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코드처럼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squareform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만든 거리 행렬을 사용하면 잘못된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결과를 얻음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562501"/>
            <a:ext cx="117228" cy="11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6283" y="3235615"/>
            <a:ext cx="5770425" cy="151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올바른 방식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코드처럼 축약된 거리 행렬을 사용하면 올바른 연결 행렬을 얻음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      올바른 방식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코드처럼 원본 샘플 행렬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소위 설계 행렬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(design matrix)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사용해도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방식처럼 올바른 연결 행렬을 얻음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929204"/>
            <a:ext cx="117228" cy="11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3739" y="2221647"/>
            <a:ext cx="6654681" cy="75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254165"/>
            <a:ext cx="117228" cy="11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6008" y="3892250"/>
            <a:ext cx="5593177" cy="107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군집 결과를 자세히 살펴보기 위해 다음과 같이 군집 결과를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변환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주피터 노트북으로 볼 때 좋음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5570671" cy="258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볼 수 있듯이 연결 행렬의 행은 클러스터 병합을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첫 번째와 두 번째 열은 각 클러스터에서 완전 연결 방식으로 병합된 클러스터를 나타내고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번째 열은 이런 클러스터 간 거리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 열은 클러스터에 있는 샘플 개수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11-10 </a:t>
            </a:r>
            <a:r>
              <a:rPr lang="ko-KR" altLang="en-US" sz="1600" dirty="0" smtClean="0"/>
              <a:t>올바른 연결 행렬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7085665" cy="224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연결 행렬을 계산했으므로 이 결과를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그릴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6379925" cy="394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965" y="1934912"/>
            <a:ext cx="4330140" cy="379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만들어진 덴드로그램의 가지가 다른 컬러로 보일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컬러는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거리 임계 값에 따라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맷플롯립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컬러 코드 리스트를 순환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검은색으로 보려면 앞 코드에 있는 두 부분 주석을 해제하면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11-11 </a:t>
            </a:r>
            <a:r>
              <a:rPr lang="ko-KR" altLang="en-US" sz="1600" dirty="0" err="1" smtClean="0"/>
              <a:t>덴드로그램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8" y="1931218"/>
            <a:ext cx="7256468" cy="457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거리 행렬에서 계층 군집 수행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병합 계층 군집이 수행되는 동안에 만들어지는 클러스터들을 요약해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예를들어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ID_4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유클리디안 거리 측정을 기반으로 했을 때 가장 가까운 샘플임을 알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히트맵에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덴드로그램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연결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실전 애플리케이션에서는 계층 군집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히트맵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(heat map)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함께 자주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히트맵을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사용하면 훈련 샘플을 담고 있는 데이터 배열이나 행렬의 개별 값을 색으로 표현할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덴드로그램을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히트맵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그래프에 추가하고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히트맵의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행에 나란히 놓는 방법을 설명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히트맵에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덴드로그램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연결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히트맵에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추가하는 것은 조금 까다로움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단계별로 하나씩 진행해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새로운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figure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객체를 만들고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add_axes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사용해서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위치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위치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너비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높이를 지정함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반시계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방향으로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도 회전시킴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코드는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754" y="4177891"/>
            <a:ext cx="7499736" cy="129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히트맵에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덴드로그램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연결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객체의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leaves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키에서 얻은 클러스터 레이블을 따라 원본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데이터를 재정렬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코드는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재정렬된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히트맵을 만들고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다음에 위치시킴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601" y="2795323"/>
            <a:ext cx="6487963" cy="42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822339"/>
            <a:ext cx="73056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히트맵에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덴드로그램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연결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미려하게 만들기 위해 축 눈금을 제거하고 그래프 테두리를 감추겠음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컬러 막대를 추가하고 특성과 샘플 이름을 각각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 눈금의 레이블로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64895"/>
            <a:ext cx="69627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히트맵에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덴드로그램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연결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단계를 수행하고 나면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히트맵이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함께 출력될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11-12 </a:t>
            </a:r>
            <a:r>
              <a:rPr lang="ko-KR" altLang="en-US" sz="1600" dirty="0" err="1" smtClean="0"/>
              <a:t>덴드로그램이</a:t>
            </a:r>
            <a:r>
              <a:rPr lang="ko-KR" altLang="en-US" sz="1600" dirty="0" smtClean="0"/>
              <a:t> 추가된 </a:t>
            </a:r>
            <a:r>
              <a:rPr lang="ko-KR" altLang="en-US" sz="1600" dirty="0" err="1" smtClean="0"/>
              <a:t>히트맵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636642"/>
            <a:ext cx="4406425" cy="404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히트맵에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덴드로그램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연결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보듯이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히트맵의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행 순서는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샘플 군집을 반영함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샘플과 특성 값에 컬러를 입힌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히트맵을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함께 나타내면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훌륭하게 요약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병합 군집 적용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사이파이를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병합 계층 군집을 수행하는 방법을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사이킷런에도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AgglomerativeClustering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클래스가 구현되어 있으며 원하는 클러스터 개수를 지정할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클래스를 사용하면 계층 군집의 트리 성장을 일찍 멈추게 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n_cluster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지정하면 입력 샘플을 세 개의 클러스터로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이전과 동일하게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유클리디안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거리 측정을 기반으로 완전 연결 방식을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839498"/>
            <a:ext cx="6389841" cy="2469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11.1 </a:t>
            </a:r>
            <a:r>
              <a:rPr lang="en-US" altLang="ko-KR" sz="2700" dirty="0" smtClean="0">
                <a:latin typeface="KoPub돋움체_Pro Bold" pitchFamily="18" charset="-127"/>
                <a:ea typeface="KoPub돋움체_Pro Bold" pitchFamily="18" charset="-127"/>
              </a:rPr>
              <a:t>k- </a:t>
            </a:r>
            <a:r>
              <a:rPr lang="ko-KR" altLang="en-US" sz="2700" dirty="0" smtClean="0">
                <a:latin typeface="KoPub돋움체_Pro Bold" pitchFamily="18" charset="-127"/>
                <a:ea typeface="KoPub돋움체_Pro Bold" pitchFamily="18" charset="-127"/>
              </a:rPr>
              <a:t>평균 알고리즘을 사용하여 유사한 객체 </a:t>
            </a:r>
            <a:r>
              <a:rPr lang="ko-KR" altLang="en-US" sz="2700" dirty="0" err="1" smtClean="0">
                <a:latin typeface="KoPub돋움체_Pro Bold" pitchFamily="18" charset="-127"/>
                <a:ea typeface="KoPub돋움체_Pro Bold" pitchFamily="18" charset="-127"/>
              </a:rPr>
              <a:t>그룹핑</a:t>
            </a:r>
            <a:endParaRPr lang="ko-KR" altLang="en-US" sz="27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사이킷런을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사용한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평균 군집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방금 만든 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생성된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포인트로 구성되어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산점도로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그려 보면 세 개의 밀집된 그룹을 형성하고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병합 군집 적용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예측된 클러스터 레이블을 살펴보면 첫 번째와 다섯 번째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(ID_0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ID_4)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하나의 클러스터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레이블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두 번째 클러스터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레이블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할당된 것을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샘플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자기 자신이 클러스터가 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레이블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대체적으로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본 것과 결과가 동일함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덴드로그램에서는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더 가까움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군집 결과에서는 이 점이 확실하지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계층적인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트리로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클러스터 조직화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병합 군집 적용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n_cluster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AgglomerativeClustering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다시 실행해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코드는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볼 수 있듯이 기대했던 대로 이 군집 계층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트리에서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샘플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ID_4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같은 클러스터에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64895"/>
            <a:ext cx="6278666" cy="222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11.3 DBSCAN</a:t>
            </a:r>
            <a:r>
              <a:rPr lang="ko-KR" altLang="en-US" sz="2600" dirty="0" smtClean="0"/>
              <a:t>을 사용하여 밀집도가 높은 지역 찾기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0366" y="3397954"/>
            <a:ext cx="7200875" cy="13865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 다양한 군집 알고리즘을 많이 다루지는 못하지만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DBSCAN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(Density-Based Spatial Clustering of Applications with Noise)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군집 알고리즘 하나를 더 소개하겠음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알고리즘은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평균처럼 원형 클러스터를 가정하지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임계치를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수동으로 지정해야 하는 계층적인 방식으로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나누지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이름이 의미하듯이 밀집도 기반 군집 알고리즘은 샘플이 조밀하게 모인 지역에 클러스터 레이블을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밀집도란 특정 반경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ε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안에 있는 샘플 개수로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알고리즘에서는 다음 조건에 따라 샘플에 특별한 레이블이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어떤 샘플의 특정 반경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ε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안에 있는 이웃 샘플이 지정된 개수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이상이면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핵심 샘플</a:t>
            </a:r>
          </a:p>
          <a:p>
            <a:pPr lvl="1">
              <a:buNone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      (core point)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ε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이내에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이웃이 적지만 다른 핵심 샘플의 반경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ε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안에 있으면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경계    </a:t>
            </a:r>
            <a:endParaRPr lang="en-US" altLang="ko-KR" b="1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샘플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(border point)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핵심 샘플과 경계 샘플이 아닌 다른 모든 샘플은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잡음 샘플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(noise point)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613357"/>
            <a:ext cx="124359" cy="1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256179"/>
            <a:ext cx="124359" cy="1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938318"/>
            <a:ext cx="124359" cy="1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핵심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경계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잡음 샘플로 레이블을 할당한 후에는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알고리즘을 다음 두 단계로 요약할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개별 핵심 샘플이나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(ε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이내에 있는 핵심 샘플을 연결한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핵심 샘플의 그룹을 클러스터로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경계 샘플을 해당 핵심 샘플의 클러스터에 할당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구현하기 전에 어떤 결과를 만드는지 잘 이해하기 위해 핵심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경계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잡음 샘플을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요약해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51017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11-13 DBSCAN</a:t>
            </a:r>
            <a:r>
              <a:rPr lang="ko-KR" altLang="en-US" sz="1600" dirty="0" smtClean="0"/>
              <a:t>의 핵심 샘플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경계 샘플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잡음 샘플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5" y="2968144"/>
            <a:ext cx="5241874" cy="35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대표적인 장점 중 하나는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평균처럼 클러스터 모양을 원형으로 가정하지 않는다는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DBSCAN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평균이나 계층 군집과는 달리 모든 샘플을 클러스터에 할당하지 않고 잡음 샘플을 구분하는 능력이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이해를 돕기 위해 반달 모양 형태를 가진 새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만들어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군집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계층 군집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DBSCAN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비교해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5369904" cy="265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11.3 </a:t>
            </a:r>
            <a:r>
              <a:rPr lang="en-US" altLang="ko-KR" sz="2800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DBSCAN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을 사용하여 밀집도가 높은 지역 찾기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11-14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보듯이 각각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샘플로 이루어진 두 개의 반달 모양 그룹을 구분할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4496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11-14 </a:t>
            </a:r>
            <a:r>
              <a:rPr lang="ko-KR" altLang="en-US" sz="1600" dirty="0" smtClean="0"/>
              <a:t>반달 모양 </a:t>
            </a:r>
            <a:r>
              <a:rPr lang="ko-KR" altLang="en-US" sz="1600" dirty="0" err="1" smtClean="0"/>
              <a:t>데이터셋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737716"/>
            <a:ext cx="5726771" cy="388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5813</TotalTime>
  <Words>5226</Words>
  <Application>Microsoft Office PowerPoint</Application>
  <PresentationFormat>화면 슬라이드 쇼(4:3)</PresentationFormat>
  <Paragraphs>577</Paragraphs>
  <Slides>114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114</vt:i4>
      </vt:variant>
    </vt:vector>
  </HeadingPairs>
  <TitlesOfParts>
    <vt:vector size="116" baseType="lpstr">
      <vt:lpstr>1_Office Theme</vt:lpstr>
      <vt:lpstr>2_Office Theme</vt:lpstr>
      <vt:lpstr>슬라이드 1</vt:lpstr>
      <vt:lpstr>슬라이드 2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11.1 k- 평균 알고리즘을 사용하여 유사한 객체 그룹핑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11.2 계층적인 트리로 클러스터 조직화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11.3 DBSCAN을 사용하여 밀집도가 높은 지역 찾기</vt:lpstr>
      <vt:lpstr>11.4 요약</vt:lpstr>
      <vt:lpstr>11.4 요약</vt:lpstr>
      <vt:lpstr>11.4 요약</vt:lpstr>
      <vt:lpstr>11.4 요약</vt:lpstr>
    </vt:vector>
  </TitlesOfParts>
  <Company>The National Academies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admin</cp:lastModifiedBy>
  <cp:revision>863</cp:revision>
  <cp:lastPrinted>2016-08-10T06:58:55Z</cp:lastPrinted>
  <dcterms:created xsi:type="dcterms:W3CDTF">2013-04-05T19:58:06Z</dcterms:created>
  <dcterms:modified xsi:type="dcterms:W3CDTF">2021-04-14T13:26:58Z</dcterms:modified>
</cp:coreProperties>
</file>