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115"/>
  </p:notesMasterIdLst>
  <p:handoutMasterIdLst>
    <p:handoutMasterId r:id="rId116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  <p:sldId id="360" r:id="rId94"/>
    <p:sldId id="361" r:id="rId95"/>
    <p:sldId id="362" r:id="rId96"/>
    <p:sldId id="363" r:id="rId97"/>
    <p:sldId id="364" r:id="rId98"/>
    <p:sldId id="365" r:id="rId99"/>
    <p:sldId id="366" r:id="rId100"/>
    <p:sldId id="367" r:id="rId101"/>
    <p:sldId id="368" r:id="rId102"/>
    <p:sldId id="369" r:id="rId103"/>
    <p:sldId id="370" r:id="rId104"/>
    <p:sldId id="371" r:id="rId105"/>
    <p:sldId id="372" r:id="rId106"/>
    <p:sldId id="373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00"/>
    <a:srgbClr val="FF3300"/>
    <a:srgbClr val="E2641E"/>
    <a:srgbClr val="FFCC66"/>
    <a:srgbClr val="B9B9B9"/>
    <a:srgbClr val="E0AC00"/>
    <a:srgbClr val="68676C"/>
    <a:srgbClr val="8D9DD8"/>
    <a:srgbClr val="953D4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-1650" y="-90"/>
      </p:cViewPr>
      <p:guideLst>
        <p:guide orient="horz" pos="2160"/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667126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4/28/2021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4/28/2021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4/28/2021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="" xmlns:p14="http://schemas.microsoft.com/office/powerpoint/2010/main" val="139126210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11755618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=""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4/28/2021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4/28/2021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9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sz="5400" dirty="0" smtClean="0">
                <a:solidFill>
                  <a:srgbClr val="E0AC00"/>
                </a:solidFill>
              </a:rPr>
              <a:t>2</a:t>
            </a:r>
            <a:r>
              <a:rPr lang="ko-KR" altLang="en-US" sz="5400" dirty="0" smtClean="0">
                <a:solidFill>
                  <a:srgbClr val="E0AC00"/>
                </a:solidFill>
              </a:rPr>
              <a:t>장</a:t>
            </a:r>
            <a:r>
              <a:rPr lang="en-US" altLang="ko-KR" sz="5400" dirty="0" smtClean="0">
                <a:solidFill>
                  <a:schemeClr val="tx1"/>
                </a:solidFill>
              </a:rPr>
              <a:t> </a:t>
            </a:r>
            <a:endParaRPr lang="en-US" altLang="ko-KR" sz="5400" dirty="0">
              <a:solidFill>
                <a:schemeClr val="tx1"/>
              </a:solidFill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간단한 분류 알고리즘 훈련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뉴런의 수학적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식을 간단하게 만들기 위해 임계 값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식의 왼쪽으로 옮겨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o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-θ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o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= 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가중치를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이렇게 하면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좀 더 간단하게 쓸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795323"/>
            <a:ext cx="4940300" cy="40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612" y="1931218"/>
            <a:ext cx="6137310" cy="440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48127"/>
            <a:ext cx="6577442" cy="459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1931218"/>
            <a:ext cx="5732145" cy="43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31218"/>
            <a:ext cx="5031377" cy="450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1" y="1873611"/>
            <a:ext cx="5574574" cy="46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31218"/>
            <a:ext cx="5838961" cy="386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AdalineSGD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분류기에서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_shuffle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다음과 같이 작동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np.random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모듈의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permutation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까지 중복되지 않은 랜덤한 숫자 시퀀스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(sequence)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생성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숫자 시퀀스를 특성 행렬과 클래스 레이블 벡터를 섞는 인덱스로 사용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AdalineSGD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분류기를 훈련하고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plot_decision_regions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로는 훈련 결과를 그래프로 그림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07288"/>
            <a:ext cx="5883512" cy="3931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코드를 실행하여 출력되는 두 그래프는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2-15 </a:t>
            </a:r>
            <a:r>
              <a:rPr lang="ko-KR" altLang="en-US" sz="1600" b="1" dirty="0" smtClean="0"/>
              <a:t>확률적 경사 </a:t>
            </a:r>
            <a:r>
              <a:rPr lang="ko-KR" altLang="en-US" sz="1600" b="1" dirty="0" err="1" smtClean="0"/>
              <a:t>하강법을</a:t>
            </a:r>
            <a:r>
              <a:rPr lang="ko-KR" altLang="en-US" sz="1600" b="1" dirty="0" smtClean="0"/>
              <a:t> 사용한 </a:t>
            </a:r>
            <a:r>
              <a:rPr lang="ko-KR" altLang="en-US" sz="1600" b="1" dirty="0" err="1" smtClean="0"/>
              <a:t>아달린의</a:t>
            </a:r>
            <a:r>
              <a:rPr lang="ko-KR" altLang="en-US" sz="1600" b="1" dirty="0" smtClean="0"/>
              <a:t> 결정 경계와 학습 곡선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622502"/>
            <a:ext cx="7648297" cy="25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보듯이 평균 비용이 상당히 빠르게 감소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이후 최종 결정 경계는 배치 경사 하강법과 거의 비슷해 보임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스트리밍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데이터를 사용하는 온라인 학습 방식으로 모델을 훈련하려면 개개의 샘플마다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partial_fit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호출하면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ada.partial_fit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X_std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[0, :], y[0])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뉴런의 수학적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결정 함수는 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분야에서는 음수 임계 값 또는 가중치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o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-θ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절편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161646"/>
            <a:ext cx="3331147" cy="113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2.4 </a:t>
            </a:r>
            <a:r>
              <a:rPr lang="ko-KR" altLang="en-US" sz="2600" dirty="0" smtClean="0"/>
              <a:t>요약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지도 학습의 기초적인 선형 분류기 개념을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구현한 후 벡터화된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방식으로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적응형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선형 뉴런을 어떻게 효율적으로 훈련하는지도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확률적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사용하여 온라인 학습으로 훈련하는 방법을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간단한 분류기를 구현하는 방법을 알았음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장에서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머신 러닝 라이브러리에 있는 강력한 고급 머신 러닝 분류기를 사용해 보겠음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모델들은 학계와 산업계에서 널리 사용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2.4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요약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 구현에 사용한 객체 지향 방식이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사이킷런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이해하는 데 도움이 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장에서 사용한 핵심 구조인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fit, 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동일한 바탕으로 구현되었기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핵심 개념을 기초로 클래스 확률 모델링을 위한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회귀와 비선형 결정 경계를 위한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머신을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배우겠음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이외에도 다른 종류의 지도 학습 알고리즘으로 앙상블 분류기에 널리 사용되는 트리 기반 알고리즘을 소개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뉴런의 수학적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퍼셉트론 결정 함수로 최종 입력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 =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이진 출력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(-1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압축되는 방법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왼쪽 그림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이를 사용하여 선형 분리가 가능한 두 개의 클래스 사이를 구별하는 방법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오른쪽 그림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보여 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73771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2-2 </a:t>
            </a:r>
            <a:r>
              <a:rPr lang="ko-KR" altLang="en-US" sz="1600" b="1" dirty="0" err="1" smtClean="0"/>
              <a:t>퍼셉트론의</a:t>
            </a:r>
            <a:r>
              <a:rPr lang="ko-KR" altLang="en-US" sz="1600" b="1" dirty="0" smtClean="0"/>
              <a:t> 결정 함수와 결정 경계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3025751"/>
            <a:ext cx="6394188" cy="357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MCP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뉴런과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로젠블라트의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임계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 이면에 있는 전반적인 아이디어는 뇌의 뉴런 하나가 작동하는 방식을 흉내 내려는 환원주의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(reductionism)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접근 방식을 사용한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출력을 내거나 내지 않는 두 가지 경우만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로젠블라트의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초기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 규칙은 매우 간단함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요약하면 다음 과정과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랜덤한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작은 값으로 초기화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 smtClean="0">
                <a:solidFill>
                  <a:srgbClr val="FF66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훈련 샘플      에서 다음 작업을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a.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 값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b.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가중치를 업데이트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096" y="2844874"/>
            <a:ext cx="334052" cy="29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3158" y="3175625"/>
            <a:ext cx="199348" cy="31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출력 값은 앞서 정의한 단위 계단 함수로 예측한 클래스 레이블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벡터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있는 개별 가중치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동시에 업데이트되는 것을 다음과 같이 쓸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대한 업데이트 값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변화량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Δw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값은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 규칙에 따라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2143941" cy="53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717035"/>
            <a:ext cx="2958556" cy="55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(learning rate)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0.0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1.0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 실수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훈련 샘플의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진짜 클래스 레이블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(true class label)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예측 클래스 레이블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(predicted class label)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벡터의 모든 가중치를 동시에 업데이트한다는 점이 중요함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가중치가 각자의 업데이트 값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Δw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의해 업데이트되기 전에 예측 레이블       를 다시 계산하지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507288"/>
            <a:ext cx="382294" cy="38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385" y="3140965"/>
            <a:ext cx="382294" cy="38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구체적으로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다음과 같이 업데이트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401" y="2219253"/>
            <a:ext cx="3572984" cy="27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규칙을 구현하기 전에 간단한 사고 실험을 하여 이 규칙이 얼마나 멋지고 간단하게 작동하는지 알아보자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클래스 레이블을 정확히 예측한 두 경우는 가중치가 변경되지 않고 그대로 유지됨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업데이트 값은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429000"/>
            <a:ext cx="6760936" cy="128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잘못 예측했을 때는 가중치를 양성 또는 음성 타깃 클래스 방향으로 이동시킴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6890793" cy="133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간단한 분류 알고리즘 훈련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59261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 뉴런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초기 머신 러닝의 간단한 역사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2.2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파이썬으로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학습 알고리즘 구현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2.3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적응형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선형 뉴런과 학습의 수렴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2.4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요약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곱셈 계수인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좀 더 잘 이해하기 위해 다른 예를 살펴보자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4899" y="1816004"/>
            <a:ext cx="349794" cy="45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2392074"/>
            <a:ext cx="4119154" cy="47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      일 때 이 샘플을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잘못 분류했다고 가정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가중치가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만큼 증가되어 다음번에 이 샘플을 만났을 때 최종 입력               가 더 큰 양수가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단위 계단 함수의 임계 값보다 커져 샘플이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분류될 가능성이 높아질 것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775022"/>
            <a:ext cx="831606" cy="38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80" y="2161646"/>
            <a:ext cx="809353" cy="34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580" y="3140965"/>
            <a:ext cx="4637314" cy="45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업데이트는      값에 비례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다른 샘플    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잘못 분류했다면 이 샘플을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다음번에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올바르게 분류하기 위해 더 크게 결정 경계를 움직임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7694" y="1758397"/>
            <a:ext cx="321310" cy="42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790" y="2120664"/>
            <a:ext cx="634647" cy="38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580" y="2852930"/>
            <a:ext cx="3935004" cy="47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두 클래스가 선형적으로 구분되고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충분히 작을 때만 수렴이 보장됨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관심 있는 독자는 제 강의 노트에서 수학 증명을 볼 수 있습니다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: https://sebastianraschka.com/pdf/lecture-notes/stat479ss19/L03_perceptron_slides.pdf)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클래스를 선형 결정 경계로 나눌 수 없다면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반복할 최대 횟수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(epoch)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지정하고 분류 허용 오차를 지정할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그렇지 않으면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가중치 업데이트를 멈추지 않음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2-3 </a:t>
            </a:r>
            <a:r>
              <a:rPr lang="ko-KR" altLang="en-US" sz="1600" b="1" dirty="0" smtClean="0"/>
              <a:t>선형적으로 구분되는 </a:t>
            </a:r>
            <a:r>
              <a:rPr lang="ko-KR" altLang="en-US" sz="1600" b="1" dirty="0" err="1" smtClean="0"/>
              <a:t>데이터셋과</a:t>
            </a:r>
            <a:r>
              <a:rPr lang="ko-KR" altLang="en-US" sz="1600" b="1" dirty="0" smtClean="0"/>
              <a:t> 그렇지 못한 </a:t>
            </a:r>
            <a:r>
              <a:rPr lang="ko-KR" altLang="en-US" sz="1600" b="1" dirty="0" err="1" smtClean="0"/>
              <a:t>데이터셋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988825"/>
            <a:ext cx="7641192" cy="222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절에서 실제로 구현하기 전에 방금 배운 것을 일반적인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개념을 표현한 간단한 다이어그램으로 요약해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2-4 </a:t>
            </a:r>
            <a:r>
              <a:rPr lang="ko-KR" altLang="en-US" sz="1600" b="1" dirty="0" err="1" smtClean="0"/>
              <a:t>퍼셉트론</a:t>
            </a:r>
            <a:r>
              <a:rPr lang="ko-KR" altLang="en-US" sz="1600" b="1" dirty="0" smtClean="0"/>
              <a:t> 알고리즘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852930"/>
            <a:ext cx="7026547" cy="303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규칙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퍼셉트론이 샘플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입력으로 받아 가중치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연결하여 최종 입력을 계산하는 방법을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최종 입력은 임계 함수로 전달되어 샘플의 예측 클래스 레이블인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+1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이진 출력을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학습 단계에서 이 출력을 사용하여 예측 오차를 계산하고 가중치를 업데이트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2.2 </a:t>
            </a:r>
            <a:r>
              <a:rPr lang="ko-KR" altLang="en-US" sz="2600" dirty="0" err="1" smtClean="0"/>
              <a:t>파이썬으로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퍼셉트론</a:t>
            </a:r>
            <a:r>
              <a:rPr lang="ko-KR" altLang="en-US" sz="2600" dirty="0" smtClean="0"/>
              <a:t> 학습 알고리즘 구현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로젠블라트의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규칙이 어떻게 작동하는지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장에서 소개한 붓꽃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적용해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 지향 방식을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인터페이스를 가진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클래스를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Perceptron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객체를 초기화한 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데이터에서 학습하고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별도의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예측을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관례에 따라 객체의 초기화 과정에서 생성하지 않고 다른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호출하여 만든 속성은 밑줄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 _ 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추가함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self.w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2.1 </a:t>
            </a:r>
            <a:r>
              <a:rPr lang="ko-KR" altLang="en-US" sz="2600" dirty="0" smtClean="0"/>
              <a:t>인공 뉴런</a:t>
            </a:r>
            <a:r>
              <a:rPr lang="en-US" altLang="ko-KR" sz="2600" dirty="0" smtClean="0"/>
              <a:t>: </a:t>
            </a:r>
            <a:r>
              <a:rPr lang="ko-KR" altLang="en-US" sz="2600" dirty="0" smtClean="0"/>
              <a:t>초기 머신 러닝의 간단한 역사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구현은 다음과 같음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4737463" cy="424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5"/>
            <a:ext cx="5994082" cy="330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6436" y="5330031"/>
            <a:ext cx="3317781" cy="65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5"/>
            <a:ext cx="6385716" cy="450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873611"/>
            <a:ext cx="5609440" cy="441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5"/>
            <a:ext cx="6090789" cy="242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구현을 사용하여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eta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에포크 횟수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반복하는 횟수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n_iter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새로운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Perceptron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객체를 초기화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self.w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가중치를 벡터    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초기화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데이터셋에 있는 차원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특성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벡터의 첫 번째 원소인 절편을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더했음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벡터의 첫 번째 원소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self.w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_[0]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앞서 언급한 절편임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6358" y="2449681"/>
            <a:ext cx="473741" cy="28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벡터는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rgen.normal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(loc=0.0, scale=0.01, size=1 +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X.shape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[1])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사용하여 표준 편차가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0.01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정규 분포에서 뽑은 랜덤한 작은 수를 담고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rgen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넘파이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난수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(random number)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생성기로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사용자가 지정한 랜덤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시드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(seed)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이전과 동일한 결과를 재현할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초기화하지 않는 이유는 가중치가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아니어야 학습률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(eta)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분류 결과에 영향을 주기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초기화되어 있다면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eta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가중치 벡터의 방향이 아니라 크기에만 영향을 미침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혹시 삼각법을 알고 있다면 벡터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v1=[1 2 3]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있을때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벡터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v2=0.5×v1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사이 각은 다음 코드에서 보듯이 정확히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됨을 알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717035"/>
            <a:ext cx="6248763" cy="204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np.arccos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역코사인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삼각 함수이고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np.linalg.norm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벡터 길이를 계산하는 함수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균등 분포가 아니라 정규 분포를 사용하고 표준 편차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0.01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선택한 것에는 특별한 이유가 없고 벡터의 모든 원소가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되는 것을 피하기 위해 랜덤한 작은 값을 얻기만 하면 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가중치를 초기화한 후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모든 개개의 샘플을 반복 순회하면서 이전 절에서 설명한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 규칙에 따라 가중치를 업데이트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객체 지향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API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레이블은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예측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훈련하는 동안 가중치를 업데이트하기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호출하여 클래스 레이블에 대한 예측을 얻음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모델이 학습되고 난 후 새로운 데이터의 클래스 레이블을 예측하는 데도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self.errors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리스트에 잘못 분류된 횟수를 기록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나중에 훈련하는 동안 얼마나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잘 수행했는지 분석할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net_input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np.dot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함수는 벡터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점곱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계산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perceptron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이와 관련된 알고리즘을 자세히 설명하기 전에 초창기 머신 러닝을 간단히 둘러보자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AI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설계하기 위해 생물학적 뇌가 동작하는 방식을 이해하려는 시도로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1943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워렌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맥컬록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(Warren McCulloch)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월터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피츠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(Walter Pitts)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처음으로 간소화된 뇌의 뉴런 개념을 발표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맥컬록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피츠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(MCP)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뉴런이라고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뉴런들은 뇌의 신경 세포와 서로 연결되어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화학적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·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전기적 신호를 처리하고 전달하는 데 관여함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만든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구현을 테스트하기 위해 두 개의 특성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사용하여 이 장의 나머지 예제를 만들겠음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규칙이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차원에 국한된 것은 아니지만 학습 목적으로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산점도에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모델의 결정 경계를 그리기 위해 꽃받침 길이와 꽃잎 길이만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이진 분류기이기 때문에 붓꽃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두 개의 꽃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Versicolor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알고리즘은 다중 클래스 분류로 확장할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일대다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(One-versus-All,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OvA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전략을 사용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pandas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라이브러리를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UCI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머신 러닝 저장소에서 붓꽃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객체로 직접 로드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(load)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데이터가 제대로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로드되었는지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확인하기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tail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마지막 다섯 줄을 출력해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852930"/>
            <a:ext cx="7141832" cy="3137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2-5 </a:t>
            </a:r>
            <a:r>
              <a:rPr lang="ko-KR" altLang="en-US" sz="1600" b="1" dirty="0" smtClean="0"/>
              <a:t>붓꽃 </a:t>
            </a:r>
            <a:r>
              <a:rPr lang="ko-KR" altLang="en-US" sz="1600" b="1" dirty="0" err="1" smtClean="0"/>
              <a:t>데이터셋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873611"/>
            <a:ext cx="5994063" cy="324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Iris-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Iris-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versicolor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꽃에 해당하는 처음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클래스 레이블을 추출함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레이블을 두 개의 정수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versicolor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-1(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바꾼 후 벡터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DataFrame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values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속성은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배열을 반환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비슷하게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훈련 샘플에서 첫 번째 특성 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꽃받침 길이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세 번째 특성 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꽃잎 길이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추출하여 특성 행렬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저장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산점도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(scatter plot)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시각화해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852930"/>
            <a:ext cx="6351925" cy="330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873611"/>
            <a:ext cx="6073276" cy="136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256179"/>
            <a:ext cx="6492784" cy="17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코드를 실행하면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산점도를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2- 6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그림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2- 6 </a:t>
            </a:r>
            <a:r>
              <a:rPr lang="ko-KR" altLang="en-US" sz="1600" b="1" dirty="0" smtClean="0"/>
              <a:t>붓꽃 </a:t>
            </a:r>
            <a:r>
              <a:rPr lang="ko-KR" altLang="en-US" sz="1600" b="1" dirty="0" err="1" smtClean="0"/>
              <a:t>데이터셋의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산점도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564895"/>
            <a:ext cx="5509774" cy="381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산점도는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붓꽃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샘플들이 꽃받침 길이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(cm)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꽃잎 길이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(cm)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특성 축을 따라 분포된 형태를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이런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부분 공간에서는 선형 결정 경계로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Setosa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Versicolor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꽃을 구분하기 충분할 것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같은 선형 분류기가 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꽃을 완벽하게 분류할 것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붓꽃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추출한 일부 데이터에서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알고리즘을 훈련해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대비 잘못 분류된 오차를 그래프로 그려서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알고리즘이 수렴하여 두 붓꽃 클래스를 구분하는 결정 경계를 찾는지 확인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852930"/>
            <a:ext cx="5426166" cy="2637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코드를 실행하면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에포크 대비 잘못 분류된 오차를 그래프로 보여 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2-7 </a:t>
            </a:r>
            <a:r>
              <a:rPr lang="ko-KR" altLang="en-US" sz="1600" b="1" dirty="0" err="1" smtClean="0"/>
              <a:t>퍼셉트론의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에포크</a:t>
            </a:r>
            <a:r>
              <a:rPr lang="ko-KR" altLang="en-US" sz="1600" b="1" dirty="0" smtClean="0"/>
              <a:t> 대비 오차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604591"/>
            <a:ext cx="5800330" cy="388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그림 </a:t>
            </a:r>
            <a:r>
              <a:rPr lang="en-US" altLang="ko-KR" sz="1600" b="1" dirty="0" smtClean="0"/>
              <a:t>2-1 </a:t>
            </a:r>
            <a:r>
              <a:rPr lang="ko-KR" altLang="en-US" sz="1600" b="1" dirty="0" smtClean="0"/>
              <a:t>뇌의 신경 세포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6" y="1873611"/>
            <a:ext cx="7510563" cy="291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2-7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볼 수 있듯이 퍼셉트론은 여섯 번째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이후에 수렴했고 훈련 샘플을 완벽하게 분류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간단한 함수를 만들어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 경계를 시각화해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904850"/>
            <a:ext cx="6699362" cy="282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5"/>
            <a:ext cx="6265817" cy="309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046432"/>
            <a:ext cx="4277904" cy="29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colors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markers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정의하고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ListedColormap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사용하여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colors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리스트에서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컬러맵을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특성의 최솟값과 최댓값을 찾고 이 벡터로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meshgrid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(grid)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배열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xx1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xx2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쌍을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특성의 차원에서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분류기를 훈련했기 때문에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배열을 펼치고 훈련 데이터와 같은 개수의 열이 되도록 행렬을 만듦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predict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각 포인트에 대응하는 클래스 레이블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예측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클래스 레이블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xx1, xx2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같은 차원의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크기를 변경한 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맷플롯립의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contourf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등고선 그래프를 그림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그리드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배열에 대해 예측한 클래스를 각기 다른 색깔로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매핑하여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 영역을 나타냄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852930"/>
            <a:ext cx="5929449" cy="199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코드를 실행하면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결정 경계 그래프를 그림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2-8 </a:t>
            </a:r>
            <a:r>
              <a:rPr lang="ko-KR" altLang="en-US" sz="1600" b="1" dirty="0" err="1" smtClean="0"/>
              <a:t>퍼셉트론이</a:t>
            </a:r>
            <a:r>
              <a:rPr lang="ko-KR" altLang="en-US" sz="1600" b="1" dirty="0" smtClean="0"/>
              <a:t> 만든 붓꽃 </a:t>
            </a:r>
            <a:r>
              <a:rPr lang="ko-KR" altLang="en-US" sz="1600" b="1" dirty="0" err="1" smtClean="0"/>
              <a:t>데이터셋의</a:t>
            </a:r>
            <a:r>
              <a:rPr lang="ko-KR" altLang="en-US" sz="1600" b="1" dirty="0" smtClean="0"/>
              <a:t> 결정 경계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22502"/>
            <a:ext cx="5805714" cy="395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2.2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학습 알고리즘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붓꽃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데이터셋에서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2-8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볼 수 있듯이 퍼셉트론이 학습한 결정 경계는 두 개의 붓꽃으로 구성된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모든 샘플을 완벽하게 분류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/>
              <a:t>2.3 </a:t>
            </a:r>
            <a:r>
              <a:rPr lang="ko-KR" altLang="en-US" sz="2600" dirty="0" err="1" smtClean="0"/>
              <a:t>적응형</a:t>
            </a:r>
            <a:r>
              <a:rPr lang="ko-KR" altLang="en-US" sz="2600" dirty="0" smtClean="0"/>
              <a:t> 선형 뉴런과 학습의 수렴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461222" y="3398841"/>
            <a:ext cx="6163949" cy="11869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375405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단일층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신경망의 또 다른 종류인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적응형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선형 뉴런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ADAptive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LInear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NEuron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, ADALINE)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살펴보자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버나드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위드로우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(Bernard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Widrow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그의 박사 과정 학생인 테드 호프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Tedd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Hoff)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프랑크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로젠블라트의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 이후 채 몇 년이 지나지 않아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Adaline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발표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향상된 버전으로 볼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연속 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(continuous function)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비용 함수를 정의하고 최소화하는 핵심 개념을 보여 주기 때문에 아주 흥미로움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(logistic regression)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벡터 머신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같은 분류를 위한 고급 머신 러닝 모델과 회귀 모델을 이해하는데 도움이 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규칙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위드로우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호프 규칙이라고도 함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로젠블라트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가장 큰 차이점은 가중치를 업데이트하는데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퍼셉트론처럼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단위 계단 함수 대신 선형 활성화 함수를 사용하는 것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맥컬록과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피츠는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 세포를 이진 출력을 내는 간단한 논리 회로로 표현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수상 돌기에 여러 신호가 도착하면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세포체에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합쳐짐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합쳐진 신호가 특정 임계 값을 넘으면 출력 신호가 생성되고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축삭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돌기를 이용하여 전달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선형 활성화 함수        는 단순한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항등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(identity function)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같음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선형 활성화 함수가 가중치 학습에 사용되지만 최종 예측을 만드는 데 여전히 임계 함수를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앞서 보았던 단위 계단 함수와 비슷함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7467" y="1873611"/>
            <a:ext cx="454660" cy="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2507288"/>
            <a:ext cx="2287270" cy="53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알고리즘의 주요 차이점을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2-9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2221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2-9 </a:t>
            </a:r>
            <a:r>
              <a:rPr lang="ko-KR" altLang="en-US" sz="1600" b="1" dirty="0" err="1" smtClean="0"/>
              <a:t>퍼셉트론과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아달린</a:t>
            </a:r>
            <a:r>
              <a:rPr lang="ko-KR" altLang="en-US" sz="1600" b="1" dirty="0" smtClean="0"/>
              <a:t> 알고리즘의 비교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2621280"/>
            <a:ext cx="5410634" cy="3950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알고리즘은 진짜 클래스 레이블과 선형 활성화 함수의 실수 출력 값을 비교하여 모델의 오차를 계산하고 가중치를 업데이트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반대로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진짜 클래스 레이블과 예측 클래스 레이블을 비교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최소화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 알고리즘의 핵심 구성 요소 중 하나는 학습 과정 동안 최적화하기 위해 정의한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목적 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(object function)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종종 최소화하려는 비용 함수가 목적 함수가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계산된 출력과 진짜 클래스 레이블 사이의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제곱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오차합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(Sum of Squared Errors, SSE)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가중치를 학습하기 위한 비용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429000"/>
            <a:ext cx="3974011" cy="86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최소화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항은 다음 문단에서 설명할 가중치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파라미터에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대한 비용 함수 또는 손실 함수의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(gradient)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간소하게 만들려고 편의상 추가한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단위 계단 함수 대신 연속적인 선형 활성화 함수를 사용하는 장점은 비용 함수가 미분 가능해진다는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비용 함수의 또 다른 장점은 볼록 함수라는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간단하지만 강력한 최적화 알고리즘인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(gradient descent)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적용하여 붓꽃 데이터셋의 샘플을 분류하도록 비용 함수를 최소화하는 가중치를 찾을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758397"/>
            <a:ext cx="167933" cy="42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최소화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에서는 경사 하강법 이면에 있는 핵심 아이디어를 지역 또는 전역 최솟값에 도달할 때까지 언덕을 내려오는 것으로 묘사하고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반복에서 경사의 반대 방향으로 진행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진행 크기는 경사의 기울기와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결정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2-10 </a:t>
            </a:r>
            <a:r>
              <a:rPr lang="ko-KR" altLang="en-US" sz="1600" b="1" dirty="0" smtClean="0"/>
              <a:t>경사 </a:t>
            </a:r>
            <a:r>
              <a:rPr lang="ko-KR" altLang="en-US" sz="1600" b="1" dirty="0" err="1" smtClean="0"/>
              <a:t>하강법</a:t>
            </a:r>
            <a:r>
              <a:rPr lang="ko-KR" altLang="en-US" sz="1600" b="1" dirty="0" smtClean="0"/>
              <a:t> 알고리즘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88825"/>
            <a:ext cx="5812825" cy="361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최소화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사용하면 비용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J(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그레이디언트 ∇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J(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반대 방향으로 조금씩 가중치를 업데이트할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변화량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Δ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음수의 그레이디언트에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곱한 것으로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1955193" cy="42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3544214"/>
            <a:ext cx="2438876" cy="46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최소화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비용 함수의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계산하려면 각 가중치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대한 편도 함수를 계산해야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업데이트 공식을 다음과 같이 쓸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가중치가 동시에 업데이트되기 때문에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 규칙은 다음과 같음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2219254"/>
            <a:ext cx="3928685" cy="10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366" y="3889856"/>
            <a:ext cx="5208845" cy="104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7973" y="5560459"/>
            <a:ext cx="1972610" cy="425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비용 함수 최소화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 규칙이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규칙과 동일하게 보이지만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= 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T</a:t>
            </a:r>
            <a:r>
              <a:rPr lang="en-US" altLang="ko-KR" b="1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            는 정수 클래스 레이블이 아니고 실수임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있는 모든 샘플을 기반으로 가중치 업데이트를 계산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각 샘플마다 가중치를 업데이트하지는 않음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방식을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배치 경사 하강법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(batch gradient descent)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이라고도 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1066" y="1816004"/>
            <a:ext cx="685321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몇 년 후에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프랑크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로젠블라트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(Frank Rosenblatt)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MCP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뉴런 모델을 기반으로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 개념을 처음 발표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규칙에서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로젠블라트는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자동으로 최적의 가중치를 학습하는 알고리즘을 제안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가중치는 뉴런의 출력 신호를 낼지 말지를 결정하기 위해 입력 특성에 곱하는 계수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지도 학습과 분류 개념으로 말하면 이런 알고리즘을 사용하여 새로운 데이터 포인트가 한 클래스에 속하는지 아닌지를 예측할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규칙과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매우 비슷하기 때문에 앞서 정의한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바꾸어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비용 함수가 최소화되도록 가중치를 업데이트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64895"/>
            <a:ext cx="5033137" cy="383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31218"/>
            <a:ext cx="5617822" cy="460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884161"/>
            <a:ext cx="6455636" cy="327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1988825"/>
            <a:ext cx="4646141" cy="448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1931218"/>
            <a:ext cx="7114020" cy="354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퍼셉트론처럼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개별 훈련 샘플마다 평가한 후 가중치를 업데이트하지 않고 전체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기반으로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절편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가중치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self.eta * errors.sum()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 가중치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까지는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self.eta *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X.T.dot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(errors)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X.T.dot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(errors)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특성 행렬과 오차 벡터 간의 행렬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벡터 곱셈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activation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단순한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항등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(identity function)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이기 때문에 아무런 영향을 미치지 않음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단일층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신경망을 통해 정보가 어떻게 흘러가는지 일반적인 개념을 표시하려고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(activation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계산되는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활성화 함수를 추가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입력 데이터의 특성에서 최종 입력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활성화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 순으로 진행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장에서는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항등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함수가 아니고 비선형 활성화 함수를 사용하는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분류기를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배울것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로지스틱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회귀 모델은 활성화 함수와 비용 함수만 다르고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매우 비슷함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구현과 마찬가지로 비용을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self.cost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_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리스트에 모아서 훈련이 끝난 후 알고리즘이 수렴하는지 확인해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실전에서는 최적으로 수렴하는 좋은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찾기 위해 여러 번 실험을 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개의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 = 0.1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 = 0.0001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선택해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횟수 대비 비용 함수의 값을 그래프로 나타내면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구현이 훈련 데이터에서 얼마나 잘 학습하는지 볼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횟수 대비 비용 그래프를 그려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6739074" cy="34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뉴런의 수학적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좀 더 형식적으로 말하면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인공 뉴런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(artificial neuron)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아이디어를 두 개의 클래스가 있는 이진 분류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(binary classification)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작업으로 볼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클래스는 간단하게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양성 클래스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음성 클래스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나타냄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그다음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입력 값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이에 상응하는 가중치 벡터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선형 조합으로 결정 함수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         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정의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최종 입력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(net input)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인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z = w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+ w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+ … +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m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4743" y="2786743"/>
            <a:ext cx="442070" cy="28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3774642"/>
            <a:ext cx="3128847" cy="175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4" y="1931219"/>
            <a:ext cx="6083055" cy="21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출력된 비용 함수 그래프에서 볼 수 있듯이 두 개의 다른 문제가 발생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2-11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왼쪽 그래프는 학습률이 너무 클 때 발생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비용 함수를 최소화하지 못하고 오차는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점점 더 커짐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전역 최솟값을 지나쳤기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반면 오른쪽 그래프에서는 비용이 감소하지만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 = 0.0001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너무 작기 때문에 알고리즘이 전역 최솟값에 수렴하려면 아주 많은 에포크가 필요함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2-11 </a:t>
            </a:r>
            <a:r>
              <a:rPr lang="ko-KR" altLang="en-US" sz="1600" b="1" dirty="0" err="1" smtClean="0"/>
              <a:t>학습률에</a:t>
            </a:r>
            <a:r>
              <a:rPr lang="ko-KR" altLang="en-US" sz="1600" b="1" dirty="0" smtClean="0"/>
              <a:t> 따른 </a:t>
            </a:r>
            <a:r>
              <a:rPr lang="ko-KR" altLang="en-US" sz="1600" b="1" dirty="0" err="1" smtClean="0"/>
              <a:t>아달린</a:t>
            </a:r>
            <a:r>
              <a:rPr lang="ko-KR" altLang="en-US" sz="1600" b="1" dirty="0" smtClean="0"/>
              <a:t> 알고리즘의 수렴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09" y="2046432"/>
            <a:ext cx="7454959" cy="336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2-12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비용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최소화하려고 특정 가중치 값을 바꾸었을 때 어떤 일이 일어나는지 보여 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왼쪽 그림은 적절하게 선택한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경우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비용이 점차 감소하여 전역 최솟값의 방향으로 이동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파이썬으로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아달린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구현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오른쪽 그림은 너무 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선택하여 전역 최솟값을 지나쳤음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2-12 </a:t>
            </a:r>
            <a:r>
              <a:rPr lang="ko-KR" altLang="en-US" sz="1600" b="1" dirty="0" smtClean="0"/>
              <a:t>경사 </a:t>
            </a:r>
            <a:r>
              <a:rPr lang="ko-KR" altLang="en-US" sz="1600" b="1" dirty="0" err="1" smtClean="0"/>
              <a:t>하강법에서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학습률의</a:t>
            </a:r>
            <a:r>
              <a:rPr lang="ko-KR" altLang="en-US" sz="1600" b="1" dirty="0" smtClean="0"/>
              <a:t> 영향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80109"/>
            <a:ext cx="7330712" cy="22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스케일을 조정하여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결과 향상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책에서 살펴볼 머신 러닝 알고리즘들은 최적의 성능을 위해 어떤 식으로든지 특성 스케일을 조정하는 것이 필요함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특성 스케일을 조정하여 혜택을 볼 수 있는 많은 알고리즘 중 하나임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절에서는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표준화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(standardization)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라고 하는 특성 스케일 방법을 사용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정규화 과정은 데이터에 평균이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이고 단위 분산을 갖는 표준 정규 분포의 성질을 부여하여 경사 하강법 학습이 좀 더 빠르게 수렴되도록 도움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원본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정규 분포로 만드는 것은 아님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표준화는 각 특성의 평균을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맞추고 특성의 표준 편차를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단위 분산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만듦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스케일을 조정하여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결과 향상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특성을 표준화하려면 모든 샘플에서 평균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빼고 표준 편차    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나누면 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40" y="1873611"/>
            <a:ext cx="238737" cy="231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4837" y="1873611"/>
            <a:ext cx="277941" cy="28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3187" y="2449681"/>
            <a:ext cx="1661915" cy="93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스케일을 조정하여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결과 향상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여기서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 err="1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개의 모든 훈련 샘플에서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번째 특성 값을 포함한 벡터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표준화 기법을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각 특성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j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적용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표준화가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학습에 도움이 되는 이유 중 하나는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나온 것처럼 더 적은 단계를 거쳐 최적 혹은 좋은 솔루션을 찾기 때문임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2-13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차원 분류 문제에서 모델의 가중치에 따른 비용 함수의 등고선을 보여 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2-13 </a:t>
            </a:r>
            <a:r>
              <a:rPr lang="ko-KR" altLang="en-US" sz="1600" b="1" dirty="0" smtClean="0"/>
              <a:t>표준화가 비용 함수에 미치는 영향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4" y="1909107"/>
            <a:ext cx="7202668" cy="333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스케일을 조정하여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결과 향상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표준화는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내장 함수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mean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std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간단하게 처리할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76860"/>
            <a:ext cx="6338479" cy="107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인공 뉴런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초기 머신 러닝의 간단한 역사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인공 뉴런의 수학적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특정 샘플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최종 입력이 사전에 정의된 임계 값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θ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보다 크면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예측하고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그렇지 않으면 클래스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예측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알고리즘에서 결정 함수       는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단위 계단 함수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(unit step function)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변형한 것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3109" y="2449681"/>
            <a:ext cx="414201" cy="31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580" y="2888697"/>
            <a:ext cx="3050470" cy="88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스케일을 조정하여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결과 향상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표준화한 후 다시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모델을 훈련하고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 = 0.01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몇 번의 에포크만에 수렴하는지 확인해 보자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003" y="2507288"/>
            <a:ext cx="6728596" cy="341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스케일을 조정하여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결과 향상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88825"/>
            <a:ext cx="6655517" cy="152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스케일을 조정하여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결과 향상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코드를 실행하면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2-14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같은 결정 경계 그래프와 비용이 감소되는 그래프를 볼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51017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2-14 </a:t>
            </a:r>
            <a:r>
              <a:rPr lang="ko-KR" altLang="en-US" sz="1600" b="1" dirty="0" smtClean="0"/>
              <a:t>표준화를 적용한 </a:t>
            </a:r>
            <a:r>
              <a:rPr lang="ko-KR" altLang="en-US" sz="1600" b="1" dirty="0" err="1" smtClean="0"/>
              <a:t>아달린의</a:t>
            </a:r>
            <a:r>
              <a:rPr lang="ko-KR" altLang="en-US" sz="1600" b="1" dirty="0" smtClean="0"/>
              <a:t> 결정 경계와 학습 곡선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2968144"/>
            <a:ext cx="7465018" cy="244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특성 스케일을 조정하여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결과 향상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그래프에서 볼 수 있듯이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η = 0.01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을 사용하고 표준화된 특성에서 훈련하니 아달린 모델이 수렴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모든 샘플이 완벽하게 분류되더라도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SSE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되지는 않음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이전 절에서 전체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계산한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반대 방향으로 한 걸음씩 진행하여 비용 함수를 최소화하는 방법을 배웠음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방식을 이따금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배치 경사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이라고도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부름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수백만 개의 데이터 포인트가 있는 매우 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생각해 보자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많은 머신 러닝 애플리케이션에서 이런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드문 일이 아님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배치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실행하면 계산 비용이 매우 많이 듦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전역 최솟값으로 나아가는 단계마다 매번 전체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다시 평가해야 하기 때문임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b="1" dirty="0" err="1" smtClean="0">
                <a:latin typeface="KoPub돋움체_Pro Light" pitchFamily="18" charset="-127"/>
                <a:ea typeface="KoPub돋움체_Pro Light" pitchFamily="18" charset="-127"/>
              </a:rPr>
              <a:t>하강법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(stochastic gradient descent)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배치 경사 하강법의 다른 대안으로 인기가 높음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이따금 반복 또는 온라인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하강법이라고도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부름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첫 번째 수식처럼 모든 샘플 </a:t>
            </a:r>
            <a:r>
              <a:rPr lang="en-US" altLang="ko-KR" b="1" dirty="0" smtClean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baseline="30000" dirty="0" err="1" smtClean="0">
                <a:latin typeface="KoPub돋움체_Pro Light" pitchFamily="18" charset="-127"/>
                <a:ea typeface="KoPub돋움체_Pro Light" pitchFamily="18" charset="-127"/>
              </a:rPr>
              <a:t>i</a:t>
            </a:r>
            <a:r>
              <a:rPr lang="en-US" altLang="ko-KR" baseline="30000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대하여 누적된 오차의 합을 기반으로 가중치를 업데이트하는 대신 두 번째 수식처럼 각 훈련 샘플에 대해 조금씩 가중치를 업데이트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2037" y="3429000"/>
            <a:ext cx="3557570" cy="167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 경사 하강법을 경사 하강법의 근사로 생각할 수 있지만 가중치가 더 자주 업데이트되기 때문에 수렴 속도가 훨씬 빠름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그레이디언트가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하나의 훈련 샘플을 기반으로 계산되므로 오차의 궤적은 배치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하강법보다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훨씬 어지러움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비선형 비용 함수를 다룰 때 얕은 지역 최솟값을 더 쉽게 탈출할 수 있어 장점이 되기도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만족스러운 결과를 얻으려면 훈련 샘플 순서를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무작위하게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주입하는 것이 중요함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 순환되지 않도록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섞는 것이 좋음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확률적 경사 하강법의 또 다른 장점은 </a:t>
            </a:r>
            <a:r>
              <a:rPr lang="ko-KR" altLang="en-US" b="1" dirty="0" smtClean="0">
                <a:latin typeface="KoPub돋움체_Pro Light" pitchFamily="18" charset="-127"/>
                <a:ea typeface="KoPub돋움체_Pro Light" pitchFamily="18" charset="-127"/>
              </a:rPr>
              <a:t>온라인 학습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(online learning)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으로 사용할 수 있다는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온라인 학습에서 모델은 새로운 훈련 데이터가 도착하는 대로 훈련됨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많은 양의 훈련 데이터가 있을 때도 유용함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예를 들어 고객 데이터를 처리하는 웹 애플리케이션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온라인 학습을 사용해서 시스템은 변화에 즉시 적응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저장 공간에 제약이 있다면 모델을 업데이트 한 후 훈련 데이터를 버릴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아달린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학습 규칙을 구현했기 때문에 학습 알고리즘을 조금만 수정하면 확률적 경사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하강법으로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가중치를 업데이트할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fit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안에서 각 훈련 샘플에 대해 가중치를 업데이트할 것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추가로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partial_fit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구현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메서드는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가중치를 다시 초기화하지 않아 온라인 학습에서 사용할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훈련 후에는 알고리즘이 수렴하는지 확인하려고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훈련 샘플의 평균 비용을 계산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비용 함수를 최적화할 때 반복적인 순환이 일어나지 않도록 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에포크가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일어나기 전에 훈련 샘플을 섞는 옵션을 추가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적응형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선형 뉴런과 학습의 수렴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대규모 머신 러닝과 확률적 경사 </a:t>
            </a:r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하강법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random_state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매개변수로는 재현 가능하도록 랜덤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시드를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지정할 수 있음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06" y="2270510"/>
            <a:ext cx="6086409" cy="426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Words>4429</Words>
  <Application>Microsoft Office PowerPoint</Application>
  <PresentationFormat>화면 슬라이드 쇼(4:3)</PresentationFormat>
  <Paragraphs>484</Paragraphs>
  <Slides>112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112</vt:i4>
      </vt:variant>
    </vt:vector>
  </HeadingPairs>
  <TitlesOfParts>
    <vt:vector size="114" baseType="lpstr">
      <vt:lpstr>1_Office Theme</vt:lpstr>
      <vt:lpstr>2_Office Theme</vt:lpstr>
      <vt:lpstr>슬라이드 1</vt:lpstr>
      <vt:lpstr>슬라이드 2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2.1 인공 뉴런: 초기 머신 러닝의 간단한 역사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2.2 파이썬으로 퍼셉트론 학습 알고리즘 구현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2.3 적응형 선형 뉴런과 학습의 수렴</vt:lpstr>
      <vt:lpstr>2.4 요약</vt:lpstr>
      <vt:lpstr>2.4 요약</vt:lpstr>
      <vt:lpstr>2.4 요약</vt:lpstr>
    </vt:vector>
  </TitlesOfParts>
  <Company>The National Academies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admin</cp:lastModifiedBy>
  <cp:revision>214</cp:revision>
  <cp:lastPrinted>2016-08-10T06:58:55Z</cp:lastPrinted>
  <dcterms:created xsi:type="dcterms:W3CDTF">2013-04-05T19:58:06Z</dcterms:created>
  <dcterms:modified xsi:type="dcterms:W3CDTF">2021-04-28T07:42:17Z</dcterms:modified>
</cp:coreProperties>
</file>