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91"/>
  </p:notesMasterIdLst>
  <p:handoutMasterIdLst>
    <p:handoutMasterId r:id="rId92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FF3300"/>
    <a:srgbClr val="E2641E"/>
    <a:srgbClr val="FFCC66"/>
    <a:srgbClr val="B9B9B9"/>
    <a:srgbClr val="E0AC00"/>
    <a:srgbClr val="68676C"/>
    <a:srgbClr val="8D9DD8"/>
    <a:srgbClr val="953D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2" autoAdjust="0"/>
  </p:normalViewPr>
  <p:slideViewPr>
    <p:cSldViewPr showGuides="1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2021-04-12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80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4/12/2021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4/12/2021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="" xmlns:p14="http://schemas.microsoft.com/office/powerpoint/2010/main" val="13912621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755618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4/12/2021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E0AC00"/>
                </a:solidFill>
              </a:rPr>
              <a:t>8</a:t>
            </a:r>
            <a:r>
              <a:rPr lang="ko-KR" altLang="en-US" sz="5400" dirty="0" smtClean="0">
                <a:solidFill>
                  <a:srgbClr val="E0AC00"/>
                </a:solidFill>
              </a:rPr>
              <a:t>장</a:t>
            </a:r>
            <a:r>
              <a:rPr lang="en-US" altLang="ko-KR" sz="5400" dirty="0" smtClean="0">
                <a:solidFill>
                  <a:schemeClr val="tx1"/>
                </a:solidFill>
              </a:rPr>
              <a:t> </a:t>
            </a:r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감성 분석에</a:t>
            </a: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머신 러닝 적용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더 간편한 형태로 전처리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번 반복하는 새로운 진행 막대 객체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pbar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만들었음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횟수는 읽어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들일 문서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개수와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중첩된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for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반복문에서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aclImdb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디렉터리의 하위 디렉터리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train, test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pos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neg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디렉터리에서 개별 텍스트 파일을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읽음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정수 클래스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(1 =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긍정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0 =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함께 판다스 데이터프레임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더 간편한 형태로 전처리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합친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클래스 레이블이 순서대로 나열되어 있으므로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np.random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permutation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사용하여 이 데이터프레임을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섞겠음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나중에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로컬 디스크에서 데이터를 조금씩 읽어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나눌 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편의상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합쳐서 섞은 영화 리뷰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파일로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429000"/>
            <a:ext cx="6891115" cy="1714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더 간편한 형태로 전처리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 뒤에서 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사용할 것이므로 올바른 형태로 데이터가 저장되었는지 빠르게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확인 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읽어 처음 세 개의 샘플을 출력해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330" y="2852930"/>
            <a:ext cx="6601448" cy="7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더 간편한 형태로 전처리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주피터 노트북에서 이 코드를 실행하면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데이터셋의 처음 세 개의 샘플을 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8-1 </a:t>
            </a:r>
            <a:r>
              <a:rPr lang="en-US" altLang="ko-KR" sz="1600" b="1" dirty="0" err="1" smtClean="0"/>
              <a:t>IMDb</a:t>
            </a:r>
            <a:r>
              <a:rPr lang="ko-KR" altLang="en-US" sz="1600" b="1" dirty="0" smtClean="0"/>
              <a:t>의 샘플 데이터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52930"/>
            <a:ext cx="7341772" cy="222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더 간편한 형태로 전처리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절로 넘어가기 전에 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개의 행을 가지고 있는지 확인해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276860"/>
            <a:ext cx="1646193" cy="72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8.2 </a:t>
            </a:r>
            <a:r>
              <a:rPr lang="en-US" altLang="ko-KR" sz="2600" dirty="0" err="1" smtClean="0"/>
              <a:t>BoW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모델 소개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모델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소개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텍스트나 단어 같은 범주형 데이터를 머신 러닝 알고리즘에 주입하기 전에 수치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형태로 변환해야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한다고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설명했음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 텍스트를 수치 특성 벡터로 표현하는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(Bag-of-Word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아이디어는 매우 간단하며 다음과 같이 정리할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문서에 대해 고유한 토큰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(token)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단어로 이루어진 어휘 사전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(vocabulary)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특정 문서에 각 단어가 얼마나 자주 등장하는지 헤아려 문서의 특성 벡터를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모델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소개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문서에 있는 고유한 단어는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어휘 사전에 있는 모든 단어의 일부분에 지나지 않으므로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벡터는 대부분이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채워짐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벡터를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희소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(sparse)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하다고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추상적으로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들리더라도 너무 걱정하지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말자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이어지는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 간단한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만드는 과정을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단계별로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진행해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단어를 특성 벡터로 변환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CountVectorizer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사용하여 각각의 문서에 있는 단어 카운트를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기반으로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만들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코드에서 보듯이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CountVectorizer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문서 또는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문장으로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이루어진 텍스트 데이터 배열을 입력받아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40965"/>
            <a:ext cx="7460479" cy="235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단어를 특성 벡터로 변환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CountVectorizer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fit_transform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호출하면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어휘 사전을 구축하고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문장을 희소한 특성 벡터로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'The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sun is shining'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'The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weather is sweet'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'The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sun is shining, the weather is sweet, and one and one is two'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852930"/>
            <a:ext cx="114834" cy="11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198952"/>
            <a:ext cx="114834" cy="11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544594"/>
            <a:ext cx="114834" cy="11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0630" y="375829"/>
            <a:ext cx="8943702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8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감성 분석에 머신 러닝 적용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346008" y="1184475"/>
            <a:ext cx="6567198" cy="13676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2" y="1643183"/>
            <a:ext cx="63293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 처리용 </a:t>
            </a:r>
            <a:r>
              <a:rPr lang="en-US" altLang="ko-KR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IMDb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영화 리뷰 데이터 준비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8.2 </a:t>
            </a:r>
            <a:r>
              <a:rPr lang="en-US" altLang="ko-KR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BoW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소개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8.3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문서 분류를 위한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로지스틱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회귀 모델 훈련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8.4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대용량 데이터 처리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온라인 알고리즘과 외부 메모리 학습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8.5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잠재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디리클레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할당을 사용한 토픽 모델링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8.6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요약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단어를 특성 벡터로 변환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어휘 사전의 내용을 출력해 보면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개념을 이해하는 데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147" y="2255848"/>
            <a:ext cx="3485853" cy="376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단어를 특성 벡터로 변환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결과에서 볼 수 있듯이 어휘 사전은 고유 단어와 정수 인덱스가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저장되어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만들어진 특성 벡터를 출력해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852930"/>
            <a:ext cx="2963729" cy="15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단어를 특성 벡터로 변환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벡터의 각 인덱스는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CountVectorizer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어휘 사전 딕셔너리에 저장된 정수 값에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해당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인덱스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첫 번째 특성은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'and'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단어의 카운트를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 문서에만 나타남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인덱스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벡터의 두 번째 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'is'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세 문장에 모두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벡터의 이런 값들을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단어 빈도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(term frequency)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등장한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횟수를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(t, 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모델은 문장이나 문서에 등장하는 단어의 순서를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상관하지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벡터에 나타나는 단어 빈도의 순서는 보통 어휘 사전의 알파벳 순서를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따름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tf-idf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사용하여 단어 적합성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텍스트 데이터를 분석할 때 클래스 레이블이 다른 문서에 같은 단어들이 나타나는 경우를 종종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보게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자주 등장하는 단어는 유용하거나 판별에 필요한 정보를 가지고 있지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절에서는 특성 벡터에서 자주 등장하는 단어의 가중치를 낮추는 기법인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(term frequency-inverse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document frequency)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배우겠음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단어 빈도와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역문서 빈도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inverse document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frequency)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곱으로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774642"/>
            <a:ext cx="4898758" cy="50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tf-idf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사용하여 단어 적합성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(t, 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보았던 단어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빈도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(t, 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역문서 빈도로 다음과 같이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3645197" cy="87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tf-idf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사용하여 단어 적합성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문서 개수이고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(d, 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단어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포함된 문서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분모에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추가하는 것은 선택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사항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샘플에 한 번도 등장하지 않는 단어가 있는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분모가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되지 않게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log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문서 빈도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낮을 때 역문서 빈도 값이 너무 커지지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않도록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tf-idf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사용하여 단어 적합성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라이브러리에는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CountVectorizer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클래스에서 만든 단어 빈도를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입력받아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변환하는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TfidfTransformer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클래스가 구현되어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79" y="2507288"/>
            <a:ext cx="7002925" cy="339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tf-idf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사용하여 단어 적합성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보았듯이 세 번째 문서에서 단어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'is'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가장 많이 나타났기 때문에 단어 빈도가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가장 컸음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동일한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벡터를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변환하면 단어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'is'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비교적 작은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0.45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단어는 첫 번째와 두 번째 문서에도 나타나므로 판별에 유용한 정보를 가지고 있지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tf-idf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사용하여 단어 적합성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수동으로 특성 벡터에 있는 각 단어의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계산해 보면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TfidfTransformer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앞서 정의한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공식과 조금 다르게 계산한다는 것을 알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구현된 역문서 빈도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공식은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비슷하게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앞서 정의한 공식과 조금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식에서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'+1'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더한 것은 모든 문서에 등장하는 단어가 가중치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되는 것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(t, 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= log(1) = 0)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막기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위해서임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737716"/>
            <a:ext cx="3610064" cy="98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4177891"/>
            <a:ext cx="5194953" cy="44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tf-idf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사용하여 단어 적합성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계산하기 전에 단어 빈도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tf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정규화하지만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TfidfTransformer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직접 정규화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TfidfTransformer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기본적으로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정규화를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norm='l2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정규화되지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않은 특성 벡터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노름으로 나누면 길이가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벡터가 반환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51604"/>
            <a:ext cx="6412788" cy="11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8.1 </a:t>
            </a:r>
            <a:r>
              <a:rPr lang="ko-KR" altLang="en-US" sz="2600" dirty="0" smtClean="0"/>
              <a:t>텍스트 처리용 </a:t>
            </a:r>
            <a:r>
              <a:rPr lang="en-US" altLang="ko-KR" sz="2600" dirty="0" err="1" smtClean="0"/>
              <a:t>IMDb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영화 리뷰 데이터 준비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tf-idf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사용하여 단어 적합성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TfidfTransformer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작동 원리를 이해하기 위해 세 번째 문서에 있는 단어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'is'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예로들어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문서에서 단어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'is'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단어 빈도는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=3)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단어는 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문서에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모두 나타나기 때문에 문서 빈도가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=3)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역문서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빈도는 다음과 같이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계산하기 위해 역문서 빈도에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더하고 단어 빈도를 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429000"/>
            <a:ext cx="3954863" cy="95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4869175"/>
            <a:ext cx="4347554" cy="50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tf-idf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사용하여 단어 적합성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번째 문서에 있는 모든 단어에 대해 이런 계산을 반복하면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[3.39, 3.0, 3.39,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1.29, 1.29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1.29, 2.0, 1.69, 1.29]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벡터의 값은 앞서 사용했던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TfidfTransformer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얻은 값과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계산에서 빠트린 마지막 단계는 다음과 같은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정규화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결과에서 보듯이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TfidfTransformer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반환된 결과와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같아졌음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방법을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이해했으므로 다음 절로 넘어가 이 개념을 영화 리뷰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적용해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215600"/>
            <a:ext cx="7351089" cy="176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텍스트 데이터 정제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모델과 단어 빈도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관해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만들기 전에 첫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수행할 중요한 단계는 불필요한 문자를 삭제하여 텍스트 데이터를 정제하는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왜 이것이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중요한지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섞은 영화 리뷰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첫 번째 문서에서 마지막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문자를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3544214"/>
            <a:ext cx="6609818" cy="78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텍스트 데이터 정제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볼 수 있듯이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마크업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(markup)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물론 구두점과 글자가 아닌 문자가 포함되어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마크업에는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유용한 의미가 많지 않지만 구두점은 특정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문제에서 쓸모 있는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정보가 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문제를 간단하게 만들기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:)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이모티콘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문자를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제외하고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구두점 기호를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삭제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이모티콘은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확실히 감성 분석에 유용하기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텍스트 데이터 정제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정규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표현식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(regular expression)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이런 작업을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76860"/>
            <a:ext cx="7055144" cy="279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텍스트 데이터 정제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코드에서 첫 번째 정규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표현식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&lt;[^&gt;]*&gt;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영화 리뷰에서 모든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마크업을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삭제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많은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프로그래머는 일반적으로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파싱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(parsing)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하는 데 정규식을 사용하지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말라고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조언하지만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데이터셋을 정제하는 데는 정규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표현식으로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충분함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관심사는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제거하는 것이고 이를 사용할 계획이 없기 때문에 정규식을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텍스트에서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제거하는 고급 도구를 사용하고 싶다면 파이썬의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파서 모듈을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살펴보자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https://docs.python.org/3/library/html.parser.html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마크업을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제거한 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이모티콘을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찾아 저장하기 위해 좀 더 복잡한 정규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표현식을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텍스트를 소문자로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바꾸고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[\W]+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텍스트에서 단어가 아닌 문자를 모두 제거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텍스트 데이터 정제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임시로 저장한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이모티콘을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처리 완료된 문자열 끝에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추가적으로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이모티콘을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같게 만들기 위해 코를 나타내는 문자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(-)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삭제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텍스트 데이터 정제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정제된 문자열 끝에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이모티콘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문자를 추가하는 방식이 썩 우아한 처리 방법은 아니지만 어휘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사전을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 하나의 토큰으로 구성한다면 단어의 순서는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모델에서 중요하지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문서를 개별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 또는 토큰으로 나누는 방법에 대해 더 이야기하기 전에 앞서 만든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preprocessor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함수가 제대로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동작하는지 확인해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40965"/>
            <a:ext cx="6685422" cy="15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텍스트 데이터 정제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다음 절에서 정제된 텍스트 데이터를 반복해서 사용하기 때문에 데이터프레임에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모든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영화 리뷰에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preprocessor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적용해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놓자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970" y="2507288"/>
            <a:ext cx="6265773" cy="35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문서를 토큰으로 나누기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영화 리뷰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후에는 어떻게 텍스트 문서를 낱개의 토큰으로 나눌지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생각해야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토큰화하는 한 가지 방법은 공백 문자를 기준으로 개별 단어로 나누는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852930"/>
            <a:ext cx="7205810" cy="150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이따금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의견 분석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(opinion mining)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이라고도 하는 감성 분석은 광범위한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연구 분야 중 인기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분야에서는 문서 성향을 분석하는 것을 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감성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분석에서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작업은 특정 주제에 대해 작가가 표현한 의견이나 감정을 기반으로 문서를 분류하는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문서를 토큰으로 나누기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토큰화 방법 중에는 단어를 변하지 않는 기본 형태인 어간으로 바꾸는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어간 추출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(stemming)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방법이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가지 형태를 갖는 단어를 같은 어간으로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초기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어간 추출 알고리즘은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1979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마틴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포터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(Martin F. Porter)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의해 개발되었고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포터 어간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추출기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(Porter stemmer)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알고리즘이라고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불림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NLTK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패키지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(Natural Language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ToolKit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http://www.nltk.org)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포터 어간 추출 알고리즘이 구현되어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예에서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conda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install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nltk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 install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nltk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명령으로 손쉽게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NLTK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패키지를 설치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문서를 토큰으로 나누기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코드에서 포터 어간 추출 알고리즘의 사용 방법이 나와 있음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nltk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패키지의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PorterStemmer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사용하여 단어의 어간으로 바꾸기 위해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tokenizer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변경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보면 단어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'running'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어간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'run'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바뀌었음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7043440" cy="211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문서를 토큰으로 나누기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절로 넘어가서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사용하여 머신 러닝 모델을 훈련시키기 전에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불용어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(stop-word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제거에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대해 짧게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소개하겠음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종류의 텍스트에 아주 흔하게 등장하는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불용어에는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문서의 종류를 구별하는 데 사용할 수 있는 정보가 없거나 아주 조금만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is, and, has, like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제거는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기본 단어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빈도나 정규화된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 빈도를 사용할 때 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에는 자주 등장하는 단어의 가중치가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이미 낮추어져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문서를 토큰으로 나누기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영화 리뷰 데이터에서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제거하기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NLTK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라이브러리에서 제공하는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179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불용어는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nltk.download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호출하여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852930"/>
            <a:ext cx="3879731" cy="11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8.2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BoW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모델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문서를 토큰으로 나누기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집합을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후 다음과 같이 영어의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불러들여 적용할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7289563" cy="189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8.3 </a:t>
            </a:r>
            <a:r>
              <a:rPr lang="ko-KR" altLang="en-US" sz="2600" dirty="0" smtClean="0"/>
              <a:t>문서 분류를 위한 </a:t>
            </a:r>
            <a:r>
              <a:rPr lang="ko-KR" altLang="en-US" sz="2600" dirty="0" err="1" smtClean="0"/>
              <a:t>로지스틱</a:t>
            </a:r>
            <a:r>
              <a:rPr lang="ko-KR" altLang="en-US" sz="2600" dirty="0" smtClean="0"/>
              <a:t> 회귀 모델 훈련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기반으로 영화 리뷰를 긍정과 부정 리뷰로 분류하는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훈련시켜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정제된 텍스트 문서가 저장된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5,000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개는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나누고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5,000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개는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40965"/>
            <a:ext cx="6236017" cy="157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GridSearchCV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계층별 교차 검증을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모델에 대한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최적의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 조합을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찾음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458940"/>
            <a:ext cx="6069220" cy="413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회귀 모델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1988825"/>
            <a:ext cx="4803769" cy="241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759" y="4465926"/>
            <a:ext cx="7541001" cy="184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GridSearchCV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객체와 매개변수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초기화할 때 매개변수 조합의 개수를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적절히 제한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사전의 크기는 물론 특성 벡터의 개수가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비용을 매우 높일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있기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데스크톱 컴퓨터를 사용하는 경우 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완료하려면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걸릴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마스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(Maas)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등이 수집한 대규모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IMDb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영화 리뷰 데이터셋을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리뷰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긍정 또는 부정으로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레이블되어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영화 리뷰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개로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긍정이란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IMDb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별 여섯 개 이상을 받은 영화를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말함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부정은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IMDb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다섯개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아래를 받은 영화를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말함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머신 러닝 라이브러리에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맞는 형태로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영화 리뷰 데이터에서 의미 있는 특성을 추출하여 리뷰를 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사람이 어떤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영화를 좋아하는지 싫어하는지 예측하는 머신 러닝 모델을 구축해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사용했던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CountVectorizer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TfidfTransformer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두 기능을 하나로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합친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param_grid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두 개의 매개변수 딕셔너리로 구성되어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기본 매개변수 셋팅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use_idf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True, norm = 'l2')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단어 빈도를 사용하여 모델을 훈련시키기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use_idf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False, norm = None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지정했음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회귀 분류기는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penalty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통해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규제를 적용하고 규제 매개변수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여러 값을 지정해서 규제 강도를 비교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완료된 후 최적의 매개변수 조합을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출력에서 볼 수 있듯이 포터 어간 추출을 하지 않는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tokenizer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제거는 사용하지 않는 경우 최상의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결과를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얻었음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규제를 사용하고 규제 강도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10.0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7428001" cy="81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문서 분류를 위한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회귀 모델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찾은 최상의 모델을 사용하여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대한 모델의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대한 분류 정확도를 출력해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결과를 보면 이 머신 러닝 모델이 영화 리뷰가 긍정인지 부정인지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89.9%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정확도로 예측하리라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기대할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4464824" cy="25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322169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8.4 </a:t>
            </a:r>
            <a:r>
              <a:rPr lang="ko-KR" altLang="en-US" sz="2600" dirty="0" smtClean="0"/>
              <a:t>대용량 데이터 처리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온라인 알고리즘과 외부 메모리 학습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54724" y="3397288"/>
            <a:ext cx="8064980" cy="155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절의 예제를 실행하면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안에서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개의 영화 리뷰를 위한 특성 벡터를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만드는데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 비용이 많이 소요된다는 것을 알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많은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실전 애플리케이션에서는 심지어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메모리를 초과하는 대량의 데이터를 다루는 경우가 드물지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사람이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슈퍼컴퓨터를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쓸 수 있는 것은 아니므로 대량의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다룰 수 있는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외부 메모리 학습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out-of-core learning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기법을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방법은 데이터셋을 작은 배치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(batch)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나누어 분류기를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점진적으로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한 번에 샘플 하나를 사용하여 모델의 가중치를 업데이트하는 최적화 알고리즘인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확률적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(stochastic gradient descent)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절에서는 사이킷런에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SGDClassifier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partial_fit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모델을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위해 로컬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디스크에서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문서를 직접 읽어 작은 크기의 미니 배치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(mini-batch)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tokenizer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만들어 이 장 서두에서 생성했던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movie_data.csv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파일로부터 읽은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텍스트 데이터를 정제하고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제외한 후 단어 토큰으로 분리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964" y="2511333"/>
            <a:ext cx="6342993" cy="381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한 번에 문서 하나씩 읽어서 반환하는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stream_docs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제너레이터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(generator)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6088938" cy="21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stream_docs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함수가 제대로 작동하는지 확인하기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movie_data.csv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파일에서 첫 번째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읽어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리뷰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텍스트와 이에 상응하는 클래스 레이블이 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튜플로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반환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852931"/>
            <a:ext cx="6004694" cy="82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stream_docs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문서를 읽어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size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매개변수에서 지정한 만큼 문서를 반환하는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get_minibatch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564895"/>
            <a:ext cx="5524263" cy="375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영화 리뷰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압축 파일은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Gzip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압축된 타볼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tarball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http://ai.stanford.edu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/~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amaas/data/sentiment/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내려받을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(Linux)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macOS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사용하면 새로운 터미널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(Terminal)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윈도우를 열고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</a:t>
            </a: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명령으로 다운로드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이동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tar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zxf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aclImdb_v1.tar.gz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명령을 실행하여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압축을 품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윈도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(Windows)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7-Zip(http://www.7-zip.org)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같은 무료 압축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유틸리티를 설치하여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파일의 압축을 풀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또는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다음과 같이 직접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Gzip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압축된 타볼 파일의 압축을 풀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861856"/>
            <a:ext cx="106288" cy="1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889856"/>
            <a:ext cx="106288" cy="1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532459"/>
            <a:ext cx="106288" cy="1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008" y="4869175"/>
            <a:ext cx="6759322" cy="10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안타깝지만 외부 메모리 학습에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CountVectorizer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사용할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어휘 사전을 메모리에 가지고 있어야 하기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TfidfVectorizer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역문서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빈도를 계산하기 위해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특성 벡터를 모두 메모리에 가지고 있어야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텍스트 처리에 사용할 수 있는 다른 유용한 클래스는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HashingVectorizer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HashingVectorizer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데이터 종류에 상관없이 사용할 수 있으며 오스틴 애플비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(Austin Appleby)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만든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MurmurHash3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해싱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(hashing)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트릭을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6883236" cy="265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tokenizer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함수와 특성 개수를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2**21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HashingVectorizer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초기화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SGDClassifier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loss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'log'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모델로 초기화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HashingVectorizer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특성 개수를 크게 하면 해시 충돌 가능성을 줄일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있지만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로지스틱 회귀 모델의 가중치 개수도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늘어남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재미있는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필요한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함수들이 모두 준비되었으므로 다음과 같이 외부 메모리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시작할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22502"/>
            <a:ext cx="6020556" cy="386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여기서도 학습 알고리즘의 진행 과정을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모니터링하기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PyPrind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패키지를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진행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막대 객체를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반복으로 초기화하고 이어지는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for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반복문에서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미니 배치를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반복함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미니 배치는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1,000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문서로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점진적인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 과정이 끝나면 마지막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5,000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문서를 사용하여 모델의 성능을 평가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3544214"/>
            <a:ext cx="69151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8.4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sz="2400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대용량 데이터 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온라인 알고리즘과 외부 메모리 학습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결과에서 볼 수 있듯이 모델의 정확도는 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87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%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튜닝을 하여 달성한 정확도보다 조금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낮음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메모리 학습은 매우 메모리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효율적이고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훈련이 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분도 걸리지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나머지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5,000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문서를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사용하여 모델을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256179"/>
            <a:ext cx="5420882" cy="42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322169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8.5 </a:t>
            </a:r>
            <a:r>
              <a:rPr lang="ko-KR" altLang="en-US" sz="2600" dirty="0" smtClean="0"/>
              <a:t>잠재 </a:t>
            </a:r>
            <a:r>
              <a:rPr lang="ko-KR" altLang="en-US" sz="2600" dirty="0" err="1" smtClean="0"/>
              <a:t>디리클레</a:t>
            </a:r>
            <a:r>
              <a:rPr lang="ko-KR" altLang="en-US" sz="2600" dirty="0" smtClean="0"/>
              <a:t> 할당을 사용한 토픽 모델링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54724" y="3397288"/>
            <a:ext cx="8064980" cy="155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토픽 모델링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(topic modeling)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레이블이 없는 텍스트 문서에 토픽을 할당하는 광범위한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 수 있는 전형적인 애플리케이션은 대량의 뉴스 기사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분류하는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토픽 모델링 애플리케이션은 이런 기사에 카테고리 레이블을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들어 스포츠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금융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세계 뉴스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지역 뉴스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소개한 머신 러닝의 카테고리로 보면 토픽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모델링을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학습의 하위 분야인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클러스터링으로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생각할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인기 있는 토픽 모델링 기법인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잠재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디리클레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할당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(Latent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Dirichlet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Allocation, LDA)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잠재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디리클레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할당을 종종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줄여서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말함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소개한 지도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방식의 차원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축소 기법인 선형 판별 분석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(LDA)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혼동하지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말자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사용한 텍스트 문서 분해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이면의 수학은 꽤 복잡하고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베이지안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추론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(Bayesian inference)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관한 지식이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필요함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주제를 엔지니어 관점에서 접근하여 일반적인 용어를 사용해서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이해해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대해 자세히 알고 싶은 독자는 관련 논문을 참고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더 간편한 형태로 전처리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압축을 성공적으로 푼 후 압축이 풀린 개개의 텍스트 문서를 하나의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합치겠음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코드에서 영화 리뷰를 읽어 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보통의 데스크톱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컴퓨터에서는 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 정도 걸릴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진행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과정을 확인하고 완료될 때까지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예상 시간을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추측하기 위해 제가 몇 년 전에 개발한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PyPrind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(Python Progress Indicator)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pypi.python.org/pypi/PyPrind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/)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패키지를 설치한 후 진행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4062677"/>
            <a:ext cx="5913487" cy="212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사용한 텍스트 문서 분해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여러 문서에 걸쳐 자주 등장하는 단어의 그룹을 찾는 확률적 생성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문서를 여러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단어가 혼합된 것으로 가정하면 토픽은 자주 등장하는 단어들로 나타낼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입력은 앞서 보았던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입력으로 받은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행렬을 두 개의 행렬로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문서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토픽 행렬</a:t>
            </a: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단어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토픽 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3889856"/>
            <a:ext cx="106288" cy="1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4186817"/>
            <a:ext cx="106288" cy="1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를 사용한 텍스트 문서 분해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두 행렬을 곱해서 가능한 작은 오차로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행렬을 재구성할 수 있도록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행렬을 분해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행렬에서 찾은 토픽이 관심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대상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유일한 단점은 미리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토픽 개수를 정해야 한다는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토픽 개수는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하이퍼파라미터로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수동으로 지정해야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LatentDirichletAllocation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사용하여 영화 리뷰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 셋을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분해하고 여러 개의 토픽으로 분류해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예에서는 열 개의 토픽으로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한정하여 분석을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하지만 독자들은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더 많은 토픽을 찾을 수 있도록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늘려서 실험해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이 장 서두에서 영화 리뷰 데이터로 만든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movie_data.csv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로컬 파일을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읽어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이제 익숙한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CountVectorizer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입력으로 넣을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2564895"/>
            <a:ext cx="6708686" cy="74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내장하고 있어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stop_words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='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english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지정하여 간편하게 사용할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3966" y="2507288"/>
            <a:ext cx="7132489" cy="172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단어의 최대 문서 빈도를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10%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지정하여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max_df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.1)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문서에 걸쳐 너무 자주 등장하는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단어를 제외했음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등장하는 단어를 제외하는 이유는 모든 문서에 걸쳐 등장하는 단어일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있고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그런 단어는 문서의 특정 토픽 카테고리와 관련성이 적기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가장 자주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등장하는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5,000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개로 단어 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제한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max_features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5000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데이터셋의 차원을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제한하여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추론 성능을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향상시킴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max_df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.1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max_features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5000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임의로 선택한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튜닝하여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결과를 비교해 보는 것이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코드는 문서에서 열 개의 토픽을 추정하도록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LatentDirichletAllocation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추정기를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학습하는 방법을 보여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모델 학습은 노트북이나 일반 데스크톱 컴퓨터에서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정도 걸림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2795323"/>
            <a:ext cx="6836323" cy="167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learning_method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'batch'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설정했으므로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추정기가 한 번 반복할 때 가능한 모든 훈련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'online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설정보다 느리지만 더 정확한 결과를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만듦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learning_method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'online'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설정하는 것은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장과 이 장에서 언급한 온라인 학습이나 미니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학습하고 나면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components_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속성에 열 개의 토픽에 대해 오름차순으로 단어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5,000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중요도를 담은 행렬이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1" y="2507288"/>
            <a:ext cx="3353870" cy="7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결과를 분석하기 위해 열 개의 토픽에서 가장 중요한 단어를 다섯 개씩 출력해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단어 중요도는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오름차순으로 정렬되어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최상위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다섯 개를 출력하려면 토픽 배열을 역순으로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정렬해야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2910537"/>
            <a:ext cx="6267987" cy="28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더 간편한 형태로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전처리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90274"/>
            <a:ext cx="5941033" cy="464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651" y="1931218"/>
            <a:ext cx="4708672" cy="441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1931219"/>
            <a:ext cx="3644427" cy="202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토픽에서 가장 중요한 단어 다섯 개를 기반으로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다음 토픽을 구별했다고 추측할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대체적으로 형편없는 영화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 토픽 카테고리가 되지 못함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가족 영화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전쟁 영화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예술 영화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범죄 영화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공포 영화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코미디 영화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쇼와 관련된 영화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9.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소설을 원작으로 한 영화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10.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액션 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카테고리가 잘 선택되었는지 확인하기 위해 공포 영화 카테고리에서 세 개의 영화 리뷰를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출력해보자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공포 영화는 카테고리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이므로 인덱스는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5)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2507288"/>
            <a:ext cx="7152830" cy="377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366" y="1873611"/>
            <a:ext cx="7187013" cy="126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잠재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디리클레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할당을 사용한 토픽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LDA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코드에서 공포 영화 카테고리 중 최상위 세 개의 리뷰에서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자씩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정확히 어떤 영화에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속한 리뷰인지는 모르지만 공포 영화의 리뷰임을 알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하지만 영화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#2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카테고리인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‘대체적으로 형편없는 영화’에 속한다고 볼 수도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322169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8.6 </a:t>
            </a:r>
            <a:r>
              <a:rPr lang="ko-KR" altLang="en-US" sz="2600" dirty="0" smtClean="0"/>
              <a:t>요약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54724" y="3397288"/>
            <a:ext cx="8064980" cy="155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장에서는 문서의 성향을 기반으로 텍스트 문서를 분류하기 위해 머신 러닝 알고리즘을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어떻게 사용하는지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분야의 기본적인 감성 분석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작업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사용하여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벡터로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것뿐만 아니라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tf-idf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사용한 적합성을 기준으로 단어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빈도에 가중치를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부여하는 방법도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텍스트 데이터를 다룰 때는 작업 과정에서 생성된 특성 벡터가 크기 때문에 계산 비용이 많이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 외부 메모리 학습이나 점진적 학습을 사용하여 전체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컴퓨터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메모리에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적재하지 않고 머신 러닝 모델을 훈련하는 방법을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사용한 비지도 학습으로 영화 리뷰를 여러 카테고리로 분류하는 토픽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모델링 개념을 소개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장에서는 여기서 만든 문서 분류기를 웹 애플리케이션에 포함시키는 방법을 배워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보겠음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8.1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텍스트 처리용 </a:t>
            </a:r>
            <a:r>
              <a:rPr lang="en-US" altLang="ko-KR" sz="3000" dirty="0" err="1" smtClean="0">
                <a:latin typeface="KoPub돋움체_Pro Bold" pitchFamily="18" charset="-127"/>
                <a:ea typeface="KoPub돋움체_Pro Bold" pitchFamily="18" charset="-127"/>
              </a:rPr>
              <a:t>IMDb</a:t>
            </a:r>
            <a:r>
              <a:rPr lang="en-US" altLang="ko-KR" sz="30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000" dirty="0" smtClean="0">
                <a:latin typeface="KoPub돋움체_Pro Bold" pitchFamily="18" charset="-127"/>
                <a:ea typeface="KoPub돋움체_Pro Bold" pitchFamily="18" charset="-127"/>
              </a:rPr>
              <a:t>영화 리뷰 데이터 준비</a:t>
            </a:r>
            <a:endParaRPr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더 간편한 형태로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전처리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89784"/>
            <a:ext cx="5259583" cy="130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4404</TotalTime>
  <Words>4273</Words>
  <Application>Microsoft Office PowerPoint</Application>
  <PresentationFormat>화면 슬라이드 쇼(4:3)</PresentationFormat>
  <Paragraphs>488</Paragraphs>
  <Slides>88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88</vt:i4>
      </vt:variant>
    </vt:vector>
  </HeadingPairs>
  <TitlesOfParts>
    <vt:vector size="90" baseType="lpstr">
      <vt:lpstr>1_Office Theme</vt:lpstr>
      <vt:lpstr>2_Office Theme</vt:lpstr>
      <vt:lpstr>슬라이드 1</vt:lpstr>
      <vt:lpstr>슬라이드 2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8.1 텍스트 처리용 IMDb 영화 리뷰 데이터 준비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8.2 BoW 모델 소개</vt:lpstr>
      <vt:lpstr>8.3 문서 분류를 위한 로지스틱 회귀 모델 훈련</vt:lpstr>
      <vt:lpstr>8.3 문서 분류를 위한 로지스틱 회귀 모델 훈련</vt:lpstr>
      <vt:lpstr>8.3 문서 분류를 위한 로지스틱 회귀 모델 훈련</vt:lpstr>
      <vt:lpstr>8.3 문서 분류를 위한 로지스틱 회귀 모델 훈련</vt:lpstr>
      <vt:lpstr>8.3 문서 분류를 위한 로지스틱 회귀 모델 훈련</vt:lpstr>
      <vt:lpstr>8.3 문서 분류를 위한 로지스틱 회귀 모델 훈련</vt:lpstr>
      <vt:lpstr>8.3 문서 분류를 위한 로지스틱 회귀 모델 훈련</vt:lpstr>
      <vt:lpstr>8.3 문서 분류를 위한 로지스틱 회귀 모델 훈련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8.4 대용량 데이터 처리: 온라인 알고리즘과 외부 메모리 학습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8.5 잠재 디리클레 할당을 사용한 토픽 모델링</vt:lpstr>
      <vt:lpstr>8.6 요약</vt:lpstr>
      <vt:lpstr>8.6 요약</vt:lpstr>
      <vt:lpstr>8.6 요약</vt:lpstr>
    </vt:vector>
  </TitlesOfParts>
  <Company>The National Academies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admin</cp:lastModifiedBy>
  <cp:revision>659</cp:revision>
  <cp:lastPrinted>2016-08-10T06:58:55Z</cp:lastPrinted>
  <dcterms:created xsi:type="dcterms:W3CDTF">2013-04-05T19:58:06Z</dcterms:created>
  <dcterms:modified xsi:type="dcterms:W3CDTF">2021-04-12T06:51:18Z</dcterms:modified>
</cp:coreProperties>
</file>