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46"/>
  </p:notesMasterIdLst>
  <p:handoutMasterIdLst>
    <p:handoutMasterId r:id="rId47"/>
  </p:handoutMasterIdLst>
  <p:sldIdLst>
    <p:sldId id="267" r:id="rId3"/>
    <p:sldId id="270" r:id="rId4"/>
    <p:sldId id="272" r:id="rId5"/>
    <p:sldId id="268" r:id="rId6"/>
    <p:sldId id="298" r:id="rId7"/>
    <p:sldId id="299" r:id="rId8"/>
    <p:sldId id="300" r:id="rId9"/>
    <p:sldId id="301" r:id="rId10"/>
    <p:sldId id="308" r:id="rId11"/>
    <p:sldId id="302" r:id="rId12"/>
    <p:sldId id="303" r:id="rId13"/>
    <p:sldId id="304" r:id="rId14"/>
    <p:sldId id="305" r:id="rId15"/>
    <p:sldId id="309" r:id="rId16"/>
    <p:sldId id="306" r:id="rId17"/>
    <p:sldId id="307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7C9CD"/>
    <a:srgbClr val="59D2D5"/>
    <a:srgbClr val="E06361"/>
    <a:srgbClr val="75B77D"/>
    <a:srgbClr val="A3CFA8"/>
    <a:srgbClr val="8D9DD8"/>
    <a:srgbClr val="FEF7DB"/>
    <a:srgbClr val="FED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2022-04-04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4/4/2022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4/4/2022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4/4/2022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4/4/2022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4/4/2022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4/4/2022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4/4/2022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4/4/2022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4/4/2022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4/4/2022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4/4/2022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4/4/2022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4/4/2022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4/4/2022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4/4/2022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4/4/2022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4/4/2022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4/4/2022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4/4/2022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8.jp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9.jpg"/><Relationship Id="rId4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0.jpg"/><Relationship Id="rId4" Type="http://schemas.openxmlformats.org/officeDocument/2006/relationships/image" Target="../media/image1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1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3.jpg"/><Relationship Id="rId4" Type="http://schemas.openxmlformats.org/officeDocument/2006/relationships/image" Target="../media/image1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29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8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0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4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7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1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rgbClr val="E06361"/>
                </a:solidFill>
              </a:rPr>
              <a:t>첫째마당</a:t>
            </a:r>
            <a:endParaRPr lang="en-US" altLang="ko-KR" sz="5400" dirty="0">
              <a:solidFill>
                <a:srgbClr val="E06361"/>
              </a:solidFill>
            </a:endParaRPr>
          </a:p>
          <a:p>
            <a:pPr algn="ctr"/>
            <a:r>
              <a:rPr lang="ko-KR" altLang="en-US" sz="5400" dirty="0">
                <a:solidFill>
                  <a:schemeClr val="tx2"/>
                </a:solidFill>
              </a:rPr>
              <a:t>딥러닝 시작을 위한 준비 운동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실행을 위해 필요한 세 가지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실행을 위해 필요한 세 가지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실행하기 위해 반드시 갖추어야 할 세 가지 준비 사항이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데이터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컴퓨터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,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그리고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프로그램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데이터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데이터를 이용해 예측 또는 판별을 수행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사용되는 데이터는 이름표가 달려 있는지에 따라 두 종류로 나뉨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개와 고양이 사진으로 이루어진 데이터가 있다고 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각각 사진에 ‘개’ 또는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고양이’라고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이름표가 붙어 있다면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 사진을 보고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개’라고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판별하고 고양이 사진을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고양이’라고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판별하는 딥러닝 모델을 만들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이름표가 주어진 데이터를 이용해 그 이름표를 맞히는 것을 ‘지도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학습’이라고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BD6AAF-82B2-44E8-9433-DD75C3333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2940483"/>
            <a:ext cx="1238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64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실행을 위해 필요한 세 가지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실행을 위해 필요한 세 가지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반대로 이름표가 없이 개와 고양이 사진이 그냥 마구잡이로 섞여 있다고 생각해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활용할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사진 속에서 개 사진들의 공통적인 특징을 찾아내고 고양이 사진들의 특징을 찾아내 이 두 그룹을 분류해 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이름표가 없는 데이터를 이용하는 것을 ‘비지도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학습’이라고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설계할 때는 이처럼 주어진 데이터에 이름표가 있는지 없는지에 따라 지도 학습을 사용할지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아니면 비지도 학습을 사용할지 결정하게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책은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CNN, RNN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등의 지도 학습과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GAN,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등의 비지도 학습 계열을 모두 다루게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우리가 이 책에서 다루는 대부분의 예제는 이름표가 있는 지도 학습이지만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책 후반부에서는 비지도 학습 계열인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GAN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배움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152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실행을 위해 필요한 세 가지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실행을 위해 필요한 세 가지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컴퓨터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(CPU? GPU?)</a:t>
            </a: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일반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CPU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컴퓨터에서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동작시킬지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아니면 고속 그래픽 처리에 특화된 전용 프로세서인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GPU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동작시킬지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선택할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책 예제들은 대부분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CPU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GPU,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어떤 환경에서도 잘 작동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다만 이 책에서 배운 내용을 자신이 가지고 있는 더 많은 데이터에 적용하려면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GPU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작업 환경을 갖추길 추천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BD6AAF-82B2-44E8-9433-DD75C3333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1931218"/>
            <a:ext cx="1238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6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실행을 위해 필요한 세 가지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실행을 위해 필요한 세 가지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프로그램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데이터와 컴퓨터 장비가 준비되었다면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구동할 수 있게끔 프로그래밍을 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프로그래밍에 익숙하지 않아도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수학에 자신이 없어도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(Google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Colab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딥러닝 라이브러리를 활용하면 누구나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어렵지 않게 구현할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BD6AAF-82B2-44E8-9433-DD75C3333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1931218"/>
            <a:ext cx="1238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87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3 </a:t>
            </a:r>
            <a:r>
              <a:rPr lang="ko-KR" altLang="en-US" sz="2600" dirty="0"/>
              <a:t>구글 </a:t>
            </a:r>
            <a:r>
              <a:rPr lang="ko-KR" altLang="en-US" sz="2600" dirty="0" err="1"/>
              <a:t>코랩</a:t>
            </a:r>
            <a:r>
              <a:rPr lang="ko-KR" altLang="en-US" sz="2600" dirty="0"/>
              <a:t> 실행하기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128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만들고 작동시키는 대표적인 방법에는 구글이 제공하는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구글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코랩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이용하는 방법과 내 컴퓨터에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아나콘다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(Anaconda)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설치한 후 가상 환경에서 실행하는 방법이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코랩에는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딥러닝 실행을 위한 환경이 이미 갖추어져 있고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무료로 제공되는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GPU/TPU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 빠른 프로세서를 사용할 수 있다는 장점이 있기 때문에 우리는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사용해 실습할 예정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만일 내 컴퓨터에서 아나콘다 가상 환경을 설치해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실행하려면 부록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A(370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쪽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참고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794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아나콘다 가상 환경을 이용하는 방법의 장단점은 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6264B4-2FEF-4D42-9EFB-7C24F7A0E406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표 </a:t>
            </a:r>
            <a:r>
              <a:rPr lang="en-US" altLang="ko-KR" sz="1600" b="1" dirty="0"/>
              <a:t>1-1 | </a:t>
            </a:r>
            <a:r>
              <a:rPr lang="ko-KR" altLang="en-US" sz="1600" b="1" dirty="0"/>
              <a:t>딥러닝 프로그래밍 툴의 장단점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2EEE8D-DF65-4FAF-844D-D7089611E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2622502"/>
            <a:ext cx="65532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27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   구글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코랩의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개요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사용하기 위해 필요한 소프트웨어는 웹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브라우저뿐임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웹 브라우저로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접속해서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위해 필요한 편집을 마치면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구글 클라우드 서버에서 해당 프로그램이 실행되고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결과를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보여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통해 만들고 실행한 파일은 구글 드라이버에 저장하고 불러올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A6545C-3629-4142-A8BD-5A43CE149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1931218"/>
            <a:ext cx="123825" cy="142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DF97FB-0A74-4A58-9EAA-4DE7E4D60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564895"/>
            <a:ext cx="209550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7AF6D2-C4C0-44E2-9DB3-DF2A5EE42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86" y="2585773"/>
            <a:ext cx="209550" cy="209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2FA55FF-AC5B-4AED-A78F-A30CD9C1F2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985" y="2585773"/>
            <a:ext cx="209550" cy="2095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62CFDC2-55AA-4E3A-9BFA-39B0654C9F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5" y="2852930"/>
            <a:ext cx="209550" cy="2095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9BF3903-557D-4A04-8861-3982B88D8E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57" y="3486607"/>
            <a:ext cx="4675990" cy="307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2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사용하려면 구글 계정이 있어야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구글 계정이 없다면 먼저 구글 웹 사이트에 접속해 계정을 만듦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499F9DD-95C3-451F-A869-8CF2AB8F18CA}"/>
              </a:ext>
            </a:extLst>
          </p:cNvPr>
          <p:cNvSpPr txBox="1">
            <a:spLocks/>
          </p:cNvSpPr>
          <p:nvPr/>
        </p:nvSpPr>
        <p:spPr>
          <a:xfrm>
            <a:off x="597117" y="256778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1-2 | </a:t>
            </a:r>
            <a:r>
              <a:rPr lang="ko-KR" altLang="en-US" sz="1600" b="1" dirty="0"/>
              <a:t>구글 계정 만들기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9651DB-AE76-4B56-B09E-853F8FB3E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2863084"/>
            <a:ext cx="6260446" cy="373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9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인증 과정과 약관 동의 과정을 거쳐 구글 계정을 만들고 해당 계정에 로그인하고 나면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    아이콘을 클릭한 후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드라이브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클릭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499F9DD-95C3-451F-A869-8CF2AB8F18CA}"/>
              </a:ext>
            </a:extLst>
          </p:cNvPr>
          <p:cNvSpPr txBox="1">
            <a:spLocks/>
          </p:cNvSpPr>
          <p:nvPr/>
        </p:nvSpPr>
        <p:spPr>
          <a:xfrm>
            <a:off x="597117" y="256778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1-3 | </a:t>
            </a:r>
            <a:r>
              <a:rPr lang="ko-KR" altLang="en-US" sz="1600" b="1" dirty="0"/>
              <a:t>구글 드라이브 선택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A1F979-C2E3-44E0-B48D-46DBD087A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247671"/>
            <a:ext cx="209550" cy="209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490243-0A24-4686-AF8B-D0650C4F0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37" y="2228621"/>
            <a:ext cx="238125" cy="247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5E8D9C-52EF-4CDE-BC7A-2DC55FBE9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310" y="2240131"/>
            <a:ext cx="209550" cy="209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FA62E0-1443-4803-99C3-0356788C8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0" y="2910537"/>
            <a:ext cx="44958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8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해 보자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!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딥러닝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4824214" cy="185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인공지능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?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머신 러닝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?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 실행을 위해 필요한 세 가지 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구글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코랩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실행하기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구글 드라이브가 열리면 왼쪽 상단의 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새로 만들기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&gt;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   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더보기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&gt;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연결할 앱 더보기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</a:t>
            </a: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차례로 선택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499F9DD-95C3-451F-A869-8CF2AB8F18CA}"/>
              </a:ext>
            </a:extLst>
          </p:cNvPr>
          <p:cNvSpPr txBox="1">
            <a:spLocks/>
          </p:cNvSpPr>
          <p:nvPr/>
        </p:nvSpPr>
        <p:spPr>
          <a:xfrm>
            <a:off x="597117" y="256778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1-4 | </a:t>
            </a:r>
            <a:r>
              <a:rPr lang="ko-KR" altLang="en-US" sz="1600" b="1" dirty="0"/>
              <a:t>연결할 앱 선택 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A1F979-C2E3-44E0-B48D-46DBD087A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144" y="1909084"/>
            <a:ext cx="209550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5E8D9C-52EF-4CDE-BC7A-2DC55FBE9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926" y="1909084"/>
            <a:ext cx="209550" cy="2095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FFBE2F2-029C-4F38-A8A6-C20FC11CB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45" y="1902426"/>
            <a:ext cx="20955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1712DA-49F9-4869-A4FD-28BF7E379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5" y="2910537"/>
            <a:ext cx="45243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20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4.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‘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Colaboratory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검색하고    해당 앱을 클릭한 후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설치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클릭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499F9DD-95C3-451F-A869-8CF2AB8F18CA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1-5 | </a:t>
            </a:r>
            <a:r>
              <a:rPr lang="en-US" altLang="ko-KR" sz="1600" b="1" dirty="0" err="1"/>
              <a:t>Colaboratory</a:t>
            </a:r>
            <a:r>
              <a:rPr lang="ko-KR" altLang="en-US" sz="1600" b="1" dirty="0"/>
              <a:t>를 검색해서 설치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A1F979-C2E3-44E0-B48D-46DBD087A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1909084"/>
            <a:ext cx="209550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5E8D9C-52EF-4CDE-BC7A-2DC55FBE9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559" y="1909084"/>
            <a:ext cx="209550" cy="2095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FFBE2F2-029C-4F38-A8A6-C20FC11CB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105" y="1902426"/>
            <a:ext cx="209550" cy="20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F2F739-0674-41DF-8FE1-05A8D0070C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2630415"/>
            <a:ext cx="65722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07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5.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화면에 나오는 대로 동의와 계정 선택 단계를 진행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1-6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같이 뜨면 설치가 완료된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확인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눌러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기본 앱으로 설정하고 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완료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눌러 설치를 마침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499F9DD-95C3-451F-A869-8CF2AB8F18CA}"/>
              </a:ext>
            </a:extLst>
          </p:cNvPr>
          <p:cNvSpPr txBox="1">
            <a:spLocks/>
          </p:cNvSpPr>
          <p:nvPr/>
        </p:nvSpPr>
        <p:spPr>
          <a:xfrm>
            <a:off x="597117" y="291053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1-6 | </a:t>
            </a:r>
            <a:r>
              <a:rPr lang="ko-KR" altLang="en-US" sz="1600" b="1" dirty="0"/>
              <a:t>구글 </a:t>
            </a:r>
            <a:r>
              <a:rPr lang="ko-KR" altLang="en-US" sz="1600" b="1" dirty="0" err="1"/>
              <a:t>코랩</a:t>
            </a:r>
            <a:r>
              <a:rPr lang="ko-KR" altLang="en-US" sz="1600" b="1" dirty="0"/>
              <a:t> 설치 완료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A1F979-C2E3-44E0-B48D-46DBD087A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564895"/>
            <a:ext cx="209550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5E8D9C-52EF-4CDE-BC7A-2DC55FBE9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77" y="2576076"/>
            <a:ext cx="209550" cy="209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918836-880B-4822-B2AF-B8D94AEF9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0" y="3256179"/>
            <a:ext cx="68008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24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6.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다시 한 번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새로 만들기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&gt;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더보기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선택하면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Google </a:t>
            </a:r>
            <a:r>
              <a:rPr lang="en-US" altLang="ko-KR" b="1" dirty="0" err="1">
                <a:latin typeface="KoPub돋움체_Pro Light" pitchFamily="18" charset="-127"/>
                <a:ea typeface="KoPub돋움체_Pro Light" pitchFamily="18" charset="-127"/>
              </a:rPr>
              <a:t>Colaboratory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메뉴가 생긴 것을 </a:t>
            </a: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확인할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클릭해서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499F9DD-95C3-451F-A869-8CF2AB8F18CA}"/>
              </a:ext>
            </a:extLst>
          </p:cNvPr>
          <p:cNvSpPr txBox="1">
            <a:spLocks/>
          </p:cNvSpPr>
          <p:nvPr/>
        </p:nvSpPr>
        <p:spPr>
          <a:xfrm>
            <a:off x="597117" y="291053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1-7 | </a:t>
            </a:r>
            <a:r>
              <a:rPr lang="ko-KR" altLang="en-US" sz="1600" b="1" dirty="0"/>
              <a:t>구글 </a:t>
            </a:r>
            <a:r>
              <a:rPr lang="ko-KR" altLang="en-US" sz="1600" b="1" dirty="0" err="1"/>
              <a:t>코랩의</a:t>
            </a:r>
            <a:r>
              <a:rPr lang="ko-KR" altLang="en-US" sz="1600" b="1" dirty="0"/>
              <a:t> 실행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212256-23FA-424F-B8BB-10A961365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5" y="3256179"/>
            <a:ext cx="3590991" cy="329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35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   구글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코랩의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개요</a:t>
            </a: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1-8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같이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실행되면 먼저 파일명을 바꾸어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상단에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Untitled0.ipynb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되어 있는 부분을 클릭해     ‘나의 첫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코랩’이라고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입력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0D14C1-5F7B-40F5-83BF-0FDED8EA9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1931218"/>
            <a:ext cx="123825" cy="142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C04C7A-0D01-40F0-ACF7-8FD9E78DB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564895"/>
            <a:ext cx="209550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D116F1-CA20-47D9-BA97-501A85962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54" y="2564895"/>
            <a:ext cx="209550" cy="209550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1AAF60E3-D909-4DE2-87A8-A67F9D5BC511}"/>
              </a:ext>
            </a:extLst>
          </p:cNvPr>
          <p:cNvSpPr txBox="1">
            <a:spLocks/>
          </p:cNvSpPr>
          <p:nvPr/>
        </p:nvSpPr>
        <p:spPr>
          <a:xfrm>
            <a:off x="597117" y="291053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1-8 | </a:t>
            </a:r>
            <a:r>
              <a:rPr lang="ko-KR" altLang="en-US" sz="1600" b="1" dirty="0"/>
              <a:t>파일명 바꾸기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4568523-DD81-47B3-B986-E8D2795C0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3251753"/>
            <a:ext cx="56673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33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2.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우측의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연결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버튼을 클릭하고 잠시 기다리면    메모리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(RAM)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디스크 사용량을 표시하는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막대 그래프가 표시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C04C7A-0D01-40F0-ACF7-8FD9E78DB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1894489"/>
            <a:ext cx="209550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D116F1-CA20-47D9-BA97-501A85962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642" y="1894489"/>
            <a:ext cx="209550" cy="209550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1AAF60E3-D909-4DE2-87A8-A67F9D5BC511}"/>
              </a:ext>
            </a:extLst>
          </p:cNvPr>
          <p:cNvSpPr txBox="1">
            <a:spLocks/>
          </p:cNvSpPr>
          <p:nvPr/>
        </p:nvSpPr>
        <p:spPr>
          <a:xfrm>
            <a:off x="563553" y="256489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1-9 | </a:t>
            </a:r>
            <a:r>
              <a:rPr lang="ko-KR" altLang="en-US" sz="1600" b="1" dirty="0"/>
              <a:t>구글 클라우드 서버와 연결하기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ACBED8-5E9C-4898-9E26-773EC16F2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0" y="2910537"/>
            <a:ext cx="57150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11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추가 설정이 없을 경우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CPU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기반으로 구동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빠른 실행을 위해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GPU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TPU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연결시켜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메뉴에서 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수정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&gt;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노트 설정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클릭한 후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하드웨어 가속기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None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   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GPU(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TPU)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선택하고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저장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누름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책에서는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GPU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선택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C04C7A-0D01-40F0-ACF7-8FD9E78DB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78" y="2564895"/>
            <a:ext cx="209550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D116F1-CA20-47D9-BA97-501A85962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576" y="2564895"/>
            <a:ext cx="209550" cy="209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6B8B4B-ED7E-42C0-A92A-897865F54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428" y="2564895"/>
            <a:ext cx="20955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AA9EBE-BCD4-4C46-A6FB-5D1B4D26CC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136" y="2564895"/>
            <a:ext cx="209550" cy="209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34A65CA-3071-4901-8AA9-A0FC95DE0C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683" y="2910537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17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78D584A-26EC-48EE-95A0-89DC7E198C0E}"/>
              </a:ext>
            </a:extLst>
          </p:cNvPr>
          <p:cNvSpPr txBox="1">
            <a:spLocks/>
          </p:cNvSpPr>
          <p:nvPr/>
        </p:nvSpPr>
        <p:spPr>
          <a:xfrm>
            <a:off x="563553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1-10 | GPU </a:t>
            </a:r>
            <a:r>
              <a:rPr lang="ko-KR" altLang="en-US" sz="1600" b="1" dirty="0"/>
              <a:t>또는 </a:t>
            </a:r>
            <a:r>
              <a:rPr lang="en-US" altLang="ko-KR" sz="1600" b="1" dirty="0"/>
              <a:t>TPU</a:t>
            </a:r>
            <a:r>
              <a:rPr lang="ko-KR" altLang="en-US" sz="1600" b="1" dirty="0"/>
              <a:t>와 연결하기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5B0864A-016A-439F-9B33-84EC9742B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45" y="1873611"/>
            <a:ext cx="58578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28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TPU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구글에서 만든 데이터 분석 및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딥러닝용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하드웨어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구글 클라우드 서버 내에서만 사용할 수 있으며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GPU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보다 특정 환경에서 훨씬 빠른 연산이 가능한 것으로 알려져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708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   코드 실행하기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GPU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혹은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TPU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이용해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사용할 준비가 되었음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간단한 코드를 입력해 보면서 사용법을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위한 코드는 파이썬 언어로 만들어짐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배우기 쉽고 데이터를 다루는 기능이 뛰어나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인공지능 분야에서 가장 많이 쓰이는 프로그래밍 언어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AB40F3-A00D-4022-90CA-6E29473F4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1931218"/>
            <a:ext cx="123825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2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1 </a:t>
            </a:r>
            <a:r>
              <a:rPr lang="ko-KR" altLang="en-US" sz="2600" dirty="0"/>
              <a:t>인공지능</a:t>
            </a:r>
            <a:r>
              <a:rPr lang="en-US" altLang="ko-KR" sz="2600" dirty="0"/>
              <a:t>? </a:t>
            </a:r>
            <a:r>
              <a:rPr lang="ko-KR" altLang="en-US" sz="2600" dirty="0"/>
              <a:t>머신 러닝</a:t>
            </a:r>
            <a:r>
              <a:rPr lang="en-US" altLang="ko-KR" sz="2600" dirty="0"/>
              <a:t>? </a:t>
            </a:r>
            <a:r>
              <a:rPr lang="ko-KR" altLang="en-US" sz="2600" dirty="0"/>
              <a:t>딥러닝</a:t>
            </a:r>
            <a:r>
              <a:rPr lang="en-US" altLang="ko-KR" sz="2600" dirty="0"/>
              <a:t>?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4.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Hello,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Deeplearning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!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출력하는 코드를 입력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실행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버튼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   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클릭한 후    출력을 확인해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3000C4-1983-41FC-A4BB-089A9274E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58" y="1894489"/>
            <a:ext cx="209550" cy="209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C2FB0B-FA3A-47C9-80E1-33086121B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58" y="2214600"/>
            <a:ext cx="6696075" cy="790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F705EC-F853-40C3-868F-46E9FAC0B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58" y="3219450"/>
            <a:ext cx="209550" cy="209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EBB7DF-9C5E-47E4-9955-0A1A239A3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345" y="3219450"/>
            <a:ext cx="209550" cy="2095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7D3DF81-9E34-4E78-B3B3-64EC129127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13" y="3231194"/>
            <a:ext cx="209550" cy="200025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4A3A40BE-21DB-4688-AE64-E144E4E6C06D}"/>
              </a:ext>
            </a:extLst>
          </p:cNvPr>
          <p:cNvSpPr txBox="1">
            <a:spLocks/>
          </p:cNvSpPr>
          <p:nvPr/>
        </p:nvSpPr>
        <p:spPr>
          <a:xfrm>
            <a:off x="563553" y="366231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1-11 | </a:t>
            </a:r>
            <a:r>
              <a:rPr lang="ko-KR" altLang="en-US" sz="1600" b="1" dirty="0"/>
              <a:t>첫 코드 실행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5A151A-ACC5-42F2-952E-42A8228D90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96" y="4029676"/>
            <a:ext cx="55626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78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5.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메뉴 바로 밑에는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+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코드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+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텍스트 버튼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이용해 코드를 새로 입력할지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텍스트를 입력할지 결정할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코드를 새롭게 추가해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+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코드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클릭해서    새로운 코드 편집창이 나타나는 것을 확인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4A3A40BE-21DB-4688-AE64-E144E4E6C06D}"/>
              </a:ext>
            </a:extLst>
          </p:cNvPr>
          <p:cNvSpPr txBox="1">
            <a:spLocks/>
          </p:cNvSpPr>
          <p:nvPr/>
        </p:nvSpPr>
        <p:spPr>
          <a:xfrm>
            <a:off x="563553" y="325906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1-12 | </a:t>
            </a:r>
            <a:r>
              <a:rPr lang="ko-KR" altLang="en-US" sz="1600" b="1" dirty="0"/>
              <a:t>새 코드 </a:t>
            </a:r>
            <a:r>
              <a:rPr lang="ko-KR" altLang="en-US" sz="1600" b="1" dirty="0" err="1"/>
              <a:t>편집창</a:t>
            </a:r>
            <a:r>
              <a:rPr lang="ko-KR" altLang="en-US" sz="1600" b="1" dirty="0"/>
              <a:t> 만들기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390BB-056C-4EDA-A8A8-1D207BE3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58" y="2910537"/>
            <a:ext cx="209550" cy="209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7D179E9-348A-4860-A674-052B46209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75" y="2910537"/>
            <a:ext cx="20955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59D5F3-B111-45A8-ADC2-119E14CFF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589614"/>
            <a:ext cx="56197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37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창 상단이나 하단에 마우스를 살짝 가져가도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+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코드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+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텍스트 선택 버튼이 나옴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이후 코드가 길어질 때 상단 메뉴까지 이동하는 번거로움을 덜 수 있는 편리한 기능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4A3A40BE-21DB-4688-AE64-E144E4E6C06D}"/>
              </a:ext>
            </a:extLst>
          </p:cNvPr>
          <p:cNvSpPr txBox="1">
            <a:spLocks/>
          </p:cNvSpPr>
          <p:nvPr/>
        </p:nvSpPr>
        <p:spPr>
          <a:xfrm>
            <a:off x="563553" y="256778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1-13 | </a:t>
            </a:r>
            <a:r>
              <a:rPr lang="ko-KR" altLang="en-US" sz="1600" b="1" dirty="0"/>
              <a:t>또 다른 코드 </a:t>
            </a:r>
            <a:r>
              <a:rPr lang="ko-KR" altLang="en-US" sz="1600" b="1" dirty="0" err="1"/>
              <a:t>편집창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생성법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A3EB26-0EB5-427F-A510-26BB8DB52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3" y="2934229"/>
            <a:ext cx="62103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9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6.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위해 반드시 필요한 라이브러리는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코랩에는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이미 설치되어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설치된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버전을 확인하는 코드를 실행해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새로 연 코드 편집창에 다음과 같이 입력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EB570A-5714-4EB7-B4F7-9E32B8452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74" y="3140965"/>
            <a:ext cx="67532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40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실행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버튼을 클릭하고 출력을 확인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현재 사용 중인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버전이 출력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B87DD62-D378-4042-9258-6D9A95A54413}"/>
              </a:ext>
            </a:extLst>
          </p:cNvPr>
          <p:cNvSpPr txBox="1">
            <a:spLocks/>
          </p:cNvSpPr>
          <p:nvPr/>
        </p:nvSpPr>
        <p:spPr>
          <a:xfrm>
            <a:off x="563553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1-14 | </a:t>
            </a:r>
            <a:r>
              <a:rPr lang="ko-KR" altLang="en-US" sz="1600" b="1" dirty="0"/>
              <a:t>새로운 코드 실행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01A492-7288-495D-A99C-CDE44AF3C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46" y="2660289"/>
            <a:ext cx="5581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56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글을 쓰는 시점의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버전은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2.8</a:t>
            </a: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버전에 따라 실행 결과나 특성이 조금씩 달라질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0476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텍스트 입력하기</a:t>
            </a: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7.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이번에는 텍스트를 입력하고 다루는 방법에 대해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+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텍스트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클릭해    텍스트 입력창을 추가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C1FDCE-4D35-4C06-9CDA-B1D1B2033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564895"/>
            <a:ext cx="209550" cy="20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C70DFE-69AA-4135-9319-BDB60A5D4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75" y="2564895"/>
            <a:ext cx="209550" cy="20955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B9D2DF7F-9352-41EF-A044-13D0404D14B6}"/>
              </a:ext>
            </a:extLst>
          </p:cNvPr>
          <p:cNvSpPr txBox="1">
            <a:spLocks/>
          </p:cNvSpPr>
          <p:nvPr/>
        </p:nvSpPr>
        <p:spPr>
          <a:xfrm>
            <a:off x="563553" y="291053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1-15 | </a:t>
            </a:r>
            <a:r>
              <a:rPr lang="ko-KR" altLang="en-US" sz="1600" b="1" dirty="0"/>
              <a:t>새로운 텍스트 </a:t>
            </a:r>
            <a:r>
              <a:rPr lang="ko-KR" altLang="en-US" sz="1600" b="1" dirty="0" err="1"/>
              <a:t>입력창</a:t>
            </a:r>
            <a:r>
              <a:rPr lang="ko-KR" altLang="en-US" sz="1600" b="1" dirty="0"/>
              <a:t> 생성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04E3EA-50D3-4BE8-9C35-1487D284B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46" y="3256179"/>
            <a:ext cx="55816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96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8.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텍스트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입력창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왼쪽에 텍스트를 입력하면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어떻게 보여질지 오른쪽에 나타남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9D2DF7F-9352-41EF-A044-13D0404D14B6}"/>
              </a:ext>
            </a:extLst>
          </p:cNvPr>
          <p:cNvSpPr txBox="1">
            <a:spLocks/>
          </p:cNvSpPr>
          <p:nvPr/>
        </p:nvSpPr>
        <p:spPr>
          <a:xfrm>
            <a:off x="563553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1-16 | </a:t>
            </a:r>
            <a:r>
              <a:rPr lang="ko-KR" altLang="en-US" sz="1600" b="1" dirty="0"/>
              <a:t>텍스트의 입력과 미리 보기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663410-8382-4B25-ADBC-CD31E1968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4" y="2622502"/>
            <a:ext cx="60864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20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#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이나 * 등 기호를 붙이면 텍스트의 크기나 굵기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기울기 등을 조정할 수 있는데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이것을 마크다운 언어라고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#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이나 * 기호를 일일이 기억하지 않아도 이를 자동으로 붙여 주는 툴을 텍스트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입력창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상단에 제공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    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클릭하면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#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기호가 추가되면서 앞서 입력한 글씨의 크기가 변하는 것을 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EE8196-1D99-4C94-8575-1ECC2CABA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563" y="3104236"/>
            <a:ext cx="20955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9E8A82-5B62-4C22-8BAA-ABFF31C7C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16" y="3142336"/>
            <a:ext cx="200025" cy="17145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CE60CBAC-0647-461C-AFC8-75FAED39874E}"/>
              </a:ext>
            </a:extLst>
          </p:cNvPr>
          <p:cNvSpPr txBox="1">
            <a:spLocks/>
          </p:cNvSpPr>
          <p:nvPr/>
        </p:nvSpPr>
        <p:spPr>
          <a:xfrm>
            <a:off x="563553" y="371992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1-17 | </a:t>
            </a:r>
            <a:r>
              <a:rPr lang="ko-KR" altLang="en-US" sz="1600" b="1" dirty="0"/>
              <a:t>글씨 크기 변경하기 </a:t>
            </a:r>
            <a:r>
              <a:rPr lang="en-US" altLang="ko-KR" sz="1600" b="1" dirty="0"/>
              <a:t>1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EBF6C10-C7F6-4002-AC22-4789E0E69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4081798"/>
            <a:ext cx="60483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98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한 번 더 누르면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#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기호가 두 번 나오면서 글씨 크기가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작아짐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세 번까지 크기를 줄일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 밖에 다른 아이콘들도 클릭해 보면 어떤 기능을 가지고 있는지 쉽게 확인할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CE60CBAC-0647-461C-AFC8-75FAED39874E}"/>
              </a:ext>
            </a:extLst>
          </p:cNvPr>
          <p:cNvSpPr txBox="1">
            <a:spLocks/>
          </p:cNvSpPr>
          <p:nvPr/>
        </p:nvSpPr>
        <p:spPr>
          <a:xfrm>
            <a:off x="563553" y="256778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1-18 | </a:t>
            </a:r>
            <a:r>
              <a:rPr lang="ko-KR" altLang="en-US" sz="1600" b="1" dirty="0"/>
              <a:t>글씨 크기 변경하기 </a:t>
            </a:r>
            <a:r>
              <a:rPr lang="en-US" altLang="ko-KR" sz="1600" b="1" dirty="0"/>
              <a:t>2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6AAD10-ACE0-4F77-AE2A-3E9CB97E4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39" y="1931218"/>
            <a:ext cx="200025" cy="171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22FA6E-6EEC-489A-A252-5D1278A71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2954193"/>
            <a:ext cx="60293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5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머신 러닝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인공지능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머신 러닝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바야흐로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전성시대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암을 대신 진단하고 생명 현상의 신비를 풀어내며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각종 산업 전반에 커다란 변화를 가져오고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어느 날 갑자기 등장한 것은 아님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사람을 닮은 인공지능을 만들기 위해 수십 년간 지속해 온 노력의 결실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사람이 할 수 있는 것과 유사한 판단을 컴퓨터가 해낼 수 있게끔 인공지능을 연구하던 중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기존의 데이터를 이용해 앞으로 일을 예측하는 ‘머신 러닝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(machine learning)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’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기법이 효과적임을 발견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머신 러닝 안에는 여러 알고리즘이 있는데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중 가장 좋은 효과를 내는 것이 바로 딥러닝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인공지능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관계를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같이 표현할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9.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키를 누르면 텍스트 편집이 종료되며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더블클릭하거나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  키를 눌러 다시 편집</a:t>
            </a: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445C7E-A88B-40D5-9FFC-03629EFBE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29" y="1873611"/>
            <a:ext cx="381000" cy="247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FEDCC2-7294-41C5-91B0-A58433957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367" y="1877125"/>
            <a:ext cx="552450" cy="228600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CC8DD688-7E8A-4F62-AD4B-707F27D52126}"/>
              </a:ext>
            </a:extLst>
          </p:cNvPr>
          <p:cNvSpPr txBox="1">
            <a:spLocks/>
          </p:cNvSpPr>
          <p:nvPr/>
        </p:nvSpPr>
        <p:spPr>
          <a:xfrm>
            <a:off x="563553" y="256778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1-19 | </a:t>
            </a:r>
            <a:r>
              <a:rPr lang="ko-KR" altLang="en-US" sz="1600" b="1" dirty="0"/>
              <a:t>텍스트 편집 종료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DAD253C-6A88-4079-9BE8-35D5E99BF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1" y="2910537"/>
            <a:ext cx="61245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21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   코드 실행하기</a:t>
            </a: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10.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작성한 노트북 파일은 구글 드라이브에 저장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메뉴의 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파일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&gt;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저장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선택한 후    드라이브에 노트북 파일이 저장된 것을 확인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B2A8A9-A4D1-4C05-BA83-C7880BAB7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1931218"/>
            <a:ext cx="123825" cy="142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B8DB9B0-2EB3-45E2-971D-A78667904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471" y="2564895"/>
            <a:ext cx="209550" cy="209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2D69CCF-D3D7-4634-8758-53C487FBD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969" y="2564895"/>
            <a:ext cx="209550" cy="2095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8DAA448-A23C-42D2-98B9-512139AF65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43" y="2564895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18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CC8DD688-7E8A-4F62-AD4B-707F27D52126}"/>
              </a:ext>
            </a:extLst>
          </p:cNvPr>
          <p:cNvSpPr txBox="1">
            <a:spLocks/>
          </p:cNvSpPr>
          <p:nvPr/>
        </p:nvSpPr>
        <p:spPr>
          <a:xfrm>
            <a:off x="563553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1-20 | </a:t>
            </a:r>
            <a:r>
              <a:rPr lang="ko-KR" altLang="en-US" sz="1600" b="1" dirty="0"/>
              <a:t>파일을 내 드라이브에 저장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081909-0741-40AB-9B4F-9A9C5C82E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3" y="1873611"/>
            <a:ext cx="66294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86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구글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코랩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실행하기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지금까지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실행하고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실행한 파일을 내 구글 드라이브에 저장해 보았음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39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머신 러닝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A3FEF23-3619-4060-A732-A45A18D27828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1-1 | </a:t>
            </a:r>
            <a:r>
              <a:rPr lang="ko-KR" altLang="en-US" sz="1600" b="1" dirty="0"/>
              <a:t>인공지능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머신 러닝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딥러닝의</a:t>
            </a:r>
            <a:r>
              <a:rPr lang="ko-KR" altLang="en-US" sz="1600" b="1" dirty="0"/>
              <a:t> 관계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A61065-5AFA-48A4-AF24-663C0BD2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988825"/>
            <a:ext cx="47148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4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머신 러닝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인공지능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머신 러닝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인공지능의 큰 범주 안에 머신 러닝이 속하고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러닝의 일부분이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딥러닝인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만일 인공지능이 먹을 수 있는 모든 음식이라고 한다면 머신 러닝은 영양가 많은 고기 음식이라 할 수 있고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그중에서도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최고급 스테이크 요리쯤 된다고 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우리는 이 책을 통해 최고급 요리에 해당하는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맛볼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고기 맛을 알아야 진정한 스테이크 맛을 음미할 수 있듯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충분히 음미하려면 먼저 머신 러닝 맛을 보아야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02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머신 러닝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인공지능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머신 러닝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러닝은 많은 계산을 필요로 하기 때문에 여러 가지 수학 공식이 쏟아져 나오기도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꼭 필요한 머신 러닝만 골라 주면서 ‘진입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장벽’을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자연스럽게 뛰어넘게 만드는 숙련된 가이드가 필요함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80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머신 러닝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인공지능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머신 러닝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책이 여러분의 가이드가 되어 줄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딥러닝 학습에 꼭 필요한 이론과 실습 예제가 난이도를 고려해 차례로 등장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챕터씩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공부하다 보면 선형 회귀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로지스틱 회귀를 지나 자연스레 신경망을 만나게 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실제 세상에 적용 가능한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경험하게 될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책의 마지막 장을 넘길 때쯤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여러분은 수술 환자의 사망률을 예측하고 아이리스의 품종을 맞추고 손으로 쓴 글씨를 판별하는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주인이 되어 있을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딥러닝 이외에 종종 쓰이는 머신 러닝 알고리즘들은 별책으로 편성되어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별책 부록에서 제공되는 ‘가장 많이 사용되는 머신 러닝 알고리즘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Top10’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판다스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사용법’까지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참조하면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타인의 것으로만 보이던 인공지능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바로 여러분의 손에 쥐어질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235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2 </a:t>
            </a:r>
            <a:r>
              <a:rPr lang="ko-KR" altLang="en-US" sz="2600" dirty="0"/>
              <a:t>딥러닝 실행을 위해 필요한 세 가지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41171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</TotalTime>
  <Words>1893</Words>
  <Application>Microsoft Office PowerPoint</Application>
  <PresentationFormat>화면 슬라이드 쇼(4:3)</PresentationFormat>
  <Paragraphs>239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43</vt:i4>
      </vt:variant>
    </vt:vector>
  </HeadingPairs>
  <TitlesOfParts>
    <vt:vector size="53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1 인공지능? 머신 러닝? 딥러닝?</vt:lpstr>
      <vt:lpstr>1 인공지능? 머신 러닝? 딥러닝?</vt:lpstr>
      <vt:lpstr>1 인공지능? 머신 러닝? 딥러닝?</vt:lpstr>
      <vt:lpstr>1 인공지능? 머신 러닝? 딥러닝?</vt:lpstr>
      <vt:lpstr>1 인공지능? 머신 러닝? 딥러닝?</vt:lpstr>
      <vt:lpstr>1 인공지능? 머신 러닝? 딥러닝?</vt:lpstr>
      <vt:lpstr>2 딥러닝 실행을 위해 필요한 세 가지</vt:lpstr>
      <vt:lpstr>2 딥러닝 실행을 위해 필요한 세 가지</vt:lpstr>
      <vt:lpstr>2 딥러닝 실행을 위해 필요한 세 가지</vt:lpstr>
      <vt:lpstr>2 딥러닝 실행을 위해 필요한 세 가지</vt:lpstr>
      <vt:lpstr>2 딥러닝 실행을 위해 필요한 세 가지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  <vt:lpstr>3 구글 코랩 실행하기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USER</cp:lastModifiedBy>
  <cp:revision>193</cp:revision>
  <cp:lastPrinted>2016-08-10T06:58:55Z</cp:lastPrinted>
  <dcterms:created xsi:type="dcterms:W3CDTF">2013-04-05T19:58:06Z</dcterms:created>
  <dcterms:modified xsi:type="dcterms:W3CDTF">2022-04-04T01:41:56Z</dcterms:modified>
</cp:coreProperties>
</file>