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57"/>
  </p:notesMasterIdLst>
  <p:handoutMasterIdLst>
    <p:handoutMasterId r:id="rId58"/>
  </p:handoutMasterIdLst>
  <p:sldIdLst>
    <p:sldId id="267" r:id="rId3"/>
    <p:sldId id="270" r:id="rId4"/>
    <p:sldId id="273" r:id="rId5"/>
    <p:sldId id="323" r:id="rId6"/>
    <p:sldId id="272" r:id="rId7"/>
    <p:sldId id="32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5B8"/>
    <a:srgbClr val="37C9CD"/>
    <a:srgbClr val="59D2D5"/>
    <a:srgbClr val="E06361"/>
    <a:srgbClr val="75B77D"/>
    <a:srgbClr val="A3CFA8"/>
    <a:srgbClr val="8D9DD8"/>
    <a:srgbClr val="FEF7DB"/>
    <a:srgbClr val="FEDBF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941" y="62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2022-04-05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4/5/2022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4/5/2022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4/5/2022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4/5/2022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4/5/2022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4/5/2022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4/5/2022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4/5/2022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4/5/2022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4/5/2022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4/5/2022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4/5/2022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4/5/2022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4/5/2022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4/5/2022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4/5/2022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4/5/2022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4/5/2022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4/5/2022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4/5/2022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4/5/2022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4/5/2022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4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24864"/>
            <a:ext cx="9144000" cy="189542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ko-KR" altLang="en-US" sz="5400" dirty="0">
                <a:solidFill>
                  <a:srgbClr val="E06361"/>
                </a:solidFill>
              </a:rPr>
              <a:t>첫째마당</a:t>
            </a:r>
            <a:endParaRPr lang="en-US" altLang="ko-KR" sz="5400" dirty="0">
              <a:solidFill>
                <a:srgbClr val="E06361"/>
              </a:solidFill>
            </a:endParaRPr>
          </a:p>
          <a:p>
            <a:pPr algn="ctr"/>
            <a:r>
              <a:rPr lang="ko-KR" altLang="en-US" sz="5400" dirty="0">
                <a:solidFill>
                  <a:schemeClr val="tx2"/>
                </a:solidFill>
              </a:rPr>
              <a:t>딥러닝 시작을 위한 준비 운동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일차 함수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기울기와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y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절편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일차 함수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기울기와 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y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절편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수학 원리를 배울 때 초반부터 이 식이 등장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주어지고 원하는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있을 때 적절한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찾는 것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이것이 바로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설명하는 가장 간단한 표현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285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2 </a:t>
            </a:r>
            <a:r>
              <a:rPr lang="ko-KR" altLang="en-US" sz="2600" dirty="0"/>
              <a:t>이차 함수와 최솟값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453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이차 함수와 최솟값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이차 함수와 최솟값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이차 함수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관한 이차식으로 표현되는 경우를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다음과 같은 함수식으로 표현할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B8F679-635A-444B-8C30-4EBC96538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2507288"/>
            <a:ext cx="14192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3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이차 함수와 최솟값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이차 함수와 최솟값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이차 함수의 그래프는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3-2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같이 포물선 모양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&gt; 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이면 아래로 볼록한 그래프가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35A38F1-EEDD-45D6-8AA6-3DD9EFA5E64A}"/>
              </a:ext>
            </a:extLst>
          </p:cNvPr>
          <p:cNvSpPr txBox="1">
            <a:spLocks/>
          </p:cNvSpPr>
          <p:nvPr/>
        </p:nvSpPr>
        <p:spPr>
          <a:xfrm>
            <a:off x="597117" y="256778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3-2 | </a:t>
            </a:r>
            <a:r>
              <a:rPr lang="ko-KR" altLang="en-US" sz="1600" b="1" dirty="0"/>
              <a:t>이차 함수 그래프 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E2C5F2-DF8C-4857-952A-5544F1A14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1" y="2968144"/>
            <a:ext cx="36671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23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이차 함수와 최솟값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이차 함수와 최솟값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= ax</a:t>
            </a:r>
            <a:r>
              <a:rPr lang="en-US" altLang="ko-KR" baseline="30000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그래프를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축 방향으로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p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만큼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축 방향으로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q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만큼 평행 이동시키면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3-3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같이 움직임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p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q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꼭짓점으로 하는 포물선이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포물선의 맨 아래에 위치한 지점이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최솟값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되는데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실행할 때는 이 최솟값을 찾아내는 과정이 매우 중요함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325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이차 함수와 최솟값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35A38F1-EEDD-45D6-8AA6-3DD9EFA5E64A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3-3 | </a:t>
            </a:r>
            <a:r>
              <a:rPr lang="ko-KR" altLang="en-US" sz="1600" b="1" dirty="0"/>
              <a:t>이차 함수 그래프의 평행 이동과 최솟값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226950-B806-4A87-B95A-D8ED96BB4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1946828"/>
            <a:ext cx="51244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01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이차 함수와 최솟값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이차 함수와 최솟값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최솟값은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장에 소개할 ‘최소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제곱법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’ 공식으로 쉽게 알아낼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실제로 실행할 때 만나는 문제에서는 대부분 최소 제곱법을 활용할 수가 없음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 이유는 최소 제곱법을 계산하기 위해 꼭 필요한 조건들을 알 수 없기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미분과 기울기를 이용해야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7060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3 </a:t>
            </a:r>
            <a:r>
              <a:rPr lang="ko-KR" altLang="en-US" sz="2600" dirty="0"/>
              <a:t>미분</a:t>
            </a:r>
            <a:r>
              <a:rPr lang="en-US" altLang="ko-KR" sz="2600" dirty="0"/>
              <a:t>, </a:t>
            </a:r>
            <a:r>
              <a:rPr lang="ko-KR" altLang="en-US" sz="2600" dirty="0"/>
              <a:t>순간 변화율과 기울기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209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이해하는 데 가장 중요한 수학 원리는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미분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 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조금 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결국 일차 함수의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구하는 것인데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값은 이차 함수 포물선의 최솟값을 구하는 것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최솟값을 미분으로 구하기 때문에 미분이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중요한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미분과 기울기의 개념을 먼저 알아보자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8472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3-4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같이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= x</a:t>
            </a:r>
            <a:r>
              <a:rPr lang="en-US" altLang="ko-KR" baseline="30000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이라는 그래프가 있다고 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축에 있는 한 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대응하는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값은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en-US" altLang="ko-KR" baseline="30000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오른쪽이나 왼쪽으로 조금씩 이동한다고 상상해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이에 따라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도 조금씩 변화할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928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3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딥러닝을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위한 기초 수학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079739" y="1182327"/>
            <a:ext cx="5020017" cy="10452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643183"/>
            <a:ext cx="4824214" cy="4317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일차 함수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기울기와 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y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절편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이차 함수와 최솟값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미분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순간 변화율과 기울기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편미분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5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지수와 지수 함수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6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시그모이드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함수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7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로그와 로그 함수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상상력을 조금 더 발휘해 이번에는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미세하게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가까울 만큼’ 움직였다고 하자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 역시 매우 미세하게 변화를 할 텐데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이번에는 너무 미세해서 실제로 움직이는 것이 아니라 방향만 드러내는 정도의 순간적인 변화만 있을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순간의 변화를 놓고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순간 변화율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이라는 이름을 붙였음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순간 변화율은 어느 쪽을 향하는 방향성을 지니고 있으므로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방향을 따라 직선을 길게 그려 주면 그래프와 맞닿는 접선이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그려짐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선이 바로 이 점에서의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기울기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45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0387AD3-560C-4988-A398-2441D09D85D7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3-4 | a</a:t>
            </a:r>
            <a:r>
              <a:rPr lang="ko-KR" altLang="en-US" sz="1600" b="1" dirty="0"/>
              <a:t>에서의 순간 변화율은 곧 기울기다</a:t>
            </a:r>
            <a:r>
              <a:rPr lang="en-US" altLang="ko-KR" sz="1600" b="1" dirty="0"/>
              <a:t>!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C5731E-1043-4D72-8EE3-07EDCD056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1" y="1931218"/>
            <a:ext cx="30861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31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미분을 한다는 것은 쉽게 말해 이 ‘순간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변화율’을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구한다는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어느 순간에 어떤 변화가 일어나고 있는지 숫자로 나타낸 것을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미분 계수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하며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미분 계수는 곧 그래프에서의 기울기를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기울기가 중요한 것은 기울기가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축과 평행한 직선으로 그어질 때가 바로 그래프에서 최솟값인 지점이 되기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851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순간 변화율을 구하는 방법을 알아보자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어떤 함수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f(x)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3-5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같이 주어졌다고 하자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함수에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축 위의 두 실수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대입하면 두 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A, 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그림과 같이 각각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A(a, f(a)), B(b, f(b))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해당하는 곳에 표시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5AF577F-162D-40BC-8CB8-48B1180B6B96}"/>
              </a:ext>
            </a:extLst>
          </p:cNvPr>
          <p:cNvSpPr txBox="1">
            <a:spLocks/>
          </p:cNvSpPr>
          <p:nvPr/>
        </p:nvSpPr>
        <p:spPr>
          <a:xfrm>
            <a:off x="597117" y="320145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3-5 | </a:t>
            </a:r>
            <a:r>
              <a:rPr lang="ko-KR" altLang="en-US" sz="1600" b="1" dirty="0"/>
              <a:t>함수 </a:t>
            </a:r>
            <a:r>
              <a:rPr lang="en-US" altLang="ko-KR" sz="1600" b="1" dirty="0"/>
              <a:t>f(x)</a:t>
            </a:r>
            <a:r>
              <a:rPr lang="ko-KR" altLang="en-US" sz="1600" b="1" dirty="0"/>
              <a:t>의 </a:t>
            </a:r>
            <a:r>
              <a:rPr lang="en-US" altLang="ko-KR" sz="1600" b="1" dirty="0"/>
              <a:t>x</a:t>
            </a:r>
            <a:r>
              <a:rPr lang="ko-KR" altLang="en-US" sz="1600" b="1" dirty="0"/>
              <a:t>축 위에 두 실수 </a:t>
            </a:r>
            <a:r>
              <a:rPr lang="en-US" altLang="ko-KR" sz="1600" b="1" dirty="0"/>
              <a:t>a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b</a:t>
            </a:r>
            <a:r>
              <a:rPr lang="ko-KR" altLang="en-US" sz="1600" b="1" dirty="0"/>
              <a:t>를 대입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D2C0C1-F43E-4B7F-BEBE-71A02A7AB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10" y="3601821"/>
            <a:ext cx="27908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48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두 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이어 직선을 만들면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3-6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같이 두 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지나는 직선의 기울기가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그려짐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Δ(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델타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변화량을 나타내는 기호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5AF577F-162D-40BC-8CB8-48B1180B6B96}"/>
              </a:ext>
            </a:extLst>
          </p:cNvPr>
          <p:cNvSpPr txBox="1">
            <a:spLocks/>
          </p:cNvSpPr>
          <p:nvPr/>
        </p:nvSpPr>
        <p:spPr>
          <a:xfrm>
            <a:off x="597117" y="285293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3-6 | A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B</a:t>
            </a:r>
            <a:r>
              <a:rPr lang="ko-KR" altLang="en-US" sz="1600" b="1" dirty="0"/>
              <a:t>를 지나는 직선은 이 두 점 간의 기울기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곧 평균 변화율을 의미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448220-2B5D-4106-8AC5-CEDDCE670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3363853"/>
            <a:ext cx="27432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59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그래프에서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증가량은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 -a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증가량은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f(b) - f(a)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써서 표현하면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증가량은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Δx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증가량은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f(a +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Δx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) - f(a)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나타낼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직선의 기울기는                이라고 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지나는 직선의 기울기는 다음과 같이 표현할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D565A3-E720-4DA8-87FF-FF35B69DC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148" y="2721865"/>
            <a:ext cx="885825" cy="419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08B526-C446-4547-92F1-C7FF9CEBE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544214"/>
            <a:ext cx="56578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22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직선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기울기를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사이의 ‘평균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변화율’이라고도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미분을 배우고 있는 우리에게 필요한 것은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순간 변화율</a:t>
            </a:r>
            <a:endParaRPr lang="en-US" altLang="ko-KR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순간 변화율은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증가량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Δx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가까울 만큼 아주 작을 때의 순간적인 기울기를 의미하므로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극한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(limit)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기호를 사용해 다음과 같이 나타냄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74AEA6-8D94-4A32-A89C-BBFF6F0EA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157537"/>
            <a:ext cx="19526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82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      는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증가량이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가까울 만큼 작을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때’라는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뜻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기울기는                 이므로 순간 기울기는                     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으로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표현되며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라고도 쓸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B1C6DF-7BFC-4671-AEAF-D2F889E14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999" y="1828271"/>
            <a:ext cx="342900" cy="333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5E02E4-A229-4EE1-A5CF-B3440A0E2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726" y="2161646"/>
            <a:ext cx="885825" cy="419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75295C0-24D0-45EF-87DF-19C0E2D7F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607" y="2136270"/>
            <a:ext cx="1219200" cy="4286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0CFDDF9-43C8-434C-A0E4-8B6C9B68CF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421" y="2136270"/>
            <a:ext cx="9239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41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“함수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f(x)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미분하라”는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것을       또는           로 표기하는데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f(x)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미분하는 공식을 알기 쉽게 정리하면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7C797B-3822-46CB-9A97-491EBD7E9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681" y="1827814"/>
            <a:ext cx="400050" cy="276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6F8F5C-8916-40E1-A0CA-207A1EDE2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179" y="1811698"/>
            <a:ext cx="600075" cy="4000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F8DD579-CDFC-4E34-AB81-6FDC37CCF0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2563511"/>
            <a:ext cx="41338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35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공부하는 과정 중에 자주 만나게 되는 중요한 다섯 가지 미분의 기본 공식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D25AD9-8237-4712-9F20-1FA7A040E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34" y="2219253"/>
            <a:ext cx="70104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1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딥러닝을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위한 기초 수학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딥러닝을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위한 기초 수학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‘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배운다’는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말에는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실행법을 익히는 것뿐 아니라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수학 원리를 공부한다는 의미도 담겨 있음</a:t>
            </a:r>
            <a:endParaRPr lang="en-US" altLang="ko-KR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원리를 알아야 정확히 실행할 수 있기 때문에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원리를 이해하는 것은 좋은 코드를 만드는 것 이상으로 중요함</a:t>
            </a:r>
            <a:endParaRPr lang="en-US" altLang="ko-KR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수학 원리를 이해하기 위해서는 당연히 기본적인 수학 지식이 필요함</a:t>
            </a:r>
            <a:endParaRPr lang="en-US" altLang="ko-KR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어떤 원리로 입력 값의 패턴을 분석하고 학습하는지 이해하려면 그 배경이 되는 수학 연산을 살펴보아야 하고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여기에 사용되는 함수들을 알아야 하기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42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4 </a:t>
            </a:r>
            <a:r>
              <a:rPr lang="ko-KR" altLang="en-US" sz="2600" dirty="0" err="1"/>
              <a:t>편미분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366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편미분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편미분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미분과 더불어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공부할 때 가장 자주 접하게 되는 또 다른 수학 개념은 바로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편미분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미분과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편미분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모두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미분하라’는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의미에서는 다를 바가 없음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여러 가지 변수가 식 안에 있을 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모든 변수를 미분하는 것이 아니라 우리가 원하는 한 가지 변수만 미분하고 그 외에는 모두 상수로 취급하는 것이 바로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편미분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f(x) = 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같은 식을 미분할 때는 변수가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하나뿐이어서 미분하라는 의미에 혼란이 없음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 식을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F0E5B9-1CDF-4EDB-AA73-B0A6EBE3C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4005070"/>
            <a:ext cx="23431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82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편미분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편미분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여기에는 변수가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이렇게 두 개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중 어떤 변수로 미분해야 하는지 정해야 하므로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편미분을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사용하는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만일 이 식처럼 여러 변수 중에서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관해서만 미분하고 싶다면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f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관해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편미분하라’고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하며 다음과 같이 식을 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E36252-A1E6-4D75-8FF3-DCD5E0FE8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929" y="3167062"/>
            <a:ext cx="3429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79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편미분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편미분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앞에 나온 함수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f(x, y) = x</a:t>
            </a:r>
            <a:r>
              <a:rPr lang="en-US" altLang="ko-KR" baseline="30000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+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yx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+ 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관해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편미분하는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과정은 어떻게 될까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 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바로 앞에서 배운 미분의 성질</a:t>
            </a:r>
            <a:r>
              <a:rPr lang="ko-KR" altLang="en-US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4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따라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30000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항은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미분법의 기본 공식 </a:t>
            </a: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따라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yx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마지막 항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미분의 성질 </a:t>
            </a: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따라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정리하면 다음과 같이 나타낼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BA35E7-9CE7-4B52-A587-140BD749C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523149"/>
            <a:ext cx="21621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1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5 </a:t>
            </a:r>
            <a:r>
              <a:rPr lang="ko-KR" altLang="en-US" sz="2600" dirty="0"/>
              <a:t>지수와 지수 함수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176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지수와 지수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지수와 지수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지수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란 다음과 같은 형태를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45956F-308A-48C8-8FAD-DBAF905C2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219253"/>
            <a:ext cx="6667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17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지수와 지수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지수와 지수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밑’이라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하고     를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지수’라고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    만큼 반복해서 곱한다는 뜻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지수 함수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란 변수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지수 자리에 있는 경우를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식으로 나타내면 다음과 같은 형태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18C1AA-7DFE-4821-93C2-9238F0171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50" y="2268706"/>
            <a:ext cx="190500" cy="180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1F3E05-8A9D-4F80-97EA-CD4169323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360" y="1923064"/>
            <a:ext cx="190500" cy="180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B51479-4046-4F9C-933D-516A2D6DA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18" y="3248939"/>
            <a:ext cx="19050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368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지수와 지수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지수와 지수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지수 함수에서는 밑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(a)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무엇인지가 중요함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이면 함수가 아님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보다 작으면 허수를 포함하게 되므로 안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밑의 값은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&gt; 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이거나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 &lt; a &lt; 1,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둘 중 하나가 되어야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두 가지 경우의 그래프는 각각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3-7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0379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지수와 지수 함수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1437449-D8B3-476D-86F4-65452A86E9BC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3-7 | a &gt; 1</a:t>
            </a:r>
            <a:r>
              <a:rPr lang="ko-KR" altLang="en-US" sz="1600" b="1" dirty="0"/>
              <a:t>일 때와 </a:t>
            </a:r>
            <a:r>
              <a:rPr lang="en-US" altLang="ko-KR" sz="1600" b="1" dirty="0"/>
              <a:t>0 &lt; a &lt; 1</a:t>
            </a:r>
            <a:r>
              <a:rPr lang="ko-KR" altLang="en-US" sz="1600" b="1" dirty="0"/>
              <a:t>일 때의 지수 함수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915978-FFF0-4489-BFEF-42F1734E1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1931218"/>
            <a:ext cx="62198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286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6 </a:t>
            </a:r>
            <a:r>
              <a:rPr lang="ko-KR" altLang="en-US" sz="2600" dirty="0" err="1"/>
              <a:t>시그모이드</a:t>
            </a:r>
            <a:r>
              <a:rPr lang="ko-KR" altLang="en-US" sz="2600" dirty="0"/>
              <a:t> 함수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93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딥러닝을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위한 기초 수학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딥러닝을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위한 기초 수학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좋은 소식은 딥러닝 뒤에 있는 수학적 배경이 다른 머신 러닝과 비교했을 때 그다지 어렵지 않다는 것</a:t>
            </a:r>
            <a:endParaRPr lang="en-US" altLang="ko-KR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딥러닝은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고등학교 수준의 수학만으로도 원리와 배경을 파악할 수 있음</a:t>
            </a:r>
            <a:endParaRPr lang="en-US" altLang="ko-KR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조금 더 깊이 공부하더라도 대학교 교양 강좌 수준을 넘지 않는 범위에서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원리를 이해할 수 있음</a:t>
            </a:r>
            <a:endParaRPr lang="en-US" altLang="ko-KR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이 장에서는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이해하는 데 꼭 필요한 기초 수학을 먼저 공부하겠음</a:t>
            </a:r>
            <a:endParaRPr lang="en-US" altLang="ko-KR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각 수학 공식이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어느 부분에 활용되는지 참고하면서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수학에 대한 두려움을 없애고 딥러닝 공부를 시작할 수 있길 바람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1566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6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내부를 보면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입력받은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신호를 얼마나 출력할지를 계산하는 과정이 무수히 반복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출력 값으로 얼마나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내보낼지를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계산하는 함수를 활성화 함수라고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활성화 함수는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발전함에 따라 여러 가지 형태로 개발되어 왔는데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그중 가장 먼저 배우는 중요한 함수가 바로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함수는 지수 함수에서 밑 값이 자연 상수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인 함수를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자연 상수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‘자연 로그의 밑’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오일러의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수’ 등 여러 이름으로 불리는데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(π)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처럼 수학에서 중요하게 사용되는 무리수이며 그 값은 대략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2.718281828…</a:t>
            </a:r>
          </a:p>
        </p:txBody>
      </p:sp>
    </p:spTree>
    <p:extLst>
      <p:ext uri="{BB962C8B-B14F-4D97-AF65-F5344CB8AC3E}">
        <p14:creationId xmlns:p14="http://schemas.microsoft.com/office/powerpoint/2010/main" val="29877708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6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자연 상수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지수 함수에 포함되어 분모에 들어가면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함수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되는데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식으로 나타내면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2B185F-9D93-4091-948D-3244B2C92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449681"/>
            <a:ext cx="13906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64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6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함수를 그래프로 그려 보면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3-8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자 형태로 나타남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B07DE6F-6F95-4A27-91A0-260739DB16E7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3-8 | </a:t>
            </a:r>
            <a:r>
              <a:rPr lang="ko-KR" altLang="en-US" sz="1600" b="1" dirty="0" err="1"/>
              <a:t>시그모이드</a:t>
            </a:r>
            <a:r>
              <a:rPr lang="ko-KR" altLang="en-US" sz="1600" b="1" dirty="0"/>
              <a:t> 함수의 그래프 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FDC6A6-ADC8-482E-9122-8AC076F74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669305"/>
            <a:ext cx="36671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593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6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큰 값을 가지면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f(x)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가까워지고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작은 값을 가지면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f(x)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가까워짐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자 형태로 그려지는 이 함수의 속성은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또는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두 개의 값 중 하나를 고를 때 유용하게 쓰임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7837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7 </a:t>
            </a:r>
            <a:r>
              <a:rPr lang="ko-KR" altLang="en-US" sz="2600" dirty="0"/>
              <a:t>로그와 로그 함수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5473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7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로그와 로그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로그와 로그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로그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이해하려면 먼저 지수부터 이해해야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만큼 거듭제곱한 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할 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식으로 나타내면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DA29B8-29E6-437F-ADCD-B168A393F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538148"/>
            <a:ext cx="6286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202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7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로그와 로그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로그와 로그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알고 있는데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모른다고 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과연 어떻게 구할 수 있을까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구하기 위해 사용하는 방법이 로그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영어로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Logarithm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 하는데 앞 세 글자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log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사용해서 표시하며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지수식에서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위치를 다음과 같이 바꾸어 쓰면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로그가 지수와 이렇게 밀접한 관계가 있듯이 로그 함수 역시 지수 함수와 밀접한 관계에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바로 역함수의 관계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역함수는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서로 바꾸어 가지는 함수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BA88EC-2CD6-4C84-A58D-96D950A8F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455362"/>
            <a:ext cx="9048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46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7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로그와 로그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로그와 로그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지수 함수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= a</a:t>
            </a:r>
            <a:r>
              <a:rPr lang="en-US" altLang="ko-KR" baseline="30000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(a ≠ 1, a &gt; 0)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로그 정의를 따라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=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log</a:t>
            </a:r>
            <a:r>
              <a:rPr lang="en-US" altLang="ko-KR" baseline="-25000" dirty="0" err="1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바꿀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역함수를 만들기 위해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서로 바꾸어 주면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 식이 바로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로그 함수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형태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0352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7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로그와 로그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20709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로그와 로그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역함수의 그래프는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= 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대해 대칭인 선으로 나타남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3-9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지수 함수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= a</a:t>
            </a:r>
            <a:r>
              <a:rPr lang="en-US" altLang="ko-KR" baseline="30000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그래프를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= 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대칭으로 이동시킨 로그 함수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=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log</a:t>
            </a:r>
            <a:r>
              <a:rPr lang="en-US" altLang="ko-KR" baseline="-25000" dirty="0" err="1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그래프를 보여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200BB23-F353-4F7B-9DB1-666C6F6FA6FA}"/>
              </a:ext>
            </a:extLst>
          </p:cNvPr>
          <p:cNvSpPr txBox="1">
            <a:spLocks/>
          </p:cNvSpPr>
          <p:nvPr/>
        </p:nvSpPr>
        <p:spPr>
          <a:xfrm>
            <a:off x="597117" y="285581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3-9 | </a:t>
            </a:r>
            <a:r>
              <a:rPr lang="ko-KR" altLang="en-US" sz="1600" b="1" dirty="0"/>
              <a:t>지수 함수 </a:t>
            </a:r>
            <a:r>
              <a:rPr lang="en-US" altLang="ko-KR" sz="1600" b="1" dirty="0"/>
              <a:t>y = a</a:t>
            </a:r>
            <a:r>
              <a:rPr lang="en-US" altLang="ko-KR" sz="1600" b="1" baseline="30000" dirty="0"/>
              <a:t>x</a:t>
            </a:r>
            <a:r>
              <a:rPr lang="ko-KR" altLang="en-US" sz="1600" b="1" dirty="0"/>
              <a:t>와 로그 함수 </a:t>
            </a:r>
            <a:r>
              <a:rPr lang="en-US" altLang="ko-KR" sz="1600" b="1" dirty="0"/>
              <a:t>y = </a:t>
            </a:r>
            <a:r>
              <a:rPr lang="en-US" altLang="ko-KR" sz="1600" b="1" dirty="0" err="1"/>
              <a:t>log</a:t>
            </a:r>
            <a:r>
              <a:rPr lang="en-US" altLang="ko-KR" sz="1600" b="1" baseline="-25000" dirty="0" err="1"/>
              <a:t>a</a:t>
            </a:r>
            <a:r>
              <a:rPr lang="en-US" altLang="ko-KR" sz="1600" b="1" dirty="0" err="1"/>
              <a:t>x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8C4254-30E9-4A89-BA1B-B5C00C9D5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3309800"/>
            <a:ext cx="35623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567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7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로그와 로그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20709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로그와 로그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장에서 로지스틱 회귀를 배울 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가까워지거나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가까워질수록 오차가 커지는 그래프가 필요함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이러한 그래프를 만들기 위해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=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log</a:t>
            </a:r>
            <a:r>
              <a:rPr lang="en-US" altLang="ko-KR" baseline="-25000" dirty="0" err="1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축 또는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축으로 대칭 이동하거나 알맞게 평행 이동하면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65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1 </a:t>
            </a:r>
            <a:r>
              <a:rPr lang="ko-KR" altLang="en-US" sz="2600" dirty="0"/>
              <a:t>일차 함수</a:t>
            </a:r>
            <a:r>
              <a:rPr lang="en-US" altLang="ko-KR" sz="2600" dirty="0"/>
              <a:t>, </a:t>
            </a:r>
            <a:r>
              <a:rPr lang="ko-KR" altLang="en-US" sz="2600" dirty="0"/>
              <a:t>기울기와 </a:t>
            </a:r>
            <a:r>
              <a:rPr lang="en-US" altLang="ko-KR" sz="2600" dirty="0"/>
              <a:t>y </a:t>
            </a:r>
            <a:r>
              <a:rPr lang="ko-KR" altLang="en-US" sz="2600" dirty="0"/>
              <a:t>절편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7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로그와 로그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20709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로그와 로그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1 |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축에 대해 대칭 이동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89CDB04-9853-40E9-914F-5116044D49B6}"/>
              </a:ext>
            </a:extLst>
          </p:cNvPr>
          <p:cNvSpPr txBox="1">
            <a:spLocks/>
          </p:cNvSpPr>
          <p:nvPr/>
        </p:nvSpPr>
        <p:spPr>
          <a:xfrm>
            <a:off x="597117" y="227686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3-10 | y = -</a:t>
            </a:r>
            <a:r>
              <a:rPr lang="en-US" altLang="ko-KR" sz="1600" b="1" dirty="0" err="1"/>
              <a:t>log</a:t>
            </a:r>
            <a:r>
              <a:rPr lang="en-US" altLang="ko-KR" sz="1600" b="1" baseline="-25000" dirty="0" err="1"/>
              <a:t>a</a:t>
            </a:r>
            <a:r>
              <a:rPr lang="en-US" altLang="ko-KR" sz="1600" b="1" baseline="-25000" dirty="0"/>
              <a:t> </a:t>
            </a:r>
            <a:r>
              <a:rPr lang="en-US" altLang="ko-KR" sz="1600" b="1" dirty="0"/>
              <a:t>(x) </a:t>
            </a:r>
            <a:r>
              <a:rPr lang="ko-KR" altLang="en-US" sz="1600" b="1" dirty="0"/>
              <a:t>그래프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7072BD-BE06-4BB9-AA40-10836F901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2680029"/>
            <a:ext cx="25527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729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7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로그와 로그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20709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로그와 로그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2 |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축과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축에 대해 대칭 이동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89CDB04-9853-40E9-914F-5116044D49B6}"/>
              </a:ext>
            </a:extLst>
          </p:cNvPr>
          <p:cNvSpPr txBox="1">
            <a:spLocks/>
          </p:cNvSpPr>
          <p:nvPr/>
        </p:nvSpPr>
        <p:spPr>
          <a:xfrm>
            <a:off x="597117" y="227686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3-11 | y = -</a:t>
            </a:r>
            <a:r>
              <a:rPr lang="en-US" altLang="ko-KR" sz="1600" b="1" dirty="0" err="1"/>
              <a:t>log</a:t>
            </a:r>
            <a:r>
              <a:rPr lang="en-US" altLang="ko-KR" sz="1600" b="1" baseline="-25000" dirty="0" err="1"/>
              <a:t>a</a:t>
            </a:r>
            <a:r>
              <a:rPr lang="en-US" altLang="ko-KR" sz="1600" b="1" baseline="-25000" dirty="0"/>
              <a:t> </a:t>
            </a:r>
            <a:r>
              <a:rPr lang="en-US" altLang="ko-KR" sz="1600" b="1" dirty="0"/>
              <a:t>(-x) </a:t>
            </a:r>
            <a:r>
              <a:rPr lang="ko-KR" altLang="en-US" sz="1600" b="1" dirty="0"/>
              <a:t>그래프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6089F4-C231-4E5E-98F5-73D25D74B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2737716"/>
            <a:ext cx="25812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303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7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로그와 로그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20709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로그와 로그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3 | 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그래프를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축 오른쪽 방향으로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만큼 평행 이동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89CDB04-9853-40E9-914F-5116044D49B6}"/>
              </a:ext>
            </a:extLst>
          </p:cNvPr>
          <p:cNvSpPr txBox="1">
            <a:spLocks/>
          </p:cNvSpPr>
          <p:nvPr/>
        </p:nvSpPr>
        <p:spPr>
          <a:xfrm>
            <a:off x="597117" y="227686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3-12 | y = -</a:t>
            </a:r>
            <a:r>
              <a:rPr lang="en-US" altLang="ko-KR" sz="1600" b="1" dirty="0" err="1"/>
              <a:t>log</a:t>
            </a:r>
            <a:r>
              <a:rPr lang="en-US" altLang="ko-KR" sz="1600" b="1" baseline="-25000" dirty="0" err="1"/>
              <a:t>a</a:t>
            </a:r>
            <a:r>
              <a:rPr lang="en-US" altLang="ko-KR" sz="1600" b="1" baseline="-25000" dirty="0"/>
              <a:t> </a:t>
            </a:r>
            <a:r>
              <a:rPr lang="en-US" altLang="ko-KR" sz="1600" b="1" dirty="0"/>
              <a:t>(1-x) </a:t>
            </a:r>
            <a:r>
              <a:rPr lang="ko-KR" altLang="en-US" sz="1600" b="1" dirty="0"/>
              <a:t>그래프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76BF60-A735-4113-BE33-D1C546F86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749619"/>
            <a:ext cx="26479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246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7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로그와 로그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20709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로그와 로그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4 | 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함께 나타낸 그래프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89CDB04-9853-40E9-914F-5116044D49B6}"/>
              </a:ext>
            </a:extLst>
          </p:cNvPr>
          <p:cNvSpPr txBox="1">
            <a:spLocks/>
          </p:cNvSpPr>
          <p:nvPr/>
        </p:nvSpPr>
        <p:spPr>
          <a:xfrm>
            <a:off x="597117" y="227686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3-13 | y = -</a:t>
            </a:r>
            <a:r>
              <a:rPr lang="en-US" altLang="ko-KR" sz="1600" b="1" dirty="0" err="1"/>
              <a:t>log</a:t>
            </a:r>
            <a:r>
              <a:rPr lang="en-US" altLang="ko-KR" sz="1600" b="1" baseline="-25000" dirty="0" err="1"/>
              <a:t>a</a:t>
            </a:r>
            <a:r>
              <a:rPr lang="en-US" altLang="ko-KR" sz="1600" b="1" baseline="-25000" dirty="0"/>
              <a:t> </a:t>
            </a:r>
            <a:r>
              <a:rPr lang="en-US" altLang="ko-KR" sz="1600" b="1" dirty="0"/>
              <a:t>(x)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y = -</a:t>
            </a:r>
            <a:r>
              <a:rPr lang="en-US" altLang="ko-KR" sz="1600" b="1" dirty="0" err="1"/>
              <a:t>log</a:t>
            </a:r>
            <a:r>
              <a:rPr lang="en-US" altLang="ko-KR" sz="1600" b="1" baseline="-25000" dirty="0" err="1"/>
              <a:t>a</a:t>
            </a:r>
            <a:r>
              <a:rPr lang="en-US" altLang="ko-KR" sz="1600" b="1" baseline="-25000" dirty="0"/>
              <a:t> </a:t>
            </a:r>
            <a:r>
              <a:rPr lang="en-US" altLang="ko-KR" sz="1600" b="1" dirty="0"/>
              <a:t>(1-x) </a:t>
            </a:r>
            <a:r>
              <a:rPr lang="ko-KR" altLang="en-US" sz="1600" b="1" dirty="0"/>
              <a:t>그래프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E8320A-F6ED-4691-85EE-69FC08D31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10" y="2768298"/>
            <a:ext cx="38576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804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7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로그와 로그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20709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로그와 로그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지금까지 설명한 일차 함수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이차 함수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미분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편미분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지수 함수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 그리고 로그 함수 이렇게 일곱 가지를 알고 있으면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4~22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 내용을 모두 이해할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여기에 합을 표현하기 위해 만들어진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시그마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기호가 종종 나옴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    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라고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하면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n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까지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F(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대입해 더하라는 뜻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                                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나머지 어려운 증명이나 체인 룰이 등장하는 수식의 계산은 딥러닝 활용 편을 모두 마치고 나서 이어지는 심화 학습 편에서 다룸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심화 학습 편을 공부하지 않아도 이 책에 나오는 모든 딥러닝 예제를 이해하고 실행하는 데는 문제없음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A6A65C-5A74-48ED-9014-C642EABA6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415" y="2470559"/>
            <a:ext cx="209550" cy="209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C0A545-FF8A-46B2-B6A9-A70C3DAE1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2795323"/>
            <a:ext cx="704850" cy="247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233FF6-DA2C-4F53-94DA-F342C79C1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606" y="3190418"/>
            <a:ext cx="21240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05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일차 함수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기울기와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y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절편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일차 함수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기울기와 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y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절편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함수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란 두 집합 사이의 관계를 설명하는 수학 개념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변수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있을 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변하면 이에 따라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어떤 규칙으로 변하는지 나타냄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보통 함수를 나타낼 때는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function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f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변수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사용해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=f(x)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표시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일차 함수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기울기와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y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절편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일차 함수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기울기와 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y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절편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일차 함수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관한 일차식으로 표현된 경우를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다음과 같은 함수식으로 나타낼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일차인 형태이며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일차로 남으려면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아니어야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0FC5F0-55BC-4F67-8D45-2CA0E460A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557655"/>
            <a:ext cx="16383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90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일차 함수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기울기와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y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절편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일차 함수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기울기와 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y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절편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일차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함수식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= ax + 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기울기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절편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기울기는 기울어진 정도를 의미하는데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3-1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증가할 때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어느 정도 증가하는지에 따라 그래프의 기울기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정해짐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절편은 그래프가 축과 만나는 지점을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3-1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축과 만나는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절편이 바로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11076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일차 함수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기울기와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y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절편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9976927-1BDC-48A6-A1D2-1DF2DABE8B54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3-1 | </a:t>
            </a:r>
            <a:r>
              <a:rPr lang="ko-KR" altLang="en-US" sz="1600" b="1" dirty="0"/>
              <a:t>일차 함수 그래프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40AFB4-6152-4A8A-91A9-B9A836C9B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1938170"/>
            <a:ext cx="37623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080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1893</TotalTime>
  <Words>2342</Words>
  <Application>Microsoft Office PowerPoint</Application>
  <PresentationFormat>화면 슬라이드 쇼(4:3)</PresentationFormat>
  <Paragraphs>251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54</vt:i4>
      </vt:variant>
    </vt:vector>
  </HeadingPairs>
  <TitlesOfParts>
    <vt:vector size="64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PowerPoint 프레젠테이션</vt:lpstr>
      <vt:lpstr>PowerPoint 프레젠테이션</vt:lpstr>
      <vt:lpstr>  딥러닝을 위한 기초 수학</vt:lpstr>
      <vt:lpstr>  딥러닝을 위한 기초 수학</vt:lpstr>
      <vt:lpstr>1 일차 함수, 기울기와 y 절편</vt:lpstr>
      <vt:lpstr>1 일차 함수, 기울기와 y 절편</vt:lpstr>
      <vt:lpstr>1 일차 함수, 기울기와 y 절편</vt:lpstr>
      <vt:lpstr>1 일차 함수, 기울기와 y 절편</vt:lpstr>
      <vt:lpstr>1 일차 함수, 기울기와 y 절편</vt:lpstr>
      <vt:lpstr>1 일차 함수, 기울기와 y 절편</vt:lpstr>
      <vt:lpstr>2 이차 함수와 최솟값</vt:lpstr>
      <vt:lpstr>2 이차 함수와 최솟값</vt:lpstr>
      <vt:lpstr>2 이차 함수와 최솟값</vt:lpstr>
      <vt:lpstr>2 이차 함수와 최솟값</vt:lpstr>
      <vt:lpstr>2 이차 함수와 최솟값</vt:lpstr>
      <vt:lpstr>2 이차 함수와 최솟값</vt:lpstr>
      <vt:lpstr>3 미분, 순간 변화율과 기울기</vt:lpstr>
      <vt:lpstr>3 미분, 순간 변화율과 기울기</vt:lpstr>
      <vt:lpstr>3 미분, 순간 변화율과 기울기</vt:lpstr>
      <vt:lpstr>3 미분, 순간 변화율과 기울기</vt:lpstr>
      <vt:lpstr>3 미분, 순간 변화율과 기울기</vt:lpstr>
      <vt:lpstr>3 미분, 순간 변화율과 기울기</vt:lpstr>
      <vt:lpstr>3 미분, 순간 변화율과 기울기</vt:lpstr>
      <vt:lpstr>3 미분, 순간 변화율과 기울기</vt:lpstr>
      <vt:lpstr>3 미분, 순간 변화율과 기울기</vt:lpstr>
      <vt:lpstr>3 미분, 순간 변화율과 기울기</vt:lpstr>
      <vt:lpstr>3 미분, 순간 변화율과 기울기</vt:lpstr>
      <vt:lpstr>3 미분, 순간 변화율과 기울기</vt:lpstr>
      <vt:lpstr>3 미분, 순간 변화율과 기울기</vt:lpstr>
      <vt:lpstr>4 편미분</vt:lpstr>
      <vt:lpstr>4 편미분</vt:lpstr>
      <vt:lpstr>4 편미분</vt:lpstr>
      <vt:lpstr>4 편미분</vt:lpstr>
      <vt:lpstr>5 지수와 지수 함수</vt:lpstr>
      <vt:lpstr>5 지수와 지수 함수</vt:lpstr>
      <vt:lpstr>5 지수와 지수 함수</vt:lpstr>
      <vt:lpstr>5 지수와 지수 함수</vt:lpstr>
      <vt:lpstr>5 지수와 지수 함수</vt:lpstr>
      <vt:lpstr>6 시그모이드 함수</vt:lpstr>
      <vt:lpstr>6 시그모이드 함수</vt:lpstr>
      <vt:lpstr>6 시그모이드 함수</vt:lpstr>
      <vt:lpstr>6 시그모이드 함수</vt:lpstr>
      <vt:lpstr>6 시그모이드 함수</vt:lpstr>
      <vt:lpstr>7 로그와 로그 함수</vt:lpstr>
      <vt:lpstr>7 로그와 로그 함수</vt:lpstr>
      <vt:lpstr>7 로그와 로그 함수</vt:lpstr>
      <vt:lpstr>7 로그와 로그 함수</vt:lpstr>
      <vt:lpstr>7 로그와 로그 함수</vt:lpstr>
      <vt:lpstr>7 로그와 로그 함수</vt:lpstr>
      <vt:lpstr>7 로그와 로그 함수</vt:lpstr>
      <vt:lpstr>7 로그와 로그 함수</vt:lpstr>
      <vt:lpstr>7 로그와 로그 함수</vt:lpstr>
      <vt:lpstr>7 로그와 로그 함수</vt:lpstr>
      <vt:lpstr>7 로그와 로그 함수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USER</cp:lastModifiedBy>
  <cp:revision>262</cp:revision>
  <cp:lastPrinted>2016-08-10T06:58:55Z</cp:lastPrinted>
  <dcterms:created xsi:type="dcterms:W3CDTF">2013-04-05T19:58:06Z</dcterms:created>
  <dcterms:modified xsi:type="dcterms:W3CDTF">2022-04-05T01:26:33Z</dcterms:modified>
</cp:coreProperties>
</file>