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notesMasterIdLst>
    <p:notesMasterId r:id="rId38"/>
  </p:notesMasterIdLst>
  <p:handoutMasterIdLst>
    <p:handoutMasterId r:id="rId39"/>
  </p:handoutMasterIdLst>
  <p:sldIdLst>
    <p:sldId id="267" r:id="rId3"/>
    <p:sldId id="270" r:id="rId4"/>
    <p:sldId id="272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310" r:id="rId37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07">
          <p15:clr>
            <a:srgbClr val="A4A3A4"/>
          </p15:clr>
        </p15:guide>
        <p15:guide id="3" pos="2916">
          <p15:clr>
            <a:srgbClr val="A4A3A4"/>
          </p15:clr>
        </p15:guide>
        <p15:guide id="4" pos="2481">
          <p15:clr>
            <a:srgbClr val="A4A3A4"/>
          </p15:clr>
        </p15:guide>
        <p15:guide id="5" pos="2372">
          <p15:clr>
            <a:srgbClr val="A4A3A4"/>
          </p15:clr>
        </p15:guide>
        <p15:guide id="6" pos="2045">
          <p15:clr>
            <a:srgbClr val="A4A3A4"/>
          </p15:clr>
        </p15:guide>
        <p15:guide id="7" pos="1937">
          <p15:clr>
            <a:srgbClr val="A4A3A4"/>
          </p15:clr>
        </p15:guide>
        <p15:guide id="8" pos="1610">
          <p15:clr>
            <a:srgbClr val="A4A3A4"/>
          </p15:clr>
        </p15:guide>
        <p15:guide id="9" pos="1501">
          <p15:clr>
            <a:srgbClr val="A4A3A4"/>
          </p15:clr>
        </p15:guide>
        <p15:guide id="10" pos="1174">
          <p15:clr>
            <a:srgbClr val="A4A3A4"/>
          </p15:clr>
        </p15:guide>
        <p15:guide id="11" pos="1066">
          <p15:clr>
            <a:srgbClr val="A4A3A4"/>
          </p15:clr>
        </p15:guide>
        <p15:guide id="12" pos="739">
          <p15:clr>
            <a:srgbClr val="A4A3A4"/>
          </p15:clr>
        </p15:guide>
        <p15:guide id="13" pos="630">
          <p15:clr>
            <a:srgbClr val="A4A3A4"/>
          </p15:clr>
        </p15:guide>
        <p15:guide id="14" pos="304">
          <p15:clr>
            <a:srgbClr val="A4A3A4"/>
          </p15:clr>
        </p15:guide>
        <p15:guide id="15" pos="267">
          <p15:clr>
            <a:srgbClr val="A4A3A4"/>
          </p15:clr>
        </p15:guide>
        <p15:guide id="16" pos="3352">
          <p15:clr>
            <a:srgbClr val="A4A3A4"/>
          </p15:clr>
        </p15:guide>
        <p15:guide id="17" pos="3243">
          <p15:clr>
            <a:srgbClr val="A4A3A4"/>
          </p15:clr>
        </p15:guide>
        <p15:guide id="18" pos="3678">
          <p15:clr>
            <a:srgbClr val="A4A3A4"/>
          </p15:clr>
        </p15:guide>
        <p15:guide id="19" pos="3787">
          <p15:clr>
            <a:srgbClr val="A4A3A4"/>
          </p15:clr>
        </p15:guide>
        <p15:guide id="20" pos="4114">
          <p15:clr>
            <a:srgbClr val="A4A3A4"/>
          </p15:clr>
        </p15:guide>
        <p15:guide id="21" pos="4223">
          <p15:clr>
            <a:srgbClr val="A4A3A4"/>
          </p15:clr>
        </p15:guide>
        <p15:guide id="22" pos="4549">
          <p15:clr>
            <a:srgbClr val="A4A3A4"/>
          </p15:clr>
        </p15:guide>
        <p15:guide id="23" pos="4658">
          <p15:clr>
            <a:srgbClr val="A4A3A4"/>
          </p15:clr>
        </p15:guide>
        <p15:guide id="24" pos="4985">
          <p15:clr>
            <a:srgbClr val="A4A3A4"/>
          </p15:clr>
        </p15:guide>
        <p15:guide id="25" pos="5420">
          <p15:clr>
            <a:srgbClr val="A4A3A4"/>
          </p15:clr>
        </p15:guide>
        <p15:guide id="26" pos="5094">
          <p15:clr>
            <a:srgbClr val="A4A3A4"/>
          </p15:clr>
        </p15:guide>
        <p15:guide id="27" pos="5456">
          <p15:clr>
            <a:srgbClr val="A4A3A4"/>
          </p15:clr>
        </p15:guide>
        <p15:guide id="28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B5B8"/>
    <a:srgbClr val="37C9CD"/>
    <a:srgbClr val="59D2D5"/>
    <a:srgbClr val="E06361"/>
    <a:srgbClr val="75B77D"/>
    <a:srgbClr val="A3CFA8"/>
    <a:srgbClr val="8D9DD8"/>
    <a:srgbClr val="FEF7DB"/>
    <a:srgbClr val="FEDBF7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704" y="108"/>
      </p:cViewPr>
      <p:guideLst>
        <p:guide pos="2807"/>
        <p:guide pos="2916"/>
        <p:guide pos="2481"/>
        <p:guide pos="2372"/>
        <p:guide pos="2045"/>
        <p:guide pos="1937"/>
        <p:guide pos="1610"/>
        <p:guide pos="1501"/>
        <p:guide pos="1174"/>
        <p:guide pos="1066"/>
        <p:guide pos="739"/>
        <p:guide pos="630"/>
        <p:guide pos="304"/>
        <p:guide pos="267"/>
        <p:guide pos="3352"/>
        <p:guide pos="3243"/>
        <p:guide pos="3678"/>
        <p:guide pos="3787"/>
        <p:guide pos="4114"/>
        <p:guide pos="4223"/>
        <p:guide pos="4549"/>
        <p:guide pos="4658"/>
        <p:guide pos="4985"/>
        <p:guide pos="5420"/>
        <p:guide pos="5094"/>
        <p:guide pos="545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941" y="62"/>
      </p:cViewPr>
      <p:guideLst/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B0E63-BBCE-42FA-B3A6-5FD535041784}" type="datetimeFigureOut">
              <a:rPr lang="ko-KR" altLang="en-US" smtClean="0"/>
              <a:pPr/>
              <a:t>2022-04-07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21031-9F3C-4BB5-813E-6F6C294051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65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6D40-764E-476E-B5E6-4049846BDF68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ADBE4-966B-4F0C-AF81-59D2D1B847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7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81903" y="2680109"/>
            <a:ext cx="3859670" cy="80649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71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0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/>
              <a:pPr>
                <a:defRPr/>
              </a:pPr>
              <a:t>4/7/2022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5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/>
              <a:pPr>
                <a:defRPr/>
              </a:pPr>
              <a:t>4/7/2022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655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/>
              <a:pPr>
                <a:defRPr/>
              </a:pPr>
              <a:t>4/7/2022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79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7E81C33E-41CC-7144-9EE9-6BB47BFC27EB}" type="datetime1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80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C88-5945-6548-81AC-D1E801230918}" type="datetime1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329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CC0-BCF1-7F40-94F0-C8B3ACD33893}" type="datetime1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481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98B9-3ABE-A242-9F6B-DA9BAB124A35}" type="datetime1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39871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5156-B5F0-8F44-9B3B-B829BD25E71A}" type="datetime1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737102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5F46-2B7F-5B4D-AD94-C45166DC40CF}" type="datetime1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666413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6E7C3E9F-FCDE-664F-9336-1ABBAA0EA927}" type="datetime1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829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6833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813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1452766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A2EC-FE51-234C-8874-87F532D5C722}" type="datetime1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1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B0B-C07A-EF4C-ADBF-B404E3B41965}" type="datetime1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773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531E-1DA2-B34A-93A6-C570B815175C}" type="datetime1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83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4664-5CFD-1A4D-9B41-76CFD729FE90}" type="datetime1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60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8452" y="1906719"/>
            <a:ext cx="6912841" cy="1522281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1262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10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89738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561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781" y="1470362"/>
            <a:ext cx="8105496" cy="496462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685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926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4862BFA-C828-2446-9B72-82AD7C7C4D28}" type="datetime1">
              <a:rPr lang="en-US" smtClean="0">
                <a:solidFill>
                  <a:srgbClr val="464646"/>
                </a:solidFill>
              </a:rPr>
              <a:pPr/>
              <a:t>4/7/2022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95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2757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EF40C587-CD89-8C40-AE01-36B25C2FD636}" type="datetime1">
              <a:rPr lang="en-US" smtClean="0">
                <a:solidFill>
                  <a:srgbClr val="464646"/>
                </a:solidFill>
              </a:rPr>
              <a:pPr/>
              <a:t>4/7/2022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9854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234BB27-D512-944F-BD47-D639527B0043}" type="datetime1">
              <a:rPr lang="en-US" smtClean="0">
                <a:solidFill>
                  <a:srgbClr val="464646"/>
                </a:solidFill>
              </a:rPr>
              <a:pPr/>
              <a:t>4/7/2022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031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>
                <a:solidFill>
                  <a:srgbClr val="464646"/>
                </a:solidFill>
              </a:rPr>
              <a:pPr>
                <a:defRPr/>
              </a:pPr>
              <a:t>4/7/2022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112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>
                <a:solidFill>
                  <a:srgbClr val="464646"/>
                </a:solidFill>
              </a:rPr>
              <a:pPr>
                <a:defRPr/>
              </a:pPr>
              <a:t>4/7/2022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008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>
                <a:solidFill>
                  <a:srgbClr val="464646"/>
                </a:solidFill>
              </a:rPr>
              <a:pPr>
                <a:defRPr/>
              </a:pPr>
              <a:t>4/7/2022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0085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>
                <a:solidFill>
                  <a:srgbClr val="464646"/>
                </a:solidFill>
              </a:rPr>
              <a:pPr>
                <a:defRPr/>
              </a:pPr>
              <a:t>4/7/2022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6435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7E81C33E-41CC-7144-9EE9-6BB47BFC27EB}" type="datetime1">
              <a:rPr lang="en-US" smtClean="0">
                <a:solidFill>
                  <a:srgbClr val="464646"/>
                </a:solidFill>
              </a:rPr>
              <a:pPr/>
              <a:t>4/7/2022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388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BEBC88-5945-6548-81AC-D1E801230918}" type="datetime1">
              <a:rPr lang="en-US" smtClean="0">
                <a:solidFill>
                  <a:srgbClr val="464646"/>
                </a:solidFill>
              </a:rPr>
              <a:pPr/>
              <a:t>4/7/2022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0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513" y="440330"/>
            <a:ext cx="8107710" cy="800724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470362"/>
            <a:ext cx="8105496" cy="4849414"/>
          </a:xfrm>
        </p:spPr>
        <p:txBody>
          <a:bodyPr>
            <a:normAutofit/>
          </a:bodyPr>
          <a:lstStyle>
            <a:lvl1pPr marL="225425" indent="-225425">
              <a:buClr>
                <a:srgbClr val="FFCC66"/>
              </a:buClr>
              <a:buFont typeface="Wingdings" panose="05000000000000000000" pitchFamily="2" charset="2"/>
              <a:buChar char="l"/>
              <a:defRPr sz="1800">
                <a:latin typeface="KoPub돋움체_Pro Bold" panose="02020603020101020101" pitchFamily="18" charset="-127"/>
                <a:ea typeface="KoPub돋움체_Pro Bold" panose="02020603020101020101" pitchFamily="18" charset="-127"/>
              </a:defRPr>
            </a:lvl1pPr>
            <a:lvl2pPr marL="573088" indent="-238125">
              <a:buClr>
                <a:srgbClr val="FFCC66"/>
              </a:buClr>
              <a:buFont typeface="Wingdings" panose="05000000000000000000" pitchFamily="2" charset="2"/>
              <a:buChar char="l"/>
              <a:defRPr sz="16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2pPr>
            <a:lvl3pPr marL="860425" indent="-182563">
              <a:buClr>
                <a:srgbClr val="FFCC66"/>
              </a:buClr>
              <a:buFont typeface="Wingdings" panose="05000000000000000000" pitchFamily="2" charset="2"/>
              <a:buChar char="l"/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3pPr>
            <a:lvl4pPr marL="1198563" indent="-225425">
              <a:buClr>
                <a:srgbClr val="FFCC66"/>
              </a:buClr>
              <a:buFont typeface="Wingdings" panose="05000000000000000000" pitchFamily="2" charset="2"/>
              <a:buChar char="l"/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4pPr>
            <a:lvl5pPr marL="1544638" indent="-228600">
              <a:buClr>
                <a:srgbClr val="FFCC66"/>
              </a:buClr>
              <a:buFont typeface="Wingdings" panose="05000000000000000000" pitchFamily="2" charset="2"/>
              <a:buChar char="l"/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294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917FCC0-BCF1-7F40-94F0-C8B3ACD33893}" type="datetime1">
              <a:rPr lang="en-US" smtClean="0">
                <a:solidFill>
                  <a:srgbClr val="464646"/>
                </a:solidFill>
              </a:rPr>
              <a:pPr/>
              <a:t>4/7/2022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353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08CA98B9-3ABE-A242-9F6B-DA9BAB124A35}" type="datetime1">
              <a:rPr lang="en-US" smtClean="0">
                <a:solidFill>
                  <a:srgbClr val="464646"/>
                </a:solidFill>
              </a:rPr>
              <a:pPr/>
              <a:t>4/7/2022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929299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305156-B5F0-8F44-9B3B-B829BD25E71A}" type="datetime1">
              <a:rPr lang="en-US" smtClean="0">
                <a:solidFill>
                  <a:srgbClr val="464646"/>
                </a:solidFill>
              </a:rPr>
              <a:pPr/>
              <a:t>4/7/2022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5637099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DAB5F46-2B7F-5B4D-AD94-C45166DC40CF}" type="datetime1">
              <a:rPr lang="en-US" smtClean="0">
                <a:solidFill>
                  <a:srgbClr val="464646"/>
                </a:solidFill>
              </a:rPr>
              <a:pPr/>
              <a:t>4/7/2022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25296279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6E7C3E9F-FCDE-664F-9336-1ABBAA0EA927}" type="datetime1">
              <a:rPr lang="en-US" smtClean="0">
                <a:solidFill>
                  <a:srgbClr val="464646"/>
                </a:solidFill>
              </a:rPr>
              <a:pPr/>
              <a:t>4/7/2022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35443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6354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38040388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704DA2EC-FE51-234C-8874-87F532D5C722}" type="datetime1">
              <a:rPr lang="en-US" smtClean="0">
                <a:solidFill>
                  <a:srgbClr val="464646"/>
                </a:solidFill>
              </a:rPr>
              <a:pPr/>
              <a:t>4/7/2022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2385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036BB0B-C07A-EF4C-ADBF-B404E3B41965}" type="datetime1">
              <a:rPr lang="en-US" smtClean="0">
                <a:solidFill>
                  <a:srgbClr val="464646"/>
                </a:solidFill>
              </a:rPr>
              <a:pPr/>
              <a:t>4/7/2022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522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8600531E-1DA2-B34A-93A6-C570B815175C}" type="datetime1">
              <a:rPr lang="en-US" smtClean="0">
                <a:solidFill>
                  <a:srgbClr val="464646"/>
                </a:solidFill>
              </a:rPr>
              <a:pPr/>
              <a:t>4/7/2022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50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932E4664-5CFD-1A4D-9B41-76CFD729FE90}" type="datetime1">
              <a:rPr lang="en-US" smtClean="0">
                <a:solidFill>
                  <a:srgbClr val="464646"/>
                </a:solidFill>
              </a:rPr>
              <a:pPr/>
              <a:t>4/7/2022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07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683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C587-CD89-8C40-AE01-36B25C2FD636}" type="datetime1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2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BB27-D512-944F-BD47-D639527B0043}" type="datetime1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/>
              <a:pPr>
                <a:defRPr/>
              </a:pPr>
              <a:t>4/7/2022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4"/>
                </a:solidFill>
              </a:defRPr>
            </a:lvl1pPr>
          </a:lstStyle>
          <a:p>
            <a:fld id="{64F5F5AC-42C6-7943-932B-3849F0E3EB5C}" type="datetime1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4"/>
                </a:solidFill>
              </a:defRPr>
            </a:lvl1pPr>
          </a:lstStyle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107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50000"/>
            </a:schemeClr>
          </a:solidFill>
          <a:latin typeface="+mj-ea"/>
          <a:ea typeface="+mj-ea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+mn-ea"/>
          <a:ea typeface="+mn-ea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+mn-ea"/>
          <a:ea typeface="+mn-ea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+mn-ea"/>
          <a:ea typeface="+mn-ea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224864"/>
            <a:ext cx="9144000" cy="189542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pPr algn="ctr"/>
            <a:r>
              <a:rPr lang="ko-KR" altLang="en-US" sz="5400" dirty="0">
                <a:solidFill>
                  <a:srgbClr val="E06361"/>
                </a:solidFill>
              </a:rPr>
              <a:t>넷째마당</a:t>
            </a:r>
            <a:endParaRPr lang="en-US" altLang="ko-KR" sz="5400" dirty="0">
              <a:solidFill>
                <a:srgbClr val="E06361"/>
              </a:solidFill>
            </a:endParaRPr>
          </a:p>
          <a:p>
            <a:pPr algn="ctr"/>
            <a:r>
              <a:rPr lang="ko-KR" altLang="en-US" sz="5400" dirty="0">
                <a:solidFill>
                  <a:schemeClr val="tx2"/>
                </a:solidFill>
              </a:rPr>
              <a:t>딥러닝 기본기 다지기 </a:t>
            </a:r>
            <a:endParaRPr lang="en-US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036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상관도 그래프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상관도 그래프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F61EA8-2418-4FA2-9F73-6353F48B8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827" y="1901873"/>
            <a:ext cx="553402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988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상관도 그래프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상관도 그래프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이번에는 시본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(seaborn)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라이브러리에 있는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pairplot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함수를 써서 전체 상관도를 볼 수 있는 그래프를 출력해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E3A22F-7D21-4C52-8331-674958F66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456151"/>
            <a:ext cx="709612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781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상관도 그래프</a:t>
            </a:r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D232E15-606E-4AB5-962D-F4C6F5B5B316}"/>
              </a:ext>
            </a:extLst>
          </p:cNvPr>
          <p:cNvSpPr txBox="1">
            <a:spLocks/>
          </p:cNvSpPr>
          <p:nvPr/>
        </p:nvSpPr>
        <p:spPr>
          <a:xfrm>
            <a:off x="597117" y="152796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12-3 | </a:t>
            </a:r>
            <a:r>
              <a:rPr lang="en-US" altLang="ko-KR" sz="1600" b="1" dirty="0" err="1"/>
              <a:t>pairplot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함수로 데이터 한번에 보기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B1500C7-86D2-45DC-8966-5940F963C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4" y="1945530"/>
            <a:ext cx="698182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379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상관도 그래프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99FA2F-77C3-497D-9325-B183BDD8F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4" y="1666875"/>
            <a:ext cx="69818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699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상관도 그래프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상관도 그래프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그림을 상관도 그래프라고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통해 각 속성별 데이터 분포와 속성 간의 관계를 한눈에 볼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pairplot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 설정 중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hue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옵션은 주어진 데이터 중 어떤 카테고리를 중심으로 그래프를 그릴지 정해 주게 되는데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우리는 품종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    species)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따라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보여지게끔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지정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그래프 각각의 가로축과 세로축은 서로 다른 속성을 나타내며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이러한 속성에 따라 품종이 어떻게 분포되는지 알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가운데 대각선 위치에 있는 그림은 가로축과 세로축이 같으므로 단순히 해당 속성에 따라 각 품종들이 어떻게 분포하는지 보여 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이러한 분석을 통해 사진상으로 비슷해 보이던 꽃잎과 꽃받침의 크기와 너비가 품종별로 어떤 차이가 있는지 알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07DCD0-3D0E-4ECB-8501-15C02FFDD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236" y="2852930"/>
            <a:ext cx="20955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757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3 </a:t>
            </a:r>
            <a:r>
              <a:rPr lang="ko-KR" altLang="en-US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원</a:t>
            </a:r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‐</a:t>
            </a:r>
            <a:r>
              <a:rPr lang="ko-KR" altLang="en-US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핫 인코딩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447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원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‐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핫 인코딩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원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‐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핫 인코딩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케라스를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이용해 아이리스의 품종을 예측해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Iris-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setosa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Iris-virginica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등 데이터 안에 문자열이 포함되어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먼저 조금 전 불러온 데이터 프레임을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나누겠음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DAA7370-B78B-4E8F-9107-51DB1FE6A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894499"/>
            <a:ext cx="70675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020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원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‐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핫 인코딩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원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‐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핫 인코딩</a:t>
            </a: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첫 다섯 줄을 출력해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460276-B1DA-438E-907A-EFA5D930B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73" y="2189379"/>
            <a:ext cx="707707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082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원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‐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핫 인코딩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원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‐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핫 인코딩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D9E51A-F797-4DFC-9E54-910582603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59" y="1873611"/>
            <a:ext cx="71151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32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원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‐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핫 인코딩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원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‐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핫 인코딩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우리가 저장한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값이 숫자가 아닌 문자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딥러닝에서는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계산을 위해 문자를 모두 숫자형으로 바꾸어 주어야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위해서는 다음과 같이 처리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먼저 아이리스 꽃의 종류는   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처럼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세 종류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처럼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각각의 이름으로 세 개의 열을 만든 후   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처럼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자신의 이름이 일치하는 경우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나머지는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으로 바꾸어 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A062F5-0B88-4FE9-B2AF-4F2ACB80A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524" y="2910537"/>
            <a:ext cx="209550" cy="2095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37FA256-03D8-4E79-9C5A-369B3F5B0B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065" y="3219450"/>
            <a:ext cx="209550" cy="2095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B249798-1824-40CB-A7ED-EDDD0F78F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5" y="3219450"/>
            <a:ext cx="20955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549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24296" y="375829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E06361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12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06361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장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다중 분류 문제 해결하기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 flipV="1">
            <a:off x="1740023" y="1181435"/>
            <a:ext cx="5788241" cy="12051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159893" y="1643183"/>
            <a:ext cx="6041348" cy="3086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다중 분류 문제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2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상관도 그래프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3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원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‐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핫 인코딩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4 </a:t>
            </a:r>
            <a:r>
              <a:rPr lang="ko-KR" altLang="en-US" sz="20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소프트맥스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5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아이리스 품종 예측의 실행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7540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원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‐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핫 인코딩</a:t>
            </a: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89832E82-9CC6-4867-BEEA-BB5A8EF1D6D6}"/>
              </a:ext>
            </a:extLst>
          </p:cNvPr>
          <p:cNvSpPr txBox="1">
            <a:spLocks/>
          </p:cNvSpPr>
          <p:nvPr/>
        </p:nvSpPr>
        <p:spPr>
          <a:xfrm>
            <a:off x="597117" y="152796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12-4 | </a:t>
            </a:r>
            <a:r>
              <a:rPr lang="ko-KR" altLang="en-US" sz="1600" b="1" dirty="0"/>
              <a:t>원</a:t>
            </a:r>
            <a:r>
              <a:rPr lang="en-US" altLang="ko-KR" sz="1600" b="1" dirty="0"/>
              <a:t>-</a:t>
            </a:r>
            <a:r>
              <a:rPr lang="ko-KR" altLang="en-US" sz="1600" b="1" dirty="0"/>
              <a:t>핫 인코딩 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EEAB107-1D40-4963-BED0-84D1FD334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68" y="1873611"/>
            <a:ext cx="57150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494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원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‐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핫 인코딩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원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‐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핫 인코딩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여러 개의 값으로 된 문자열을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로만 이루어진 형태로 만들어 주는 과정을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원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-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핫 인코딩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(one-hot encoding)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이라고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원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-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핫 인코딩은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판다스가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제공하는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get_dummies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함수를 사용하면 간단하게 해낼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F12BAE-BD99-4DB0-8A97-B3FC1A939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591" y="3060796"/>
            <a:ext cx="71056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063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원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‐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핫 인코딩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원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‐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핫 인코딩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AE1DD5-D876-4105-9EDB-DB6A8B217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62" y="1854705"/>
            <a:ext cx="715327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0064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23</a:t>
            </a:fld>
            <a:endParaRPr 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4 </a:t>
            </a:r>
            <a:r>
              <a:rPr lang="ko-KR" altLang="en-US" sz="2600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소프트맥스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8525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소프트맥스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소프트맥스</a:t>
            </a:r>
            <a:endParaRPr lang="ko-KR" altLang="en-US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모델을 만들어 줄 차례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 코드를 보면서 이전에 실행했던 피마 인디언의 당뇨병 예측과 무엇이 달라졌는지 찾아보기 바람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01AAA6-F1E2-450E-8BE8-2F406CDAE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756525"/>
            <a:ext cx="71151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170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소프트맥스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소프트맥스</a:t>
            </a:r>
            <a:endParaRPr lang="ko-KR" altLang="en-US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세 가지가 달라졌음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첫째 출력층의 노드 수가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3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으로 바뀜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활성화 함수가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softmax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바뀜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마지막으로 컴파일 부분에서 손실 함수 부분이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categorical_crossentropy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바뀜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29328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소프트맥스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소프트맥스</a:t>
            </a:r>
            <a:endParaRPr lang="ko-KR" altLang="en-US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먼저 출력 부분에 대해 알아보자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이전까지 우리는 출력이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0~1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중 하나의 값으로 나왔음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예를 들어 당뇨인지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아닌지에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대한 예측 값이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시그모이드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함수를 거치며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0~1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사이의 값 중 하나로 변환되어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0.5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이상이면 당뇨로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이하이면 정상으로 판단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이항 분류의 경우 출력 값이 하나면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이번 예제에서는 예측해야 할 값이 세 가지로 늘었음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각 샘플마다 이것이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setosa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일 확률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versicolor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일 확률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그리고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virginica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일 확률을 따로따로 구해야 한다는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예를 들어 예측 결과는 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12-5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같은 형태로 나타남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9987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소프트맥스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889D608-3454-4307-BD50-56C9DD55B9DC}"/>
              </a:ext>
            </a:extLst>
          </p:cNvPr>
          <p:cNvSpPr txBox="1">
            <a:spLocks/>
          </p:cNvSpPr>
          <p:nvPr/>
        </p:nvSpPr>
        <p:spPr>
          <a:xfrm>
            <a:off x="597117" y="152796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12-5 | </a:t>
            </a:r>
            <a:r>
              <a:rPr lang="ko-KR" altLang="en-US" sz="1600" b="1" dirty="0" err="1"/>
              <a:t>소프트맥스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AF9842E-3BE9-4FC6-BD2B-B6BA63374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1928331"/>
            <a:ext cx="648652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948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소프트맥스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소프트맥스</a:t>
            </a:r>
            <a:endParaRPr lang="ko-KR" altLang="en-US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이렇게 세 가지의 확률을 모두 구해야 하므로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시그모이드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함수가 아닌 다른 함수가 필요함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이때 사용되는 함수가 바로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소프트맥스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함수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소프트맥스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함수는 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12-5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같이 각 항목당 예측 확률을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사이의 값으로 나타내 주는데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이때 각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샘플당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예측 확률의 총합이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인 형태로 바꾸어 주게 됨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예를 들어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번 샘플의 경우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0.2 + 0.7 + 0.1 = 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됨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activation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란에 ‘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softmax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’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라고 적어 주는 것으로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소프트맥스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함수를 바로 적용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할수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마찬가지로 손실 함수도 이전과는 달라져야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이항 분류에서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binary_crossentropy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썼다면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다항 분류에서는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categorical_crossentropy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쓰면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17689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29</a:t>
            </a:fld>
            <a:endParaRPr 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5 </a:t>
            </a:r>
            <a:r>
              <a:rPr lang="ko-KR" altLang="en-US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아이리스 품종 예측의 실행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5664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 </a:t>
            </a:r>
            <a:r>
              <a:rPr lang="ko-KR" altLang="en-US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다중 분류 문제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75784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아이리스 품종 예측의 실행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아이리스 품종 예측의 실행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모든 소스 코드를 모아 보면 다음과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10B04F-A142-43FA-BAD2-00BE105E0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66" y="2219253"/>
            <a:ext cx="71532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287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아이리스 품종 예측의 실행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아이리스 품종 예측의 실행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5905FE9-F73B-45D3-9536-3AB61F930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37" y="1873611"/>
            <a:ext cx="717232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2367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아이리스 품종 예측의 실행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아이리스 품종 예측의 실행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5D5E4E-733B-4173-A127-C63312D71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5" y="1873611"/>
            <a:ext cx="72199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0399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아이리스 품종 예측의 실행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아이리스 품종 예측의 실행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21A554-EBB8-41CC-9D6D-8AA02CDD7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1873611"/>
            <a:ext cx="72009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964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아이리스 품종 예측의 실행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아이리스 품종 예측의 실행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2422EF-A72D-4FFC-81EE-F90C5BE6B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66" y="1873611"/>
            <a:ext cx="719137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915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아이리스 품종 예측의 실행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아이리스 품종 예측의 실행</a:t>
            </a:r>
          </a:p>
          <a:p>
            <a:pPr lvl="1"/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model.summary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사용해 두 개의 은닉층에 각각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개와 여덟 개의 노드가 만들어졌고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출력은 세 개임을 확인할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결과는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30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번 반복했을 때 정확도가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96.0%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나왔음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꽃의 너비와 길이를 담은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150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개의 데이터 중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144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개의 꽃 종류를 정확히 맞추었다는 의미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이제부터는 이렇게 측정된 정확도를 어떻게 신뢰할 수 있는지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예측 결과의 신뢰도를 높이는 방법에 대해 알아보자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8820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다중 분류 문제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다중 분류 문제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아이리스는 그 꽃봉오리가 마치 먹물을 머금은 붓과 같다 하여 우리나라에서는 ‘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붓꽃’이라고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부르는 아름다운 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아이리스는 꽃잎의 모양과 길이에 따라 여러 가지 품종으로 나뉨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사진을 보면 품종마다 비슷해 보이는데요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과연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사용해서 이들을 구별해 낼 수 있을까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?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0D052CD-2071-4A4C-B02D-9F77199C14D8}"/>
              </a:ext>
            </a:extLst>
          </p:cNvPr>
          <p:cNvSpPr txBox="1">
            <a:spLocks/>
          </p:cNvSpPr>
          <p:nvPr/>
        </p:nvSpPr>
        <p:spPr>
          <a:xfrm>
            <a:off x="597117" y="3489494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12-1 | </a:t>
            </a:r>
            <a:r>
              <a:rPr lang="ko-KR" altLang="en-US" sz="1600" b="1" dirty="0"/>
              <a:t>아이리스의 품종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224ACD7-D11A-4245-B268-BED484F35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3832249"/>
            <a:ext cx="622935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627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다중 분류 문제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다중 분류 문제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아이리스 품종 예측 데이터는 예제 파일의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data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폴더에서 찾을 수 있음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(data/iris3.csv)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데이터의 구조는 다음과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86054310-6E2C-4150-A9BB-CD93F1BDA4CE}"/>
              </a:ext>
            </a:extLst>
          </p:cNvPr>
          <p:cNvSpPr txBox="1">
            <a:spLocks/>
          </p:cNvSpPr>
          <p:nvPr/>
        </p:nvSpPr>
        <p:spPr>
          <a:xfrm>
            <a:off x="597117" y="2564895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12-2 | </a:t>
            </a:r>
            <a:r>
              <a:rPr lang="ko-KR" altLang="en-US" sz="1600" b="1" dirty="0"/>
              <a:t>아이리스 데이터의 샘플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속성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클래스 구분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F91DA65-0868-4C46-B20A-E13E6AF46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2965257"/>
            <a:ext cx="638175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308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다중 분류 문제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12B705C-3720-4022-8863-A15470CD9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" y="1620164"/>
            <a:ext cx="63817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822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다중 분류 문제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다중 분류 문제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속성을 보니 우리가 앞서 다루었던 것과 중요한 차이가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바로 클래스가 두 개가 아니라 세 개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참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(1)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거짓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(0)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으로 해결하는 것이 아니라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여러 개 중에 어떤 것이 답인지 예측하는 문제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이렇게 여러 개의 답 중 하나를 고르는 분류 문제를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다중 분류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(multi classification)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라고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다중 분류 문제는 둘 중에 하나를 고르는 이항 분류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(binary classification)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와는 접근 방식이 조금 다름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지금부터 아이리스 품종을 예측하는 실습을 통해 다중 분류 문제를 해결해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0119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2 </a:t>
            </a:r>
            <a:r>
              <a:rPr lang="ko-KR" altLang="en-US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상관도 그래프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9879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상관도 그래프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상관도 그래프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먼저 데이터의 일부를 불러와 내용을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4D3869-193E-48A3-94B1-2F0E165C3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219253"/>
            <a:ext cx="70675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18642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C650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0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3247</TotalTime>
  <Words>972</Words>
  <Application>Microsoft Office PowerPoint</Application>
  <PresentationFormat>화면 슬라이드 쇼(4:3)</PresentationFormat>
  <Paragraphs>129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35</vt:i4>
      </vt:variant>
    </vt:vector>
  </HeadingPairs>
  <TitlesOfParts>
    <vt:vector size="45" baseType="lpstr">
      <vt:lpstr>KoPub돋움체_Pro Bold</vt:lpstr>
      <vt:lpstr>KoPub돋움체_Pro Light</vt:lpstr>
      <vt:lpstr>KoPub돋움체_Pro Medium</vt:lpstr>
      <vt:lpstr>맑은 고딕</vt:lpstr>
      <vt:lpstr>Arial</vt:lpstr>
      <vt:lpstr>Calibri</vt:lpstr>
      <vt:lpstr>Verdana</vt:lpstr>
      <vt:lpstr>Wingdings</vt:lpstr>
      <vt:lpstr>1_Office Theme</vt:lpstr>
      <vt:lpstr>2_Office Theme</vt:lpstr>
      <vt:lpstr>PowerPoint 프레젠테이션</vt:lpstr>
      <vt:lpstr>PowerPoint 프레젠테이션</vt:lpstr>
      <vt:lpstr>PowerPoint 프레젠테이션</vt:lpstr>
      <vt:lpstr>1 다중 분류 문제</vt:lpstr>
      <vt:lpstr>1 다중 분류 문제</vt:lpstr>
      <vt:lpstr>1 다중 분류 문제</vt:lpstr>
      <vt:lpstr>1 다중 분류 문제</vt:lpstr>
      <vt:lpstr>PowerPoint 프레젠테이션</vt:lpstr>
      <vt:lpstr>2 상관도 그래프</vt:lpstr>
      <vt:lpstr>2 상관도 그래프</vt:lpstr>
      <vt:lpstr>2 상관도 그래프</vt:lpstr>
      <vt:lpstr>2 상관도 그래프</vt:lpstr>
      <vt:lpstr>2 상관도 그래프</vt:lpstr>
      <vt:lpstr>2 상관도 그래프</vt:lpstr>
      <vt:lpstr>PowerPoint 프레젠테이션</vt:lpstr>
      <vt:lpstr>3 원‐핫 인코딩</vt:lpstr>
      <vt:lpstr>3 원‐핫 인코딩</vt:lpstr>
      <vt:lpstr>3 원‐핫 인코딩</vt:lpstr>
      <vt:lpstr>3 원‐핫 인코딩</vt:lpstr>
      <vt:lpstr>3 원‐핫 인코딩</vt:lpstr>
      <vt:lpstr>3 원‐핫 인코딩</vt:lpstr>
      <vt:lpstr>3 원‐핫 인코딩</vt:lpstr>
      <vt:lpstr>PowerPoint 프레젠테이션</vt:lpstr>
      <vt:lpstr>4 소프트맥스</vt:lpstr>
      <vt:lpstr>4 소프트맥스</vt:lpstr>
      <vt:lpstr>4 소프트맥스</vt:lpstr>
      <vt:lpstr>4 소프트맥스</vt:lpstr>
      <vt:lpstr>4 소프트맥스</vt:lpstr>
      <vt:lpstr>PowerPoint 프레젠테이션</vt:lpstr>
      <vt:lpstr>5 아이리스 품종 예측의 실행</vt:lpstr>
      <vt:lpstr>5 아이리스 품종 예측의 실행</vt:lpstr>
      <vt:lpstr>5 아이리스 품종 예측의 실행</vt:lpstr>
      <vt:lpstr>5 아이리스 품종 예측의 실행</vt:lpstr>
      <vt:lpstr>5 아이리스 품종 예측의 실행</vt:lpstr>
      <vt:lpstr>5 아이리스 품종 예측의 실행</vt:lpstr>
    </vt:vector>
  </TitlesOfParts>
  <Company>The National Academies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Ellinger</dc:creator>
  <cp:lastModifiedBy>USER</cp:lastModifiedBy>
  <cp:revision>457</cp:revision>
  <cp:lastPrinted>2016-08-10T06:58:55Z</cp:lastPrinted>
  <dcterms:created xsi:type="dcterms:W3CDTF">2013-04-05T19:58:06Z</dcterms:created>
  <dcterms:modified xsi:type="dcterms:W3CDTF">2022-04-07T09:19:36Z</dcterms:modified>
</cp:coreProperties>
</file>