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49"/>
  </p:notesMasterIdLst>
  <p:handoutMasterIdLst>
    <p:handoutMasterId r:id="rId50"/>
  </p:handoutMasterIdLst>
  <p:sldIdLst>
    <p:sldId id="267" r:id="rId3"/>
    <p:sldId id="270" r:id="rId4"/>
    <p:sldId id="272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26" r:id="rId48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5B8"/>
    <a:srgbClr val="3A2ED6"/>
    <a:srgbClr val="ED9033"/>
    <a:srgbClr val="7E1E70"/>
    <a:srgbClr val="37C9CD"/>
    <a:srgbClr val="59D2D5"/>
    <a:srgbClr val="E06361"/>
    <a:srgbClr val="75B77D"/>
    <a:srgbClr val="A3CFA8"/>
    <a:srgbClr val="8D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/>
  </p:normalViewPr>
  <p:slideViewPr>
    <p:cSldViewPr showGuides="1">
      <p:cViewPr varScale="1">
        <p:scale>
          <a:sx n="108" d="100"/>
          <a:sy n="108" d="100"/>
        </p:scale>
        <p:origin x="1716" y="108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941" y="62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pPr/>
              <a:t>2022-04-18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1903" y="2680109"/>
            <a:ext cx="3859670" cy="80649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781" y="1470362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4/18/2022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4/18/2022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4/18/2022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4/18/2022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4/18/2022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4/18/2022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4/18/2022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4/18/2022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4/18/2022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13" y="440330"/>
            <a:ext cx="8107710" cy="800724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470362"/>
            <a:ext cx="8105496" cy="4849414"/>
          </a:xfrm>
        </p:spPr>
        <p:txBody>
          <a:bodyPr>
            <a:normAutofit/>
          </a:bodyPr>
          <a:lstStyle>
            <a:lvl1pPr marL="225425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 marL="573088" indent="-238125">
              <a:buClr>
                <a:srgbClr val="FFCC66"/>
              </a:buClr>
              <a:buFont typeface="Wingdings" panose="05000000000000000000" pitchFamily="2" charset="2"/>
              <a:buChar char="l"/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 marL="860425" indent="-182563">
              <a:buClr>
                <a:srgbClr val="FFCC66"/>
              </a:buClr>
              <a:buFont typeface="Wingdings" panose="05000000000000000000" pitchFamily="2" charset="2"/>
              <a:buChar char="l"/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 marL="1198563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 marL="1544638" indent="-228600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4/18/2022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4/18/2022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4/18/2022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4/18/2022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4/18/2022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4/18/2022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4/18/2022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4/18/2022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4/18/2022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8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31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9.jpg"/><Relationship Id="rId5" Type="http://schemas.openxmlformats.org/officeDocument/2006/relationships/image" Target="../media/image30.jpg"/><Relationship Id="rId4" Type="http://schemas.openxmlformats.org/officeDocument/2006/relationships/image" Target="../media/image17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1.jpg"/><Relationship Id="rId5" Type="http://schemas.openxmlformats.org/officeDocument/2006/relationships/image" Target="../media/image19.jpg"/><Relationship Id="rId4" Type="http://schemas.openxmlformats.org/officeDocument/2006/relationships/image" Target="../media/image17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9.jpg"/><Relationship Id="rId4" Type="http://schemas.openxmlformats.org/officeDocument/2006/relationships/image" Target="../media/image17.jp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7.jpg"/><Relationship Id="rId5" Type="http://schemas.openxmlformats.org/officeDocument/2006/relationships/image" Target="../media/image14.jpg"/><Relationship Id="rId4" Type="http://schemas.openxmlformats.org/officeDocument/2006/relationships/image" Target="../media/image19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9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0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1.jp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570506"/>
            <a:ext cx="9144000" cy="189542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pPr algn="ctr"/>
            <a:r>
              <a:rPr lang="ko-KR" altLang="en-US" sz="5400" dirty="0">
                <a:solidFill>
                  <a:schemeClr val="tx2"/>
                </a:solidFill>
              </a:rPr>
              <a:t>부록</a:t>
            </a:r>
            <a:endParaRPr lang="en-US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3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부록 </a:t>
            </a:r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A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ko-KR" altLang="en-US" sz="29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4.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 화면이 나오면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Add Anaconda3 to my PATH environment variable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체크하고 </a:t>
            </a: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Register Anaconda3 as my default Python 3.9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체크를 해제한 후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Install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눌러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설치를 계속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C2877B0-6D80-1F6E-104D-A0E88ABF865D}"/>
              </a:ext>
            </a:extLst>
          </p:cNvPr>
          <p:cNvSpPr txBox="1">
            <a:spLocks/>
          </p:cNvSpPr>
          <p:nvPr/>
        </p:nvSpPr>
        <p:spPr>
          <a:xfrm>
            <a:off x="597117" y="291053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A-4 | </a:t>
            </a:r>
            <a:r>
              <a:rPr lang="ko-KR" altLang="en-US" sz="1600" b="1" dirty="0"/>
              <a:t>아나콘다 설치 </a:t>
            </a:r>
            <a:r>
              <a:rPr lang="en-US" altLang="ko-KR" sz="1600" b="1" dirty="0"/>
              <a:t>3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DFF425-35B2-81D4-228B-8E1ECCFD3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27" y="3256179"/>
            <a:ext cx="68389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78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부록 </a:t>
            </a:r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A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ko-KR" altLang="en-US" sz="29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5.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아나콘다 버전을 확인한 후 설치 종료 화면이 나오면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Finish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눌러 설치를 종료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C2877B0-6D80-1F6E-104D-A0E88ABF865D}"/>
              </a:ext>
            </a:extLst>
          </p:cNvPr>
          <p:cNvSpPr txBox="1">
            <a:spLocks/>
          </p:cNvSpPr>
          <p:nvPr/>
        </p:nvSpPr>
        <p:spPr>
          <a:xfrm>
            <a:off x="597117" y="227974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A-5 | </a:t>
            </a:r>
            <a:r>
              <a:rPr lang="ko-KR" altLang="en-US" sz="1600" b="1" dirty="0"/>
              <a:t>아나콘다 설치 </a:t>
            </a:r>
            <a:r>
              <a:rPr lang="en-US" altLang="ko-KR" sz="1600" b="1" dirty="0"/>
              <a:t>4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D73117-299C-55BB-EC90-A13A2F07F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2599224"/>
            <a:ext cx="68484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355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부록 </a:t>
            </a:r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A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ko-KR" altLang="en-US" sz="29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   아나콘다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내비게이터로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실습 환경 설정하기</a:t>
            </a: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1.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설치가 완료되면 윈도의 돋보기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     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메뉴를 클릭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검색란에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‘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Anaconda Navigator’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입력해 실행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C2877B0-6D80-1F6E-104D-A0E88ABF865D}"/>
              </a:ext>
            </a:extLst>
          </p:cNvPr>
          <p:cNvSpPr txBox="1">
            <a:spLocks/>
          </p:cNvSpPr>
          <p:nvPr/>
        </p:nvSpPr>
        <p:spPr>
          <a:xfrm>
            <a:off x="597117" y="291053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A-6 | </a:t>
            </a:r>
            <a:r>
              <a:rPr lang="ko-KR" altLang="en-US" sz="1600" b="1" dirty="0"/>
              <a:t>아나콘다 </a:t>
            </a:r>
            <a:r>
              <a:rPr lang="ko-KR" altLang="en-US" sz="1600" b="1" dirty="0" err="1"/>
              <a:t>내비게이터</a:t>
            </a:r>
            <a:r>
              <a:rPr lang="ko-KR" altLang="en-US" sz="1600" b="1" dirty="0"/>
              <a:t> 실행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3E3180-4931-FE55-FD0F-0F83254A8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59" y="1931218"/>
            <a:ext cx="123825" cy="1428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89CC5B-8B35-7FF8-59D3-78157C11E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502" y="2222753"/>
            <a:ext cx="247650" cy="2190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4E7F433-3670-2F72-B75E-BDBF9EDFD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93" y="3252289"/>
            <a:ext cx="3834970" cy="332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24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부록 </a:t>
            </a:r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A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ko-KR" altLang="en-US" sz="29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2.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A-7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같이 아나콘다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내비게이터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창이 열리면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위한 작업 환경을 만들기 </a:t>
            </a:r>
          </a:p>
          <a:p>
            <a:pPr marL="334963" lvl="1" indent="0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위해    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Environments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선택한 후   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Create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클릭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C2877B0-6D80-1F6E-104D-A0E88ABF865D}"/>
              </a:ext>
            </a:extLst>
          </p:cNvPr>
          <p:cNvSpPr txBox="1">
            <a:spLocks/>
          </p:cNvSpPr>
          <p:nvPr/>
        </p:nvSpPr>
        <p:spPr>
          <a:xfrm>
            <a:off x="597117" y="2564895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A-7 | </a:t>
            </a:r>
            <a:r>
              <a:rPr lang="ko-KR" altLang="en-US" sz="1600" b="1" dirty="0"/>
              <a:t>아나콘다 </a:t>
            </a:r>
            <a:r>
              <a:rPr lang="ko-KR" altLang="en-US" sz="1600" b="1" dirty="0" err="1"/>
              <a:t>내비게이터</a:t>
            </a:r>
            <a:r>
              <a:rPr lang="ko-KR" altLang="en-US" sz="1600" b="1" dirty="0"/>
              <a:t> 화면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C27720-DA07-6BC4-7ADB-8F9AADCB7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436" y="2240131"/>
            <a:ext cx="209550" cy="209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E583D79-57C5-F3F4-A6F9-816D0002C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751" y="2233473"/>
            <a:ext cx="209550" cy="2095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A69CB8E-3C19-FE2A-48B2-5A1285BA12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2903833"/>
            <a:ext cx="4654123" cy="358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76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부록 </a:t>
            </a:r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A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ko-KR" altLang="en-US" sz="29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3.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Create new environment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창의    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Name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새로운 작업 환경의 이름을 넣어 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여기서는 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deep_learning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으로 지정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 </a:t>
            </a: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   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파이썬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3.9.7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선택한 후   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Create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누름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C2877B0-6D80-1F6E-104D-A0E88ABF865D}"/>
              </a:ext>
            </a:extLst>
          </p:cNvPr>
          <p:cNvSpPr txBox="1">
            <a:spLocks/>
          </p:cNvSpPr>
          <p:nvPr/>
        </p:nvSpPr>
        <p:spPr>
          <a:xfrm>
            <a:off x="597117" y="291053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A-8 | </a:t>
            </a:r>
            <a:r>
              <a:rPr lang="ko-KR" altLang="en-US" sz="1600" b="1" dirty="0"/>
              <a:t>새로운 작업 환경 생성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2C43020-FB37-96A3-9200-1E126BF42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594" y="1894489"/>
            <a:ext cx="209550" cy="209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BE6456E-E47E-186D-BB9E-34E72F726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2564895"/>
            <a:ext cx="209550" cy="209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BFB158-EFB6-4C98-CC49-6EFEBF8E3D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952" y="2564895"/>
            <a:ext cx="209550" cy="2095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9756FD1-D993-2E3F-AA55-9A886118CA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3226377"/>
            <a:ext cx="43815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10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부록 </a:t>
            </a:r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A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ko-KR" altLang="en-US" sz="29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4.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deep_learning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이라는 이름의 작업 환경이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만들어졌음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새로 만든 작업 환경에서 ▶를 클릭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C2877B0-6D80-1F6E-104D-A0E88ABF865D}"/>
              </a:ext>
            </a:extLst>
          </p:cNvPr>
          <p:cNvSpPr txBox="1">
            <a:spLocks/>
          </p:cNvSpPr>
          <p:nvPr/>
        </p:nvSpPr>
        <p:spPr>
          <a:xfrm>
            <a:off x="597117" y="2564895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A-9 | </a:t>
            </a:r>
            <a:r>
              <a:rPr lang="ko-KR" altLang="en-US" sz="1600" b="1" dirty="0"/>
              <a:t>새로 만든 작업 환경 확인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4F8BA1-4B59-0479-27C1-6A7EBBFA6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2960360"/>
            <a:ext cx="44672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94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부록 </a:t>
            </a:r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A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ko-KR" altLang="en-US" sz="29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5.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메뉴에서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Open Terminal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선택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C2877B0-6D80-1F6E-104D-A0E88ABF865D}"/>
              </a:ext>
            </a:extLst>
          </p:cNvPr>
          <p:cNvSpPr txBox="1">
            <a:spLocks/>
          </p:cNvSpPr>
          <p:nvPr/>
        </p:nvSpPr>
        <p:spPr>
          <a:xfrm>
            <a:off x="597117" y="227686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A-10 | </a:t>
            </a:r>
            <a:r>
              <a:rPr lang="ko-KR" altLang="en-US" sz="1600" b="1" dirty="0"/>
              <a:t>터미널 열기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37EAE1-93E5-C0AF-4937-86F53F54F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87" y="2598112"/>
            <a:ext cx="34099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26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부록 </a:t>
            </a:r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A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ko-KR" altLang="en-US" sz="29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6.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다음과 같은 명령 프롬프트가 나타남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C2877B0-6D80-1F6E-104D-A0E88ABF865D}"/>
              </a:ext>
            </a:extLst>
          </p:cNvPr>
          <p:cNvSpPr txBox="1">
            <a:spLocks/>
          </p:cNvSpPr>
          <p:nvPr/>
        </p:nvSpPr>
        <p:spPr>
          <a:xfrm>
            <a:off x="597117" y="227686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A-11 | </a:t>
            </a:r>
            <a:r>
              <a:rPr lang="ko-KR" altLang="en-US" sz="1600" b="1" dirty="0"/>
              <a:t>명령 프롬프트 실행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A2EEB2-DAAA-3709-550C-D4A7E7D8E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2609850"/>
            <a:ext cx="52292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175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부록 </a:t>
            </a:r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A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ko-KR" altLang="en-US" sz="29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7.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다음 명령어를 입력해 주피터 노트북을 설치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중간에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Proceed ([y]/n)?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라는 질문이 나오면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입력해 설치를 계속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C0FF43-1399-6228-6B03-0C914CE9B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49" y="2551786"/>
            <a:ext cx="67627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75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부록 </a:t>
            </a:r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A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ko-KR" altLang="en-US" sz="29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8.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설치가 끝나고 다시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deep_learning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작업 환경의 ▶를 클릭해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Open with </a:t>
            </a:r>
            <a:r>
              <a:rPr lang="en-US" altLang="ko-KR" b="1" dirty="0" err="1">
                <a:latin typeface="KoPub돋움체_Pro Light" pitchFamily="18" charset="-127"/>
                <a:ea typeface="KoPub돋움체_Pro Light" pitchFamily="18" charset="-127"/>
              </a:rPr>
              <a:t>Jupyter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 </a:t>
            </a:r>
          </a:p>
          <a:p>
            <a:pPr marL="334963" lvl="1" indent="0">
              <a:buNone/>
            </a:pP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    Notebook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선택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68DFF8C-FFA7-373A-3209-1774387A5443}"/>
              </a:ext>
            </a:extLst>
          </p:cNvPr>
          <p:cNvSpPr txBox="1">
            <a:spLocks/>
          </p:cNvSpPr>
          <p:nvPr/>
        </p:nvSpPr>
        <p:spPr>
          <a:xfrm>
            <a:off x="597117" y="2564895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A-12 | </a:t>
            </a:r>
            <a:r>
              <a:rPr lang="ko-KR" altLang="en-US" sz="1600" b="1" dirty="0"/>
              <a:t>주피터 노트북 실행 메뉴의 활성화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0A393C-F689-7546-5043-B8F372C5F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2932785"/>
            <a:ext cx="33528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70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24296" y="375829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부록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A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내 컴퓨터에서 아나콘다로 딥러닝 실행하기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 flipV="1">
            <a:off x="541538" y="1178976"/>
            <a:ext cx="8167456" cy="17005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159893" y="1470362"/>
            <a:ext cx="6041348" cy="623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부록 </a:t>
            </a: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A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부록 </a:t>
            </a:r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A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ko-KR" altLang="en-US" sz="29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9.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다음과 같이 기본 웹 브라우저가 실행되고 주피터 노트북이 열림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68DFF8C-FFA7-373A-3209-1774387A5443}"/>
              </a:ext>
            </a:extLst>
          </p:cNvPr>
          <p:cNvSpPr txBox="1">
            <a:spLocks/>
          </p:cNvSpPr>
          <p:nvPr/>
        </p:nvSpPr>
        <p:spPr>
          <a:xfrm>
            <a:off x="597117" y="227974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A-13 | </a:t>
            </a:r>
            <a:r>
              <a:rPr lang="ko-KR" altLang="en-US" sz="1600" b="1" dirty="0"/>
              <a:t>주피터 노트북 실행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0642B0-7FC5-1C25-5BCB-799F8880F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2628286"/>
            <a:ext cx="58102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2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부록 </a:t>
            </a:r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A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ko-KR" altLang="en-US" sz="29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   새 주피터 노트북 파일 생성하기</a:t>
            </a: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1.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실행된 주피터 노트북에서 작업할 폴더를 선택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여기서는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Documents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폴더를 선택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68DFF8C-FFA7-373A-3209-1774387A5443}"/>
              </a:ext>
            </a:extLst>
          </p:cNvPr>
          <p:cNvSpPr txBox="1">
            <a:spLocks/>
          </p:cNvSpPr>
          <p:nvPr/>
        </p:nvSpPr>
        <p:spPr>
          <a:xfrm>
            <a:off x="597117" y="2913424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A-14 | </a:t>
            </a:r>
            <a:r>
              <a:rPr lang="ko-KR" altLang="en-US" sz="1600" dirty="0"/>
              <a:t>작업 폴더 선택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83B817-2F85-F398-7198-2A15EA784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59" y="1919306"/>
            <a:ext cx="123825" cy="1428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029AE85-4AFC-04FE-817C-54D6262DC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3235902"/>
            <a:ext cx="43338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59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부록 </a:t>
            </a:r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A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ko-KR" altLang="en-US" sz="29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2.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새 노트북 파일을 만들기 위해    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New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클릭하고    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Python 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선택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68DFF8C-FFA7-373A-3209-1774387A5443}"/>
              </a:ext>
            </a:extLst>
          </p:cNvPr>
          <p:cNvSpPr txBox="1">
            <a:spLocks/>
          </p:cNvSpPr>
          <p:nvPr/>
        </p:nvSpPr>
        <p:spPr>
          <a:xfrm>
            <a:off x="597117" y="227974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A-15 | </a:t>
            </a:r>
            <a:r>
              <a:rPr lang="ko-KR" altLang="en-US" sz="1600" dirty="0"/>
              <a:t>새로운 노트북 파일의 파이썬 버전 지정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1CD114-F551-53CF-20DA-5B48706E1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681" y="1921849"/>
            <a:ext cx="209550" cy="209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2A742FC-2644-D9A6-7648-9994AF2F5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162" y="1921849"/>
            <a:ext cx="209550" cy="2095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BBD222F-0783-E5A8-41BC-B3FDE8763E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92" y="2666178"/>
            <a:ext cx="42862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95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부록 </a:t>
            </a:r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A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ko-KR" altLang="en-US" sz="29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3.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다음과 같이 파이썬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기반의 새로운 노트북 파일이 열림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68DFF8C-FFA7-373A-3209-1774387A5443}"/>
              </a:ext>
            </a:extLst>
          </p:cNvPr>
          <p:cNvSpPr txBox="1">
            <a:spLocks/>
          </p:cNvSpPr>
          <p:nvPr/>
        </p:nvSpPr>
        <p:spPr>
          <a:xfrm>
            <a:off x="597117" y="227974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A-16 | </a:t>
            </a:r>
            <a:r>
              <a:rPr lang="ko-KR" altLang="en-US" sz="1600" dirty="0"/>
              <a:t>새 노트북 파일 확인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57BEEA-D0DE-3693-8140-8644F8B60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2609333"/>
            <a:ext cx="42672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34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부록 </a:t>
            </a:r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A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ko-KR" altLang="en-US" sz="29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   코드 실행하기</a:t>
            </a: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4.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간단한 코드를 입력해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새 노트북 파일의 셀은 기본적으로 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Code’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설정되어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이를 확인한 후    다음과 같이 입력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실행 버튼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(▶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Run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클릭한 후    출력을 확인해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EBBA39-B8D1-7AE6-06B8-3824A3253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59" y="1931218"/>
            <a:ext cx="123825" cy="1428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DCA0AF9-FEA8-CFC9-76B6-91F52010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2910537"/>
            <a:ext cx="209550" cy="209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B0D862B-B92A-1613-86F4-168518656D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362" y="2910537"/>
            <a:ext cx="209550" cy="2095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9E34FE8-5C95-5471-1A05-58C6B40775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24" y="3243070"/>
            <a:ext cx="6772275" cy="762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51A71F6-7A10-7615-9FEE-443B61BF09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4225059"/>
            <a:ext cx="209550" cy="2095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D51A97B-197A-2118-DBC2-BFB885AACA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323" y="4225059"/>
            <a:ext cx="2095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011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부록 </a:t>
            </a:r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A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ko-KR" altLang="en-US" sz="29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FDE3451-01C4-78C6-4965-345782ADC9FA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A-17 | </a:t>
            </a:r>
            <a:r>
              <a:rPr lang="ko-KR" altLang="en-US" sz="1600" dirty="0"/>
              <a:t>코드 실행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F6845D8-2EFD-545B-DF49-C66E124F9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1873611"/>
            <a:ext cx="42576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00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부록 </a:t>
            </a:r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A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ko-KR" altLang="en-US" sz="29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   텍스트 입력하기</a:t>
            </a: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5.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아래쪽 빈 셀을 선택하고 속성을   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Markdown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으로 바꾸어 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‘모두의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딥러닝’이라는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텍스트를 입력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실행 버튼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(▶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Run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클릭하면   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A-18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하단과 같이 텍스트가 생성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EBBA39-B8D1-7AE6-06B8-3824A3253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59" y="1931218"/>
            <a:ext cx="123825" cy="1428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DCA0AF9-FEA8-CFC9-76B6-91F52010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502" y="2235104"/>
            <a:ext cx="209550" cy="209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B0D862B-B92A-1613-86F4-168518656D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2564895"/>
            <a:ext cx="209550" cy="2095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51A71F6-7A10-7615-9FEE-443B61BF09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2910537"/>
            <a:ext cx="209550" cy="2095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D51A97B-197A-2118-DBC2-BFB885AACA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732" y="2915189"/>
            <a:ext cx="2095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70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부록 </a:t>
            </a:r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A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ko-KR" altLang="en-US" sz="29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FDE3451-01C4-78C6-4965-345782ADC9FA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A-18 | </a:t>
            </a:r>
            <a:r>
              <a:rPr lang="ko-KR" altLang="en-US" sz="1600" dirty="0"/>
              <a:t>텍스트 입력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C86892-0346-3479-77B0-4C2166C11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1873611"/>
            <a:ext cx="42767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06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부록 </a:t>
            </a:r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A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ko-KR" altLang="en-US" sz="29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12F4AB-58B2-13BA-694B-3C58A1F88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주피터 노트북의 텍스트는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#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이나 * 등 기호를 붙여 크기나 굵기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기울기 등을 간단히 조정할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이것을 마크다운 언어라고 하며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제목을 달거나 코드에 대한 설명 등을 표시할 때 유용하게 사용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A666E10-4513-0AC1-B99D-8DB6B8F623D1}"/>
              </a:ext>
            </a:extLst>
          </p:cNvPr>
          <p:cNvSpPr txBox="1">
            <a:spLocks/>
          </p:cNvSpPr>
          <p:nvPr/>
        </p:nvSpPr>
        <p:spPr>
          <a:xfrm>
            <a:off x="597117" y="308335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표 </a:t>
            </a:r>
            <a:r>
              <a:rPr lang="en-US" altLang="ko-KR" sz="1600" dirty="0"/>
              <a:t>A-1 | </a:t>
            </a:r>
            <a:r>
              <a:rPr lang="ko-KR" altLang="en-US" sz="1600" dirty="0"/>
              <a:t>텍스트 셀에서 마크다운 사용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5720DB-F2ED-F297-207F-7B545C525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73" y="3429000"/>
            <a:ext cx="32575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30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부록 </a:t>
            </a:r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A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ko-KR" altLang="en-US" sz="29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7990282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텐서플로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설치하기</a:t>
            </a: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6.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책의 예제를 실행하기 위해 필요한 파이썬 기반 라이브러리인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케라스를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설치해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새로운 셀에 다음과 같이 입력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EBBA39-B8D1-7AE6-06B8-3824A3253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59" y="1931218"/>
            <a:ext cx="123825" cy="1428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DCA0AF9-FEA8-CFC9-76B6-91F52010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2910537"/>
            <a:ext cx="209550" cy="2095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7E5ADB7-CBA5-EC85-E489-CD21D41E6A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73" y="3230648"/>
            <a:ext cx="67913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0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부록 </a:t>
            </a:r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A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27C8A1-E6A3-4CA5-9654-EC4320537084}"/>
              </a:ext>
            </a:extLst>
          </p:cNvPr>
          <p:cNvCxnSpPr>
            <a:cxnSpLocks/>
          </p:cNvCxnSpPr>
          <p:nvPr/>
        </p:nvCxnSpPr>
        <p:spPr>
          <a:xfrm>
            <a:off x="1251751" y="3398437"/>
            <a:ext cx="6631620" cy="12771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578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부록 </a:t>
            </a:r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A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ko-KR" altLang="en-US" sz="29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12F4AB-58B2-13BA-694B-3C58A1F88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아나콘다에서 라이브러리를 설치하는 방법에는 아나콘다의 독자적인 명령어인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conda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사용하는 방법과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파이썬의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pip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이용하는 방법이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conda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명령어로는 잘 설치되지 않는 경우가 종종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이로 인해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conda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pip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혼용하면 나중에 라이브러리 관리가 복잡해질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내 컴퓨터에서 직접 실행하는 경우에는 주피터 노트북을 제외한 모든 라이브러리의 설치에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pip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사용하는 것을 추천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주피터 노트북에서는 다음과 같이 설치할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</a:t>
            </a:r>
            <a:r>
              <a:rPr lang="en-US" altLang="ko-KR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 !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pip install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라이브러리명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==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버전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또는 아나콘다 프롬프트 창을 이용해 설치할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2729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부록 </a:t>
            </a:r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A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ko-KR" altLang="en-US" sz="29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12F4AB-58B2-13BA-694B-3C58A1F88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</a:p>
          <a:p>
            <a:pPr marL="334963" lvl="1" indent="0">
              <a:buNone/>
            </a:pP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아나콘다 프롬프트 창에서 라이브러리 설치하기</a:t>
            </a: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1.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아나콘다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내비게이터에서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우리가 만든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deep-learning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환경을 선택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2.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메뉴에서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Open Terminal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선택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4690F81-C9A8-E1CA-C4E5-80D32E011A9C}"/>
              </a:ext>
            </a:extLst>
          </p:cNvPr>
          <p:cNvSpPr txBox="1">
            <a:spLocks/>
          </p:cNvSpPr>
          <p:nvPr/>
        </p:nvSpPr>
        <p:spPr>
          <a:xfrm>
            <a:off x="597117" y="291053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A-19 | [Open Terminal] </a:t>
            </a:r>
            <a:r>
              <a:rPr lang="ko-KR" altLang="en-US" sz="1600" dirty="0"/>
              <a:t>메뉴 선택 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535B7E-EB8A-2312-DEA6-0542556A9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3256179"/>
            <a:ext cx="32670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43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부록 </a:t>
            </a:r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A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ko-KR" altLang="en-US" sz="29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12F4AB-58B2-13BA-694B-3C58A1F88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3.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터미널 창이 뜨면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!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없이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pip install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라이브러리명을 입력하면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matplotlib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설치하려면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pip install matplotlib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입력한 후          키를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누름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또는 윈도 검색창에서 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Anaconda Prompt’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검색하여 아나콘다 프롬프트를 실행한 후 동일하게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pip install matplotlib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입력해 설치할 수도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4690F81-C9A8-E1CA-C4E5-80D32E011A9C}"/>
              </a:ext>
            </a:extLst>
          </p:cNvPr>
          <p:cNvSpPr txBox="1">
            <a:spLocks/>
          </p:cNvSpPr>
          <p:nvPr/>
        </p:nvSpPr>
        <p:spPr>
          <a:xfrm>
            <a:off x="597117" y="291053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A-20 | </a:t>
            </a:r>
            <a:r>
              <a:rPr lang="ko-KR" altLang="en-US" sz="1600" dirty="0"/>
              <a:t>터미널 창에 </a:t>
            </a:r>
            <a:r>
              <a:rPr lang="en-US" altLang="ko-KR" sz="1600" dirty="0"/>
              <a:t>pip install matplotlib </a:t>
            </a:r>
            <a:r>
              <a:rPr lang="ko-KR" altLang="en-US" sz="1600" dirty="0"/>
              <a:t>명령 입력 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28AB1A-CEDF-B071-97DE-A3C5DDEE6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887" y="2219253"/>
            <a:ext cx="552450" cy="228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AB31A97-CF15-4F0F-C78C-C793C1DF0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3257161"/>
            <a:ext cx="33337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603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부록 </a:t>
            </a:r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A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ko-KR" altLang="en-US" sz="29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7990282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실행 버튼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(▶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Run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클릭하면 설치가 진행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컴퓨터 환경에 따라 다소 시간이 걸릴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1BC60A-0A0A-0E00-8170-F6F9AE269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1931218"/>
            <a:ext cx="209550" cy="209550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E7983AA2-180C-8F3B-BDBF-37C55E46A80A}"/>
              </a:ext>
            </a:extLst>
          </p:cNvPr>
          <p:cNvSpPr txBox="1">
            <a:spLocks/>
          </p:cNvSpPr>
          <p:nvPr/>
        </p:nvSpPr>
        <p:spPr>
          <a:xfrm>
            <a:off x="597117" y="2564895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A-21 | </a:t>
            </a:r>
            <a:r>
              <a:rPr lang="ko-KR" altLang="en-US" sz="1600" dirty="0" err="1"/>
              <a:t>텐서플로</a:t>
            </a:r>
            <a:r>
              <a:rPr lang="ko-KR" altLang="en-US" sz="1600" dirty="0"/>
              <a:t> 설치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64F86EE-ED26-F038-9119-16228393F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2910537"/>
            <a:ext cx="57912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422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부록 </a:t>
            </a:r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A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ko-KR" altLang="en-US" sz="29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7990282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7.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설치가 끝나면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불러와 실행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다음과 같이 입력한 후 각각 실행 버튼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(▶ Run)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클릭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조금 전 설치한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버전이 출력되면 설치가 잘된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41FB1F-B3B0-F824-AFBF-1EFE99242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61" y="2881312"/>
            <a:ext cx="67627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179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부록 </a:t>
            </a:r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A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ko-KR" altLang="en-US" sz="29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7983AA2-180C-8F3B-BDBF-37C55E46A80A}"/>
              </a:ext>
            </a:extLst>
          </p:cNvPr>
          <p:cNvSpPr txBox="1">
            <a:spLocks/>
          </p:cNvSpPr>
          <p:nvPr/>
        </p:nvSpPr>
        <p:spPr>
          <a:xfrm>
            <a:off x="597117" y="15279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A-22 | </a:t>
            </a:r>
            <a:r>
              <a:rPr lang="ko-KR" altLang="en-US" sz="1600" dirty="0" err="1"/>
              <a:t>텐서플로</a:t>
            </a:r>
            <a:r>
              <a:rPr lang="ko-KR" altLang="en-US" sz="1600" dirty="0"/>
              <a:t> 버전 확인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287D1D2-1D82-DD17-BBBC-153222B66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1860493"/>
            <a:ext cx="54959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947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부록 </a:t>
            </a:r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A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ko-KR" altLang="en-US" sz="29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7990282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8.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다음과 같이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케라스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2.6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버전을 함께 설치해 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288B53-1659-3134-BCDA-5E8254A31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11" y="2161646"/>
            <a:ext cx="6800850" cy="809625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CEE66CB9-9B31-F1FF-5E2A-90360822D206}"/>
              </a:ext>
            </a:extLst>
          </p:cNvPr>
          <p:cNvSpPr txBox="1">
            <a:spLocks/>
          </p:cNvSpPr>
          <p:nvPr/>
        </p:nvSpPr>
        <p:spPr>
          <a:xfrm>
            <a:off x="597117" y="3086245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A-23 | </a:t>
            </a:r>
            <a:r>
              <a:rPr lang="ko-KR" altLang="en-US" sz="1600" dirty="0" err="1"/>
              <a:t>텐서플로</a:t>
            </a:r>
            <a:r>
              <a:rPr lang="ko-KR" altLang="en-US" sz="1600" dirty="0"/>
              <a:t> 버전 확인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62B7F72-9AC6-1FB8-7E21-B9BEE0C22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3429000"/>
            <a:ext cx="63341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579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부록 </a:t>
            </a:r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A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ko-KR" altLang="en-US" sz="29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7990282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   노트북 파일 저장하기</a:t>
            </a: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9.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작성한 노트북 파일명을 정하려면 위쪽   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Untitled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클릭하고     새로운 파일명을 입력</a:t>
            </a:r>
          </a:p>
          <a:p>
            <a:pPr marL="334963" lvl="1" indent="0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한 후   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Rename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누름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E5ED46-5533-9BB3-B918-49FE59E0B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59" y="1931218"/>
            <a:ext cx="123825" cy="1428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1C975CA-889E-6DD9-3471-54945F440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843" y="2219253"/>
            <a:ext cx="209550" cy="209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DCDECEA-E8C1-E372-85CA-B4B09E99E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10" y="2219253"/>
            <a:ext cx="209550" cy="2095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C0D88C6-C305-20A1-5421-E0BB644654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314" y="2564895"/>
            <a:ext cx="2095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609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부록 </a:t>
            </a:r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A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ko-KR" altLang="en-US" sz="29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7983AA2-180C-8F3B-BDBF-37C55E46A80A}"/>
              </a:ext>
            </a:extLst>
          </p:cNvPr>
          <p:cNvSpPr txBox="1">
            <a:spLocks/>
          </p:cNvSpPr>
          <p:nvPr/>
        </p:nvSpPr>
        <p:spPr>
          <a:xfrm>
            <a:off x="597117" y="15279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A-24 | </a:t>
            </a:r>
            <a:r>
              <a:rPr lang="ko-KR" altLang="en-US" sz="1600" dirty="0"/>
              <a:t>노트북 파일명 변경 및 저장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F0D62B-E3CC-0B93-390B-27749591B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71" y="1855234"/>
            <a:ext cx="55721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173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부록 </a:t>
            </a:r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A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ko-KR" altLang="en-US" sz="29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7990282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10.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다음과 같이 작업 폴더에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hello_deeplearning.ipynb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파일이 보이면 새 노트북 파일을  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작성한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A2FE4EA2-63A4-9005-1162-538EF5C7F293}"/>
              </a:ext>
            </a:extLst>
          </p:cNvPr>
          <p:cNvSpPr txBox="1">
            <a:spLocks/>
          </p:cNvSpPr>
          <p:nvPr/>
        </p:nvSpPr>
        <p:spPr>
          <a:xfrm>
            <a:off x="597117" y="2564895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A-25 | </a:t>
            </a:r>
            <a:r>
              <a:rPr lang="ko-KR" altLang="en-US" sz="1600" dirty="0"/>
              <a:t>새로운 노트북 파일 저장 확인 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8B4ADC-E5A1-D3A1-1A27-D539A496C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3" y="2910537"/>
            <a:ext cx="46577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4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부록 </a:t>
            </a:r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A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ko-KR" altLang="en-US" sz="29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앞서 우리는 구글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이용해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실행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구글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사용하면 쉽고 빠른 실행이 가능하지만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이용 시간에 제약이 있고 이로 인해 실행이 중단되면 데이터를 잃어버릴 위험성도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내 컴퓨터에서 실행하면 시간 제약 없이 실행할 수 있고 구글 계정 로그인 등이 필요 없다는 장점이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66702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부록 </a:t>
            </a:r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A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ko-KR" altLang="en-US" sz="29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7990282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딥러닝 코드 실행해 보기</a:t>
            </a: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1.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저자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깃허브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(https://github.com/taehojo/deeplearning)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접속해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Code &gt; </a:t>
            </a:r>
          </a:p>
          <a:p>
            <a:pPr marL="334963" lvl="1" indent="0">
              <a:buNone/>
            </a:pP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    Download ZIP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클릭해 예제 파일을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내려받음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내려받은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파일의 압축을 풀면 다음과 같은 파일들이 나옴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E5ED46-5533-9BB3-B918-49FE59E0B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59" y="1931218"/>
            <a:ext cx="123825" cy="142875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4F67B134-2D9E-4A55-8CDA-79E4A46D7023}"/>
              </a:ext>
            </a:extLst>
          </p:cNvPr>
          <p:cNvSpPr txBox="1">
            <a:spLocks/>
          </p:cNvSpPr>
          <p:nvPr/>
        </p:nvSpPr>
        <p:spPr>
          <a:xfrm>
            <a:off x="597117" y="325906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A-26 | </a:t>
            </a:r>
            <a:r>
              <a:rPr lang="ko-KR" altLang="en-US" sz="1600" dirty="0" err="1"/>
              <a:t>내려받은</a:t>
            </a:r>
            <a:r>
              <a:rPr lang="ko-KR" altLang="en-US" sz="1600" dirty="0"/>
              <a:t> 예제 파일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ABEA17-13EC-4432-9199-BA198D78E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63" y="3594653"/>
            <a:ext cx="32575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221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부록 </a:t>
            </a:r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A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ko-KR" altLang="en-US" sz="29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7957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2.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주피터 노트북을 실행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윈도의 돋보기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     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메뉴에서 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Anaconda Navigator’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검색해 실행하고    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       Environments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선택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미리 만들어 둔 작업 환경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deep_learning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    ▶를 클릭한 후   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Open with </a:t>
            </a:r>
            <a:r>
              <a:rPr lang="en-US" altLang="ko-KR" b="1" dirty="0" err="1">
                <a:latin typeface="KoPub돋움체_Pro Light" pitchFamily="18" charset="-127"/>
                <a:ea typeface="KoPub돋움체_Pro Light" pitchFamily="18" charset="-127"/>
              </a:rPr>
              <a:t>Jupyter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 </a:t>
            </a:r>
          </a:p>
          <a:p>
            <a:pPr marL="334963" lvl="1" indent="0">
              <a:buNone/>
            </a:pP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    Notebook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선택해 실행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F67B134-2D9E-4A55-8CDA-79E4A46D7023}"/>
              </a:ext>
            </a:extLst>
          </p:cNvPr>
          <p:cNvSpPr txBox="1">
            <a:spLocks/>
          </p:cNvSpPr>
          <p:nvPr/>
        </p:nvSpPr>
        <p:spPr>
          <a:xfrm>
            <a:off x="597117" y="3547101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A-27 | </a:t>
            </a:r>
            <a:r>
              <a:rPr lang="ko-KR" altLang="en-US" sz="1600" dirty="0"/>
              <a:t>아나콘다 </a:t>
            </a:r>
            <a:r>
              <a:rPr lang="ko-KR" altLang="en-US" sz="1600" dirty="0" err="1"/>
              <a:t>내비게이터에서</a:t>
            </a:r>
            <a:r>
              <a:rPr lang="ko-KR" altLang="en-US" sz="1600" dirty="0"/>
              <a:t> 주피터 노트북 열기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5C72E9-9FDD-8508-3F30-B8A6A3CBB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2585773"/>
            <a:ext cx="209550" cy="209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78D3D43-0F72-5995-10AD-969489C44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428" y="2909436"/>
            <a:ext cx="209550" cy="2095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20AD08E-8031-BF54-E0CF-4A5D14154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603" y="2906015"/>
            <a:ext cx="209550" cy="2095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2E6C9A0-1A51-499E-B749-C9EB8784B8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712" y="2247694"/>
            <a:ext cx="247650" cy="2190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0B9B29E-B515-9AF7-EC69-5877453458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3860511"/>
            <a:ext cx="43815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461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부록 </a:t>
            </a:r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A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ko-KR" altLang="en-US" sz="29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12F4AB-58B2-13BA-694B-3C58A1F88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</a:p>
          <a:p>
            <a:pPr marL="334963" lvl="1" indent="0">
              <a:buNone/>
            </a:pP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주피터 노트북을 실행하는 또 다른 방법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윈도 돋보기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     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메뉴에서 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Anaconda Prompt’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검색해 실행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터미널이 열리면 다음과 같이 차례로 입력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아나콘다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내비게이터와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마찬가지로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deep_learning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작업 환경에서 주피터 노트북이 열림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48F176-C0E0-ADC0-CD7E-B7A000FFD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113" y="2219253"/>
            <a:ext cx="247650" cy="2190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0392CA-CCAB-DF5B-BB56-576E9B896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88" y="3197646"/>
            <a:ext cx="2647950" cy="59055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B7A0F385-2C3C-5FAF-E3ED-A546EB242828}"/>
              </a:ext>
            </a:extLst>
          </p:cNvPr>
          <p:cNvSpPr txBox="1">
            <a:spLocks/>
          </p:cNvSpPr>
          <p:nvPr/>
        </p:nvSpPr>
        <p:spPr>
          <a:xfrm>
            <a:off x="597117" y="394746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A-28 | </a:t>
            </a:r>
            <a:r>
              <a:rPr lang="ko-KR" altLang="en-US" sz="1600" dirty="0"/>
              <a:t>아나콘다 프롬프트에서 주피터 노트북 열기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937FE7-7112-44F9-B29F-1CF8C645C1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4293105"/>
            <a:ext cx="44767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525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부록 </a:t>
            </a:r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A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ko-KR" altLang="en-US" sz="29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7957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3.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내려받은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예제가 담긴 폴더로 이동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Downloads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폴더에 압축이 해제되어 있다면 노트북 화면에 보이는 링크를 클릭해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    Downloads 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deeplearning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-master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폴더로 이동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    ch02.ipynb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파일을 찾아 클릭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F67B134-2D9E-4A55-8CDA-79E4A46D7023}"/>
              </a:ext>
            </a:extLst>
          </p:cNvPr>
          <p:cNvSpPr txBox="1">
            <a:spLocks/>
          </p:cNvSpPr>
          <p:nvPr/>
        </p:nvSpPr>
        <p:spPr>
          <a:xfrm>
            <a:off x="597117" y="325617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A-29 | </a:t>
            </a:r>
            <a:r>
              <a:rPr lang="ko-KR" altLang="en-US" sz="1600" dirty="0"/>
              <a:t>예제 파일 선택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5C72E9-9FDD-8508-3F30-B8A6A3CBB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2585773"/>
            <a:ext cx="209550" cy="209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78D3D43-0F72-5995-10AD-969489C44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2910537"/>
            <a:ext cx="209550" cy="2095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B71A549-061B-53D8-48F1-FFB6A86E84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3580943"/>
            <a:ext cx="51339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418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부록 </a:t>
            </a:r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A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ko-KR" altLang="en-US" sz="29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7957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4.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ch02.ipynb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파일이 열리면    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Cell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&gt;   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Run All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선택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F67B134-2D9E-4A55-8CDA-79E4A46D7023}"/>
              </a:ext>
            </a:extLst>
          </p:cNvPr>
          <p:cNvSpPr txBox="1">
            <a:spLocks/>
          </p:cNvSpPr>
          <p:nvPr/>
        </p:nvSpPr>
        <p:spPr>
          <a:xfrm>
            <a:off x="597117" y="227974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A-30 | </a:t>
            </a:r>
            <a:r>
              <a:rPr lang="ko-KR" altLang="en-US" sz="1600" dirty="0"/>
              <a:t>주피터 노트북 실행하기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5C72E9-9FDD-8508-3F30-B8A6A3CBB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60" y="1894489"/>
            <a:ext cx="209550" cy="209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78D3D43-0F72-5995-10AD-969489C44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629" y="1894489"/>
            <a:ext cx="209550" cy="2095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45989A6-CA27-D672-7A28-816A914185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91" y="2662574"/>
            <a:ext cx="61245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889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부록 </a:t>
            </a:r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A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ko-KR" altLang="en-US" sz="29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7957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5.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화면 맨 아래에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A-31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   과 같이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loss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accuracy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각각 다섯 번씩 출력되면 무사히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실행된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5C72E9-9FDD-8508-3F30-B8A6A3CBB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074" y="1894489"/>
            <a:ext cx="2095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995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부록 </a:t>
            </a:r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A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ko-KR" altLang="en-US" sz="29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F67B134-2D9E-4A55-8CDA-79E4A46D7023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A-31 | </a:t>
            </a:r>
            <a:r>
              <a:rPr lang="ko-KR" altLang="en-US" sz="1600" dirty="0"/>
              <a:t>실행 결과 출력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26FC16-3A09-74CC-9EB9-FDCD56F02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40" y="1873611"/>
            <a:ext cx="49244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6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부록 </a:t>
            </a:r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A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ko-KR" altLang="en-US" sz="29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</a:p>
          <a:p>
            <a:pPr marL="334963" lvl="1" indent="0">
              <a:buNone/>
            </a:pP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   아나콘다 설치하기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내 컴퓨터에서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실행하려면 먼저 아나콘다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(Anaconda)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프로그램을 설치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아나콘다는 데이터 분석에 필요한 여러 가지 패키지를 포함하고 있는 파이썬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배포판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1.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아나콘다를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내려받기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위해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https://repo.anaconda.com/archive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이동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자신의 운영 체제에 맞는 링크를 클릭해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내려받음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책은 윈도 환경에서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Anaconda3-2021.11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버전으로 실습하고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자신의 컴퓨터가 윈도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64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비트 컴퓨터라면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Anaconda3-2021.11-Windows-</a:t>
            </a: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x86_64.exe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선택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AA7C84-F7DA-F495-72AC-FDB371FCD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59" y="1931218"/>
            <a:ext cx="123825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77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부록 </a:t>
            </a:r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A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ko-KR" altLang="en-US" sz="29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F736B9E-85FB-256C-0F2A-6824876D9F85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A-1 | </a:t>
            </a:r>
            <a:r>
              <a:rPr lang="ko-KR" altLang="en-US" sz="1600" b="1" dirty="0"/>
              <a:t>아나콘다 </a:t>
            </a:r>
            <a:r>
              <a:rPr lang="ko-KR" altLang="en-US" sz="1600" b="1" dirty="0" err="1"/>
              <a:t>내려받기</a:t>
            </a:r>
            <a:r>
              <a:rPr lang="ko-KR" altLang="en-US" sz="1600" b="1" dirty="0"/>
              <a:t> 페이지 접속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72A0760-3B41-1F3E-D978-371589901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15" y="1929684"/>
            <a:ext cx="51149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01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부록 </a:t>
            </a:r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A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ko-KR" altLang="en-US" sz="29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일반적으로 아나콘다는 공식 사이트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(https://www.anaconda.com)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내려받을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https://www.anaconda.com/products/individual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아나콘다는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년에 여러 차례 업데이트되기 때문에 설치 시점에 따라 기본적으로 설치되는 패키지들의 버전도 달라짐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이에 따라 예기치 않은 오류가 생길 수도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책에서는 독자 여러분의 혼란을 최소화하고자 집필 시점의 버전과 동일한 설치 파일을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내려받을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수 있게 안내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집필 시점의 최신 버전은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2021.11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버전이며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책에서는 이를 기준으로 설명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가능하면 책과 같은 버전으로 설치하길 권장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127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부록 </a:t>
            </a:r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A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ko-KR" altLang="en-US" sz="29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2.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내려받은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Anaconda3-2021.11-Windows-x86_64.exe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클릭하면 다음과 같은 설치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화면이 나옴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Next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눌러 라이선스 동의 화면이 나오면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I Agree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누름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C2877B0-6D80-1F6E-104D-A0E88ABF865D}"/>
              </a:ext>
            </a:extLst>
          </p:cNvPr>
          <p:cNvSpPr txBox="1">
            <a:spLocks/>
          </p:cNvSpPr>
          <p:nvPr/>
        </p:nvSpPr>
        <p:spPr>
          <a:xfrm>
            <a:off x="597117" y="2913424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A-2 | </a:t>
            </a:r>
            <a:r>
              <a:rPr lang="ko-KR" altLang="en-US" sz="1600" b="1" dirty="0"/>
              <a:t>아나콘다 설치 </a:t>
            </a:r>
            <a:r>
              <a:rPr lang="en-US" altLang="ko-KR" sz="1600" b="1" dirty="0"/>
              <a:t>1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A57212-539B-2BE8-DEEA-BB9704F67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3277658"/>
            <a:ext cx="68484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3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부록 </a:t>
            </a:r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A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ko-KR" altLang="en-US" sz="29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내 컴퓨터에서 아나콘다로 딥러닝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3.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설치 타입과 설치 경로를 묻는 화면이 나오면 모두 기본값으로 두고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Next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누름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C2877B0-6D80-1F6E-104D-A0E88ABF865D}"/>
              </a:ext>
            </a:extLst>
          </p:cNvPr>
          <p:cNvSpPr txBox="1">
            <a:spLocks/>
          </p:cNvSpPr>
          <p:nvPr/>
        </p:nvSpPr>
        <p:spPr>
          <a:xfrm>
            <a:off x="597117" y="227974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A-3 | </a:t>
            </a:r>
            <a:r>
              <a:rPr lang="ko-KR" altLang="en-US" sz="1600" b="1" dirty="0"/>
              <a:t>아나콘다 설치 </a:t>
            </a:r>
            <a:r>
              <a:rPr lang="en-US" altLang="ko-KR" sz="1600" b="1" dirty="0"/>
              <a:t>2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471CDB-0264-B57C-C682-E3DA40A9B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2643981"/>
            <a:ext cx="68294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9681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5504</TotalTime>
  <Words>1834</Words>
  <Application>Microsoft Office PowerPoint</Application>
  <PresentationFormat>화면 슬라이드 쇼(4:3)</PresentationFormat>
  <Paragraphs>234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46</vt:i4>
      </vt:variant>
    </vt:vector>
  </HeadingPairs>
  <TitlesOfParts>
    <vt:vector size="56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Wingdings</vt:lpstr>
      <vt:lpstr>1_Office Theme</vt:lpstr>
      <vt:lpstr>2_Office Theme</vt:lpstr>
      <vt:lpstr>PowerPoint 프레젠테이션</vt:lpstr>
      <vt:lpstr>PowerPoint 프레젠테이션</vt:lpstr>
      <vt:lpstr>PowerPoint 프레젠테이션</vt:lpstr>
      <vt:lpstr>부록 A 내 컴퓨터에서 아나콘다로 딥러닝 실행하기</vt:lpstr>
      <vt:lpstr>부록 A 내 컴퓨터에서 아나콘다로 딥러닝 실행하기</vt:lpstr>
      <vt:lpstr>부록 A 내 컴퓨터에서 아나콘다로 딥러닝 실행하기</vt:lpstr>
      <vt:lpstr>부록 A 내 컴퓨터에서 아나콘다로 딥러닝 실행하기</vt:lpstr>
      <vt:lpstr>부록 A 내 컴퓨터에서 아나콘다로 딥러닝 실행하기</vt:lpstr>
      <vt:lpstr>부록 A 내 컴퓨터에서 아나콘다로 딥러닝 실행하기</vt:lpstr>
      <vt:lpstr>부록 A 내 컴퓨터에서 아나콘다로 딥러닝 실행하기</vt:lpstr>
      <vt:lpstr>부록 A 내 컴퓨터에서 아나콘다로 딥러닝 실행하기</vt:lpstr>
      <vt:lpstr>부록 A 내 컴퓨터에서 아나콘다로 딥러닝 실행하기</vt:lpstr>
      <vt:lpstr>부록 A 내 컴퓨터에서 아나콘다로 딥러닝 실행하기</vt:lpstr>
      <vt:lpstr>부록 A 내 컴퓨터에서 아나콘다로 딥러닝 실행하기</vt:lpstr>
      <vt:lpstr>부록 A 내 컴퓨터에서 아나콘다로 딥러닝 실행하기</vt:lpstr>
      <vt:lpstr>부록 A 내 컴퓨터에서 아나콘다로 딥러닝 실행하기</vt:lpstr>
      <vt:lpstr>부록 A 내 컴퓨터에서 아나콘다로 딥러닝 실행하기</vt:lpstr>
      <vt:lpstr>부록 A 내 컴퓨터에서 아나콘다로 딥러닝 실행하기</vt:lpstr>
      <vt:lpstr>부록 A 내 컴퓨터에서 아나콘다로 딥러닝 실행하기</vt:lpstr>
      <vt:lpstr>부록 A 내 컴퓨터에서 아나콘다로 딥러닝 실행하기</vt:lpstr>
      <vt:lpstr>부록 A 내 컴퓨터에서 아나콘다로 딥러닝 실행하기</vt:lpstr>
      <vt:lpstr>부록 A 내 컴퓨터에서 아나콘다로 딥러닝 실행하기</vt:lpstr>
      <vt:lpstr>부록 A 내 컴퓨터에서 아나콘다로 딥러닝 실행하기</vt:lpstr>
      <vt:lpstr>부록 A 내 컴퓨터에서 아나콘다로 딥러닝 실행하기</vt:lpstr>
      <vt:lpstr>부록 A 내 컴퓨터에서 아나콘다로 딥러닝 실행하기</vt:lpstr>
      <vt:lpstr>부록 A 내 컴퓨터에서 아나콘다로 딥러닝 실행하기</vt:lpstr>
      <vt:lpstr>부록 A 내 컴퓨터에서 아나콘다로 딥러닝 실행하기</vt:lpstr>
      <vt:lpstr>부록 A 내 컴퓨터에서 아나콘다로 딥러닝 실행하기</vt:lpstr>
      <vt:lpstr>부록 A 내 컴퓨터에서 아나콘다로 딥러닝 실행하기</vt:lpstr>
      <vt:lpstr>부록 A 내 컴퓨터에서 아나콘다로 딥러닝 실행하기</vt:lpstr>
      <vt:lpstr>부록 A 내 컴퓨터에서 아나콘다로 딥러닝 실행하기</vt:lpstr>
      <vt:lpstr>부록 A 내 컴퓨터에서 아나콘다로 딥러닝 실행하기</vt:lpstr>
      <vt:lpstr>부록 A 내 컴퓨터에서 아나콘다로 딥러닝 실행하기</vt:lpstr>
      <vt:lpstr>부록 A 내 컴퓨터에서 아나콘다로 딥러닝 실행하기</vt:lpstr>
      <vt:lpstr>부록 A 내 컴퓨터에서 아나콘다로 딥러닝 실행하기</vt:lpstr>
      <vt:lpstr>부록 A 내 컴퓨터에서 아나콘다로 딥러닝 실행하기</vt:lpstr>
      <vt:lpstr>부록 A 내 컴퓨터에서 아나콘다로 딥러닝 실행하기</vt:lpstr>
      <vt:lpstr>부록 A 내 컴퓨터에서 아나콘다로 딥러닝 실행하기</vt:lpstr>
      <vt:lpstr>부록 A 내 컴퓨터에서 아나콘다로 딥러닝 실행하기</vt:lpstr>
      <vt:lpstr>부록 A 내 컴퓨터에서 아나콘다로 딥러닝 실행하기</vt:lpstr>
      <vt:lpstr>부록 A 내 컴퓨터에서 아나콘다로 딥러닝 실행하기</vt:lpstr>
      <vt:lpstr>부록 A 내 컴퓨터에서 아나콘다로 딥러닝 실행하기</vt:lpstr>
      <vt:lpstr>부록 A 내 컴퓨터에서 아나콘다로 딥러닝 실행하기</vt:lpstr>
      <vt:lpstr>부록 A 내 컴퓨터에서 아나콘다로 딥러닝 실행하기</vt:lpstr>
      <vt:lpstr>부록 A 내 컴퓨터에서 아나콘다로 딥러닝 실행하기</vt:lpstr>
      <vt:lpstr>부록 A 내 컴퓨터에서 아나콘다로 딥러닝 실행하기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USER</cp:lastModifiedBy>
  <cp:revision>852</cp:revision>
  <cp:lastPrinted>2016-08-10T06:58:55Z</cp:lastPrinted>
  <dcterms:created xsi:type="dcterms:W3CDTF">2013-04-05T19:58:06Z</dcterms:created>
  <dcterms:modified xsi:type="dcterms:W3CDTF">2022-04-18T04:44:53Z</dcterms:modified>
</cp:coreProperties>
</file>