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9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6" r:id="rId17"/>
    <p:sldId id="297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7C80"/>
    <a:srgbClr val="FFCC66"/>
    <a:srgbClr val="9966FF"/>
    <a:srgbClr val="FF00FF"/>
    <a:srgbClr val="FFCC99"/>
    <a:srgbClr val="CC66FF"/>
    <a:srgbClr val="FFFF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96" d="100"/>
          <a:sy n="96" d="100"/>
        </p:scale>
        <p:origin x="6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A66BE3A-DAA0-47BD-8CBE-DDD25A711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ABFA91-1608-48A9-8D3B-6A2BDF329B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F07D7E-27C8-44A5-83DE-531EE9ADC503}"/>
              </a:ext>
            </a:extLst>
          </p:cNvPr>
          <p:cNvSpPr/>
          <p:nvPr userDrawn="1"/>
        </p:nvSpPr>
        <p:spPr>
          <a:xfrm>
            <a:off x="4544486" y="665945"/>
            <a:ext cx="4071949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 환경 구축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별: 꼭짓점 32개 4">
            <a:extLst>
              <a:ext uri="{FF2B5EF4-FFF2-40B4-BE49-F238E27FC236}">
                <a16:creationId xmlns:a16="http://schemas.microsoft.com/office/drawing/2014/main" id="{0E1E9A82-68CD-418A-9DDB-8EDA0601ACC8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58764-F1CE-4EA0-AA78-0D220AEAA106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19479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환경 구축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이 책에서 사용할 가상머신의 하드웨어 사양 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50111654-6212-40C7-9EA5-8F33BBAD4ADC}"/>
              </a:ext>
            </a:extLst>
          </p:cNvPr>
          <p:cNvSpPr/>
          <p:nvPr/>
        </p:nvSpPr>
        <p:spPr>
          <a:xfrm>
            <a:off x="7020272" y="675123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39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564C6A-57D2-4424-9050-5FA826CA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7779"/>
            <a:ext cx="4885268" cy="51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/>
              <a:t>VMware </a:t>
            </a:r>
            <a:r>
              <a:rPr lang="ko-KR" altLang="en-US" sz="2400" dirty="0"/>
              <a:t>특징 </a:t>
            </a:r>
            <a:r>
              <a:rPr lang="en-US" altLang="ko-KR" sz="2400" dirty="0"/>
              <a:t>(</a:t>
            </a:r>
            <a:r>
              <a:rPr lang="ko-KR" altLang="en-US" sz="2400" dirty="0"/>
              <a:t>가상머신 장점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ko-KR" altLang="en-US" sz="2000" dirty="0"/>
              <a:t>①  </a:t>
            </a:r>
            <a:r>
              <a:rPr lang="en-US" altLang="ko-KR" sz="2000" dirty="0"/>
              <a:t>1</a:t>
            </a:r>
            <a:r>
              <a:rPr lang="ko-KR" altLang="en-US" sz="2000" dirty="0"/>
              <a:t>대의 컴퓨터만으로 실무 환경과 거의 비슷한 네트워크 컴퓨터 환경의 구성이 가능하다</a:t>
            </a:r>
            <a:r>
              <a:rPr lang="en-US" altLang="ko-KR" sz="2000" dirty="0"/>
              <a:t>.</a:t>
            </a:r>
          </a:p>
          <a:p>
            <a:pPr eaLnBrk="1" hangingPunct="1">
              <a:buNone/>
              <a:defRPr/>
            </a:pPr>
            <a:r>
              <a:rPr lang="ko-KR" altLang="en-US" sz="2000" dirty="0"/>
              <a:t>② 운영체제의 특정 시점을 저장하는 스냅숏 기능을 사용할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eaLnBrk="1" hangingPunct="1">
              <a:buNone/>
              <a:defRPr/>
            </a:pPr>
            <a:r>
              <a:rPr lang="ko-KR" altLang="en-US" sz="2000" dirty="0"/>
              <a:t>③ 하드디스크 등의 하드웨어를 내 맘대로 여러 개 장착해서 테스트할 수 있다</a:t>
            </a:r>
          </a:p>
          <a:p>
            <a:pPr eaLnBrk="1" hangingPunct="1">
              <a:buNone/>
              <a:defRPr/>
            </a:pPr>
            <a:r>
              <a:rPr lang="ko-KR" altLang="en-US" sz="2000" dirty="0"/>
              <a:t>④ 현재 컴퓨터 상태를 그대로 저장해 놓고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사용할 때 현재 상태를 이어서 구동할 수 있다</a:t>
            </a:r>
            <a:r>
              <a:rPr lang="en-US" altLang="ko-KR" sz="2000" dirty="0"/>
              <a:t> (Suspend </a:t>
            </a:r>
            <a:r>
              <a:rPr lang="ko-KR" altLang="en-US" sz="2000" dirty="0"/>
              <a:t>기능</a:t>
            </a:r>
            <a:r>
              <a:rPr lang="en-US" altLang="ko-KR" sz="2000" dirty="0"/>
              <a:t>)</a:t>
            </a: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91F6003-D1C2-4F62-8ED3-C3ECC5634F27}"/>
              </a:ext>
            </a:extLst>
          </p:cNvPr>
          <p:cNvSpPr/>
          <p:nvPr/>
        </p:nvSpPr>
        <p:spPr>
          <a:xfrm>
            <a:off x="5364088" y="625475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42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F9660-16C6-44A5-BB4C-21797777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507304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E92DA53-459B-4CE1-B05C-342DA300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29" y="642730"/>
            <a:ext cx="8075240" cy="64293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&lt;</a:t>
            </a:r>
            <a:r>
              <a:rPr lang="ko-KR" altLang="en-US" sz="2000" dirty="0">
                <a:solidFill>
                  <a:srgbClr val="FFC000"/>
                </a:solidFill>
              </a:rPr>
              <a:t>실습</a:t>
            </a:r>
            <a:r>
              <a:rPr lang="en-US" altLang="ko-KR" sz="2000" dirty="0">
                <a:solidFill>
                  <a:srgbClr val="FFC000"/>
                </a:solidFill>
              </a:rPr>
              <a:t>3&gt; VMware Player </a:t>
            </a:r>
            <a:r>
              <a:rPr lang="ko-KR" altLang="en-US" sz="2000" dirty="0">
                <a:solidFill>
                  <a:srgbClr val="FFC000"/>
                </a:solidFill>
              </a:rPr>
              <a:t>닫기 버튼의 기능 </a:t>
            </a:r>
          </a:p>
        </p:txBody>
      </p:sp>
      <p:pic>
        <p:nvPicPr>
          <p:cNvPr id="9" name="그림 8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556B0D2-F92B-499F-9BB4-DA42416A6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88" y="472152"/>
            <a:ext cx="756709" cy="7422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ko-KR" altLang="en-US" sz="2000" dirty="0"/>
              <a:t>가상머신을 닫을 때</a:t>
            </a:r>
            <a:r>
              <a:rPr kumimoji="0" lang="en-US" altLang="ko-KR" sz="2000" dirty="0"/>
              <a:t>,</a:t>
            </a:r>
            <a:r>
              <a:rPr kumimoji="0" lang="ko-KR" altLang="en-US" sz="2000" dirty="0"/>
              <a:t> </a:t>
            </a:r>
            <a:r>
              <a:rPr kumimoji="0" lang="en-US" altLang="ko-KR" sz="2000" dirty="0"/>
              <a:t>Suspend</a:t>
            </a:r>
            <a:r>
              <a:rPr kumimoji="0" lang="ko-KR" altLang="en-US" sz="2000" dirty="0"/>
              <a:t>와 </a:t>
            </a:r>
            <a:r>
              <a:rPr kumimoji="0" lang="en-US" altLang="ko-KR" sz="2000" dirty="0"/>
              <a:t>Power Off</a:t>
            </a:r>
            <a:r>
              <a:rPr kumimoji="0" lang="ko-KR" altLang="en-US" sz="2000" dirty="0"/>
              <a:t>의 기능을 구분한다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en-US" altLang="ko-KR" dirty="0"/>
              <a:t>Suspend</a:t>
            </a:r>
            <a:r>
              <a:rPr kumimoji="0" lang="ko-KR" altLang="en-US" dirty="0"/>
              <a:t>된 화면</a:t>
            </a:r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8" name="가로로 말린 두루마리 모양 17"/>
          <p:cNvSpPr/>
          <p:nvPr/>
        </p:nvSpPr>
        <p:spPr>
          <a:xfrm>
            <a:off x="6156176" y="3501009"/>
            <a:ext cx="2592288" cy="144016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왼쪽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Ctrl + Alt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는 호스트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OS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와 가상머신을 포커스를 이동한다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1EC1CD69-03AD-42A1-84A3-54CD3AF73E35}"/>
              </a:ext>
            </a:extLst>
          </p:cNvPr>
          <p:cNvSpPr/>
          <p:nvPr/>
        </p:nvSpPr>
        <p:spPr>
          <a:xfrm>
            <a:off x="6454552" y="698971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3389A-4A21-4CFC-983B-029389CF7B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15617" y="3249478"/>
            <a:ext cx="4464496" cy="32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25FAFBDC-1CB9-4525-83A7-9E76CA90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29" y="642730"/>
            <a:ext cx="8075240" cy="64293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&lt;</a:t>
            </a:r>
            <a:r>
              <a:rPr lang="ko-KR" altLang="en-US" sz="2000" dirty="0">
                <a:solidFill>
                  <a:srgbClr val="FFC000"/>
                </a:solidFill>
              </a:rPr>
              <a:t>실습</a:t>
            </a:r>
            <a:r>
              <a:rPr lang="en-US" altLang="ko-KR" sz="2000" dirty="0">
                <a:solidFill>
                  <a:srgbClr val="FFC000"/>
                </a:solidFill>
              </a:rPr>
              <a:t>4&gt; </a:t>
            </a:r>
            <a:r>
              <a:rPr lang="ko-KR" altLang="en-US" sz="2000" dirty="0">
                <a:solidFill>
                  <a:srgbClr val="FFC000"/>
                </a:solidFill>
              </a:rPr>
              <a:t>가상머신이 모니터 화면 전체를 사용 </a:t>
            </a:r>
          </a:p>
        </p:txBody>
      </p:sp>
      <p:pic>
        <p:nvPicPr>
          <p:cNvPr id="10" name="그림 9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DEA88DF-0E34-4393-8AD7-C12B440EAB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88" y="472152"/>
            <a:ext cx="756709" cy="7422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ko-KR" altLang="en-US" sz="2000" dirty="0"/>
              <a:t>게스트 </a:t>
            </a:r>
            <a:r>
              <a:rPr kumimoji="0" lang="en-US" altLang="ko-KR" sz="2000" dirty="0"/>
              <a:t>OS</a:t>
            </a:r>
            <a:r>
              <a:rPr kumimoji="0" lang="ko-KR" altLang="en-US" sz="2000" dirty="0"/>
              <a:t>를 전체 화면으로 꽉 채워서 사용해 보자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ko-KR" altLang="en-US" dirty="0"/>
              <a:t>전체 화면 사용</a:t>
            </a:r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8" name="가로로 말린 두루마리 모양 17"/>
          <p:cNvSpPr/>
          <p:nvPr/>
        </p:nvSpPr>
        <p:spPr>
          <a:xfrm>
            <a:off x="3707904" y="3619443"/>
            <a:ext cx="4464496" cy="68778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가상머신 안에서 왼쪽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Ctrl + Alt + Enter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D06E0BD9-0914-488E-BF35-22DE5ED81B33}"/>
              </a:ext>
            </a:extLst>
          </p:cNvPr>
          <p:cNvSpPr/>
          <p:nvPr/>
        </p:nvSpPr>
        <p:spPr>
          <a:xfrm>
            <a:off x="6454552" y="698971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ACE20B-878D-4B66-AF0C-D94067FA1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1" y="4650702"/>
            <a:ext cx="8556257" cy="14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여러 개의 가상머신을 동시에 부팅 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가상머신 </a:t>
            </a:r>
            <a:r>
              <a:rPr lang="en-US" altLang="ko-KR" sz="2000" dirty="0"/>
              <a:t>2</a:t>
            </a:r>
            <a:r>
              <a:rPr lang="ko-KR" altLang="en-US" sz="2000" dirty="0"/>
              <a:t>개를 동시에 실행한 </a:t>
            </a:r>
            <a:r>
              <a:rPr lang="en-US" altLang="ko-KR" sz="2000" dirty="0"/>
              <a:t>VMware Player</a:t>
            </a:r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5880A1D0-AC5D-4D5A-B92F-DA6EE96D1D4C}"/>
              </a:ext>
            </a:extLst>
          </p:cNvPr>
          <p:cNvSpPr/>
          <p:nvPr/>
        </p:nvSpPr>
        <p:spPr>
          <a:xfrm>
            <a:off x="5724128" y="696727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48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314174F-B04A-4A6B-BA92-75D9697BB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420888"/>
            <a:ext cx="8892480" cy="28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6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네트워크 정보 파악과 변경 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호스트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 확인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F2A9CFB-5405-41C3-9720-CA67792E38DE}"/>
              </a:ext>
            </a:extLst>
          </p:cNvPr>
          <p:cNvSpPr/>
          <p:nvPr/>
        </p:nvSpPr>
        <p:spPr>
          <a:xfrm>
            <a:off x="4738194" y="714375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48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50368-1859-4AEA-B56B-A7D1C8C55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17872"/>
            <a:ext cx="7101141" cy="45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CA69C6F-3CA0-4065-BD99-48920526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29" y="681099"/>
            <a:ext cx="8075240" cy="64293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&lt;</a:t>
            </a:r>
            <a:r>
              <a:rPr lang="ko-KR" altLang="en-US" sz="2000" dirty="0">
                <a:solidFill>
                  <a:srgbClr val="FFC000"/>
                </a:solidFill>
              </a:rPr>
              <a:t>실습</a:t>
            </a:r>
            <a:r>
              <a:rPr lang="en-US" altLang="ko-KR" sz="2000" dirty="0">
                <a:solidFill>
                  <a:srgbClr val="FFC000"/>
                </a:solidFill>
              </a:rPr>
              <a:t>5&gt; VMnet8</a:t>
            </a:r>
            <a:r>
              <a:rPr lang="ko-KR" altLang="en-US" sz="2000" dirty="0">
                <a:solidFill>
                  <a:srgbClr val="FFC000"/>
                </a:solidFill>
              </a:rPr>
              <a:t>의 </a:t>
            </a:r>
            <a:r>
              <a:rPr lang="en-US" altLang="ko-KR" sz="2000" dirty="0">
                <a:solidFill>
                  <a:srgbClr val="FFC000"/>
                </a:solidFill>
              </a:rPr>
              <a:t>IP </a:t>
            </a:r>
            <a:r>
              <a:rPr lang="ko-KR" altLang="en-US" sz="2000" dirty="0">
                <a:solidFill>
                  <a:srgbClr val="FFC000"/>
                </a:solidFill>
              </a:rPr>
              <a:t>주소 설정</a:t>
            </a:r>
          </a:p>
        </p:txBody>
      </p:sp>
      <p:pic>
        <p:nvPicPr>
          <p:cNvPr id="9" name="그림 8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79FCCF88-9AC3-446F-A21B-9D317B2C37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88" y="510521"/>
            <a:ext cx="756709" cy="7422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VMware </a:t>
            </a:r>
            <a:r>
              <a:rPr kumimoji="0" lang="ko-KR" altLang="en-US" sz="2000" dirty="0"/>
              <a:t>에서 책과 동일한 네트워크 환경을 구성한다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en-US" altLang="ko-KR" dirty="0"/>
              <a:t>Virtual Network Editor</a:t>
            </a:r>
            <a:endParaRPr kumimoji="0" lang="ko-KR" altLang="en-US" dirty="0"/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84D0672-E49A-4E96-AEB5-F65301B5A5EE}"/>
              </a:ext>
            </a:extLst>
          </p:cNvPr>
          <p:cNvSpPr/>
          <p:nvPr/>
        </p:nvSpPr>
        <p:spPr>
          <a:xfrm>
            <a:off x="5580112" y="775708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935A3A6-BB94-4A92-9456-71BCBE863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3" y="3223897"/>
            <a:ext cx="4824536" cy="32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책의 네트워크 환경 상세 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C2565F7B-8B29-4154-9C6C-EB57994307D3}"/>
              </a:ext>
            </a:extLst>
          </p:cNvPr>
          <p:cNvSpPr/>
          <p:nvPr/>
        </p:nvSpPr>
        <p:spPr>
          <a:xfrm>
            <a:off x="4417228" y="775708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52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CA9B5-715B-4752-AFA5-8B8C2D8C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24" y="1441770"/>
            <a:ext cx="5180952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AEDD950-B289-4092-AF5B-D1E8E109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29" y="681099"/>
            <a:ext cx="8075240" cy="64293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&lt;</a:t>
            </a:r>
            <a:r>
              <a:rPr lang="ko-KR" altLang="en-US" sz="2000" dirty="0">
                <a:solidFill>
                  <a:srgbClr val="FFC000"/>
                </a:solidFill>
              </a:rPr>
              <a:t>실습</a:t>
            </a:r>
            <a:r>
              <a:rPr lang="en-US" altLang="ko-KR" sz="2000" dirty="0">
                <a:solidFill>
                  <a:srgbClr val="FFC000"/>
                </a:solidFill>
              </a:rPr>
              <a:t>6&gt; </a:t>
            </a:r>
            <a:r>
              <a:rPr lang="ko-KR" altLang="en-US" sz="2000" dirty="0">
                <a:solidFill>
                  <a:srgbClr val="FFC000"/>
                </a:solidFill>
              </a:rPr>
              <a:t>호스트 </a:t>
            </a:r>
            <a:r>
              <a:rPr lang="en-US" altLang="ko-KR" sz="2000" dirty="0">
                <a:solidFill>
                  <a:srgbClr val="FFC000"/>
                </a:solidFill>
              </a:rPr>
              <a:t>OS</a:t>
            </a:r>
            <a:r>
              <a:rPr lang="ko-KR" altLang="en-US" sz="2000" dirty="0">
                <a:solidFill>
                  <a:srgbClr val="FFC000"/>
                </a:solidFill>
              </a:rPr>
              <a:t>와 게스트 </a:t>
            </a:r>
            <a:r>
              <a:rPr lang="en-US" altLang="ko-KR" sz="2000" dirty="0">
                <a:solidFill>
                  <a:srgbClr val="FFC000"/>
                </a:solidFill>
              </a:rPr>
              <a:t>OS </a:t>
            </a:r>
            <a:r>
              <a:rPr lang="ko-KR" altLang="en-US" sz="2000" dirty="0">
                <a:solidFill>
                  <a:srgbClr val="FFC000"/>
                </a:solidFill>
              </a:rPr>
              <a:t>사이의 파일 전송 </a:t>
            </a:r>
          </a:p>
        </p:txBody>
      </p:sp>
      <p:pic>
        <p:nvPicPr>
          <p:cNvPr id="7" name="그림 6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00A1ED02-2FE8-4890-9B39-4138A36D4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88" y="510521"/>
            <a:ext cx="756709" cy="7422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48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C:\Windows\Media\ </a:t>
            </a:r>
            <a:r>
              <a:rPr kumimoji="0" lang="ko-KR" altLang="en-US" sz="2000" dirty="0"/>
              <a:t>폴더의 파일을 </a:t>
            </a:r>
            <a:r>
              <a:rPr kumimoji="0" lang="en-US" altLang="ko-KR" sz="2000" dirty="0"/>
              <a:t>ISO</a:t>
            </a:r>
            <a:r>
              <a:rPr kumimoji="0" lang="ko-KR" altLang="en-US" sz="2000" dirty="0"/>
              <a:t>로 만든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게스트 </a:t>
            </a:r>
            <a:r>
              <a:rPr kumimoji="0" lang="en-US" altLang="ko-KR" sz="2000" dirty="0"/>
              <a:t>OS</a:t>
            </a:r>
            <a:r>
              <a:rPr kumimoji="0" lang="ko-KR" altLang="en-US" sz="2000" dirty="0"/>
              <a:t>로 전송한다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en-US" altLang="ko-KR" sz="2000" dirty="0"/>
              <a:t>Free ISO Creator </a:t>
            </a:r>
            <a:r>
              <a:rPr kumimoji="0" lang="ko-KR" altLang="en-US" sz="2000" dirty="0"/>
              <a:t>사용법을 익힌다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물리적인 </a:t>
            </a:r>
            <a:r>
              <a:rPr lang="en-US" altLang="ko-KR" sz="2000" dirty="0"/>
              <a:t>CD/DVD </a:t>
            </a:r>
            <a:r>
              <a:rPr lang="ko-KR" altLang="en-US" sz="2000" dirty="0"/>
              <a:t>대신에 </a:t>
            </a:r>
            <a:r>
              <a:rPr lang="en-US" altLang="ko-KR" sz="2000" dirty="0"/>
              <a:t>ISO</a:t>
            </a:r>
            <a:r>
              <a:rPr lang="ko-KR" altLang="en-US" sz="2000" dirty="0"/>
              <a:t>파일을 사용한다</a:t>
            </a:r>
            <a:r>
              <a:rPr lang="en-US" altLang="ko-KR" sz="2000" dirty="0"/>
              <a:t>.</a:t>
            </a:r>
            <a:endParaRPr kumimoji="0" lang="en-US" altLang="ko-KR" sz="2000" dirty="0"/>
          </a:p>
          <a:p>
            <a:pPr eaLnBrk="1" hangingPunct="1">
              <a:defRPr/>
            </a:pPr>
            <a:r>
              <a:rPr kumimoji="0" lang="ko-KR" altLang="en-US" dirty="0"/>
              <a:t>실습 화면</a:t>
            </a:r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FEB3C046-96EB-44B0-88FE-D53E43FE01A8}"/>
              </a:ext>
            </a:extLst>
          </p:cNvPr>
          <p:cNvSpPr/>
          <p:nvPr/>
        </p:nvSpPr>
        <p:spPr>
          <a:xfrm>
            <a:off x="7020272" y="670117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53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9CC24B8-57CA-44EB-A6A3-C6F7ECC57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76" y="3973575"/>
            <a:ext cx="5683648" cy="25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9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ko-KR" sz="2800" dirty="0"/>
              <a:t>가상머신의 소개</a:t>
            </a:r>
            <a:r>
              <a:rPr lang="ko-KR" altLang="en-US" sz="2800" dirty="0"/>
              <a:t>와 설치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지금 쓰는 </a:t>
            </a:r>
            <a:r>
              <a:rPr lang="en-US" altLang="ko-KR" dirty="0"/>
              <a:t>Windows</a:t>
            </a:r>
            <a:r>
              <a:rPr lang="ko-KR" altLang="en-US" dirty="0"/>
              <a:t>를 그대로 사용하면서도 여러 대의 </a:t>
            </a:r>
            <a:r>
              <a:rPr lang="ko-KR" altLang="en-US" dirty="0" err="1"/>
              <a:t>리눅스</a:t>
            </a:r>
            <a:r>
              <a:rPr lang="ko-KR" altLang="en-US" dirty="0"/>
              <a:t> 서버를 운영하는 효과를 내는 프로그램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1</a:t>
            </a:r>
            <a:r>
              <a:rPr lang="ko-KR" altLang="en-US" dirty="0"/>
              <a:t>대의 </a:t>
            </a:r>
            <a:r>
              <a:rPr lang="en-US" altLang="ko-KR" dirty="0"/>
              <a:t>PC</a:t>
            </a:r>
            <a:r>
              <a:rPr lang="ko-KR" altLang="en-US" dirty="0"/>
              <a:t>에서 추가로 </a:t>
            </a:r>
            <a:r>
              <a:rPr lang="en-US" altLang="ko-KR" dirty="0"/>
              <a:t>4</a:t>
            </a:r>
            <a:r>
              <a:rPr lang="ko-KR" altLang="en-US" dirty="0"/>
              <a:t>개의 가상머신을 구동한 화면</a:t>
            </a: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FC1B2F38-8256-4ACA-B0AF-CD8CF47DD74C}"/>
              </a:ext>
            </a:extLst>
          </p:cNvPr>
          <p:cNvSpPr/>
          <p:nvPr/>
        </p:nvSpPr>
        <p:spPr>
          <a:xfrm>
            <a:off x="4860032" y="625475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9AEFEB-DCF9-4F9D-B2FF-2F2103516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6624736" cy="37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가상머신과 가상머신 소프트웨어의 개념 </a:t>
            </a:r>
            <a:r>
              <a:rPr lang="en-US" altLang="ko-KR" sz="2800" dirty="0"/>
              <a:t>(1)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컴퓨터에 설치된 운영체제</a:t>
            </a:r>
            <a:r>
              <a:rPr lang="en-US" altLang="ko-KR" dirty="0"/>
              <a:t>(</a:t>
            </a:r>
            <a:r>
              <a:rPr lang="ko-KR" altLang="en-US" dirty="0"/>
              <a:t>호스트</a:t>
            </a:r>
            <a:r>
              <a:rPr lang="en-US" altLang="ko-KR" dirty="0"/>
              <a:t>OS)</a:t>
            </a:r>
            <a:r>
              <a:rPr lang="ko-KR" altLang="en-US" dirty="0"/>
              <a:t>안에 가상의 컴퓨터를 만들고</a:t>
            </a:r>
            <a:r>
              <a:rPr lang="en-US" altLang="ko-KR" dirty="0"/>
              <a:t>, </a:t>
            </a:r>
            <a:r>
              <a:rPr lang="ko-KR" altLang="en-US" dirty="0"/>
              <a:t>그 안에 또 다른 운영체제</a:t>
            </a:r>
            <a:r>
              <a:rPr lang="en-US" altLang="ko-KR" dirty="0"/>
              <a:t>(</a:t>
            </a:r>
            <a:r>
              <a:rPr lang="ko-KR" altLang="en-US" dirty="0"/>
              <a:t>게스트</a:t>
            </a:r>
            <a:r>
              <a:rPr lang="en-US" altLang="ko-KR" dirty="0"/>
              <a:t>OS)</a:t>
            </a:r>
            <a:r>
              <a:rPr lang="ko-KR" altLang="en-US" dirty="0"/>
              <a:t>를 설치</a:t>
            </a:r>
            <a:r>
              <a:rPr lang="en-US" altLang="ko-KR" dirty="0"/>
              <a:t>/</a:t>
            </a:r>
            <a:r>
              <a:rPr lang="ko-KR" altLang="en-US" dirty="0"/>
              <a:t>운영할 수 있도록 제작된 프로그램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PC</a:t>
            </a:r>
            <a:r>
              <a:rPr lang="ko-KR" altLang="en-US" dirty="0"/>
              <a:t>에 이미 설치되어 있는</a:t>
            </a:r>
            <a:r>
              <a:rPr lang="en-US" altLang="ko-KR" dirty="0"/>
              <a:t>Windows</a:t>
            </a:r>
            <a:r>
              <a:rPr lang="ko-KR" altLang="en-US" dirty="0"/>
              <a:t>를 호스트 운영체제</a:t>
            </a:r>
            <a:r>
              <a:rPr lang="en-US" altLang="ko-KR" dirty="0"/>
              <a:t>(Host Operating System, </a:t>
            </a:r>
            <a:r>
              <a:rPr lang="ko-KR" altLang="en-US" b="1" dirty="0">
                <a:solidFill>
                  <a:srgbClr val="FF00FF"/>
                </a:solidFill>
              </a:rPr>
              <a:t>호스트</a:t>
            </a:r>
            <a:r>
              <a:rPr lang="en-US" altLang="ko-KR" b="1" dirty="0">
                <a:solidFill>
                  <a:srgbClr val="FF00FF"/>
                </a:solidFill>
              </a:rPr>
              <a:t>OS</a:t>
            </a:r>
            <a:r>
              <a:rPr lang="en-US" altLang="ko-KR" dirty="0"/>
              <a:t>)</a:t>
            </a:r>
            <a:r>
              <a:rPr lang="ko-KR" altLang="en-US" dirty="0"/>
              <a:t>라고 부르고</a:t>
            </a:r>
            <a:r>
              <a:rPr lang="en-US" altLang="ko-KR" dirty="0"/>
              <a:t>, </a:t>
            </a:r>
            <a:r>
              <a:rPr lang="ko-KR" altLang="en-US" dirty="0"/>
              <a:t>가상머신에 설치할 그 외의 운영체제를 게스트 운영체제</a:t>
            </a:r>
            <a:r>
              <a:rPr lang="en-US" altLang="ko-KR" dirty="0"/>
              <a:t>(Guest Operating System, </a:t>
            </a:r>
            <a:r>
              <a:rPr lang="ko-KR" altLang="en-US" b="1" dirty="0">
                <a:solidFill>
                  <a:srgbClr val="FF00FF"/>
                </a:solidFill>
              </a:rPr>
              <a:t>게스트</a:t>
            </a:r>
            <a:r>
              <a:rPr lang="en-US" altLang="ko-KR" b="1" dirty="0">
                <a:solidFill>
                  <a:srgbClr val="FF00FF"/>
                </a:solidFill>
              </a:rPr>
              <a:t>OS</a:t>
            </a:r>
            <a:r>
              <a:rPr lang="en-US" altLang="ko-KR" dirty="0"/>
              <a:t>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멀티부팅</a:t>
            </a:r>
            <a:r>
              <a:rPr lang="en-US" altLang="ko-KR" dirty="0"/>
              <a:t>(Multi-Booting)</a:t>
            </a:r>
            <a:r>
              <a:rPr lang="ko-KR" altLang="en-US" dirty="0"/>
              <a:t>과는 개념이 다름</a:t>
            </a:r>
            <a:endParaRPr lang="en-US" altLang="ko-KR" sz="2000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1F8C089-7C1C-49E8-8106-0FD2444C4B87}"/>
              </a:ext>
            </a:extLst>
          </p:cNvPr>
          <p:cNvSpPr/>
          <p:nvPr/>
        </p:nvSpPr>
        <p:spPr>
          <a:xfrm>
            <a:off x="7884368" y="684760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5886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가상머신과 가상머신 소프트웨어의 개념 </a:t>
            </a:r>
            <a:r>
              <a:rPr lang="en-US" altLang="ko-KR" sz="2800" dirty="0"/>
              <a:t>(2) </a:t>
            </a:r>
            <a:endParaRPr lang="ko-KR" altLang="en-US" sz="36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43000" y="1428750"/>
            <a:ext cx="1828800" cy="571500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대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에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개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OS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72188" y="1357313"/>
            <a:ext cx="1828800" cy="571500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대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에 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개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OS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468071" y="1570178"/>
            <a:ext cx="1785938" cy="214313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14800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0F55542F-EB89-4F15-9113-B30407D7AB65}"/>
              </a:ext>
            </a:extLst>
          </p:cNvPr>
          <p:cNvSpPr/>
          <p:nvPr/>
        </p:nvSpPr>
        <p:spPr>
          <a:xfrm>
            <a:off x="7900988" y="684760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E7BF5-FB3E-4B4D-B23F-9C078FFF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6" y="2166938"/>
            <a:ext cx="3970784" cy="21658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AF6A97-0E48-43AC-9773-EF558046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51" y="2190997"/>
            <a:ext cx="3942912" cy="42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186738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가상머신 종류와 </a:t>
            </a:r>
            <a:r>
              <a:rPr lang="en-US" altLang="ko-KR" sz="2800" dirty="0"/>
              <a:t>VMware  </a:t>
            </a:r>
            <a:r>
              <a:rPr lang="ko-KR" altLang="en-US" sz="2800" dirty="0"/>
              <a:t>설치 </a:t>
            </a:r>
            <a:r>
              <a:rPr lang="en-US" altLang="ko-KR" sz="2800" dirty="0"/>
              <a:t>(1)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VMware Workstation</a:t>
            </a:r>
            <a:r>
              <a:rPr lang="ko-KR" altLang="en-US" sz="2000" dirty="0"/>
              <a:t>과 </a:t>
            </a:r>
            <a:r>
              <a:rPr lang="en-US" altLang="ko-KR" sz="2000" dirty="0"/>
              <a:t>VMware Player </a:t>
            </a:r>
            <a:r>
              <a:rPr lang="ko-KR" altLang="en-US" sz="2000" dirty="0"/>
              <a:t>비교</a:t>
            </a:r>
            <a:endParaRPr lang="en-US" altLang="ko-KR" sz="2000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5001ADC7-0B0D-4474-8CD7-2578999B9C8A}"/>
              </a:ext>
            </a:extLst>
          </p:cNvPr>
          <p:cNvSpPr/>
          <p:nvPr/>
        </p:nvSpPr>
        <p:spPr>
          <a:xfrm>
            <a:off x="6732240" y="668039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5AAFD9-6FE7-4F29-A09B-9E4EA857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06" y="2132856"/>
            <a:ext cx="7326567" cy="35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C9C542-8432-4609-8B85-40EDC62B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84855"/>
            <a:ext cx="7125139" cy="349492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VMware </a:t>
            </a:r>
            <a:r>
              <a:rPr lang="en-US" altLang="ko-KR" sz="2000" dirty="0" err="1"/>
              <a:t>Workstatiob</a:t>
            </a:r>
            <a:r>
              <a:rPr lang="en-US" altLang="ko-KR" sz="2000" dirty="0"/>
              <a:t> Pro </a:t>
            </a:r>
            <a:r>
              <a:rPr lang="ko-KR" altLang="en-US" sz="2000" dirty="0"/>
              <a:t>의 설치를 위한 하드웨어 사양 요약</a:t>
            </a:r>
            <a:endParaRPr lang="en-US" altLang="ko-KR" sz="2000" dirty="0"/>
          </a:p>
        </p:txBody>
      </p:sp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400" dirty="0"/>
              <a:t>가상머신 종류와 </a:t>
            </a:r>
            <a:r>
              <a:rPr lang="en-US" altLang="ko-KR" sz="2400" dirty="0"/>
              <a:t>VMware </a:t>
            </a:r>
            <a:r>
              <a:rPr lang="ko-KR" altLang="en-US" sz="2400" dirty="0"/>
              <a:t>설치 </a:t>
            </a:r>
            <a:r>
              <a:rPr lang="en-US" altLang="ko-KR" sz="2400" dirty="0"/>
              <a:t>(2) </a:t>
            </a:r>
            <a:endParaRPr lang="ko-KR" altLang="en-US" sz="2400" dirty="0"/>
          </a:p>
        </p:txBody>
      </p:sp>
      <p:sp>
        <p:nvSpPr>
          <p:cNvPr id="12" name="아래쪽 화살표 11"/>
          <p:cNvSpPr/>
          <p:nvPr/>
        </p:nvSpPr>
        <p:spPr>
          <a:xfrm flipV="1">
            <a:off x="6380978" y="5472267"/>
            <a:ext cx="207246" cy="808871"/>
          </a:xfrm>
          <a:prstGeom prst="down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5697" y="5091030"/>
            <a:ext cx="5736678" cy="3113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40239" y="5994239"/>
            <a:ext cx="2495971" cy="433987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rgbClr val="0070C0"/>
                </a:solidFill>
              </a:rPr>
              <a:t>32bit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에는 설치 되지 않음</a:t>
            </a: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4605C3A-EF7F-4AE6-AA29-9E7E91F32EC2}"/>
              </a:ext>
            </a:extLst>
          </p:cNvPr>
          <p:cNvSpPr/>
          <p:nvPr/>
        </p:nvSpPr>
        <p:spPr>
          <a:xfrm>
            <a:off x="5908537" y="666556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415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VMware Workstation Pro 15.5 </a:t>
            </a:r>
            <a:r>
              <a:rPr lang="ko-KR" altLang="en-US" sz="2000" dirty="0"/>
              <a:t>설치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(Workstation Pro &amp; Workstation Player)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73341" y="643136"/>
            <a:ext cx="8075240" cy="64293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>
                <a:solidFill>
                  <a:srgbClr val="FFC000"/>
                </a:solidFill>
              </a:rPr>
              <a:t>&lt;</a:t>
            </a:r>
            <a:r>
              <a:rPr lang="ko-KR" altLang="en-US" sz="2400" dirty="0">
                <a:solidFill>
                  <a:srgbClr val="FFC000"/>
                </a:solidFill>
              </a:rPr>
              <a:t>실습</a:t>
            </a:r>
            <a:r>
              <a:rPr lang="en-US" altLang="ko-KR" sz="2400" dirty="0">
                <a:solidFill>
                  <a:srgbClr val="FFC000"/>
                </a:solidFill>
              </a:rPr>
              <a:t>1&gt; VMware Workstation Pro</a:t>
            </a:r>
            <a:r>
              <a:rPr lang="ko-KR" altLang="en-US" sz="2400" dirty="0">
                <a:solidFill>
                  <a:srgbClr val="FFC000"/>
                </a:solidFill>
              </a:rPr>
              <a:t>를 설치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79D1F236-78CB-427D-8975-B146FD27A96B}"/>
              </a:ext>
            </a:extLst>
          </p:cNvPr>
          <p:cNvSpPr/>
          <p:nvPr/>
        </p:nvSpPr>
        <p:spPr>
          <a:xfrm>
            <a:off x="7380312" y="553626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ED80931-BBF4-4D90-A31F-CE4E613E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3" y="3295238"/>
            <a:ext cx="5237512" cy="303146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8A7C682-9CBC-47D2-A85F-503187CC1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65" y="3259539"/>
            <a:ext cx="3506992" cy="3031468"/>
          </a:xfrm>
          <a:prstGeom prst="rect">
            <a:avLst/>
          </a:prstGeom>
        </p:spPr>
      </p:pic>
      <p:pic>
        <p:nvPicPr>
          <p:cNvPr id="5" name="그림 4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16711481-F7FB-409E-A000-4ECDA22D2A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72558"/>
            <a:ext cx="756709" cy="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가상머신의 겉모양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가상머신</a:t>
            </a:r>
            <a:r>
              <a:rPr lang="en-US" altLang="ko-KR" sz="2000" dirty="0"/>
              <a:t>(</a:t>
            </a:r>
            <a:r>
              <a:rPr lang="ko-KR" altLang="en-US" sz="2000" dirty="0"/>
              <a:t>가짜 컴퓨터</a:t>
            </a:r>
            <a:r>
              <a:rPr lang="en-US" altLang="ko-KR" sz="2000" dirty="0"/>
              <a:t>)</a:t>
            </a:r>
            <a:r>
              <a:rPr lang="ko-KR" altLang="en-US" sz="2000" dirty="0"/>
              <a:t>가 생성된 화면 </a:t>
            </a:r>
            <a:r>
              <a:rPr lang="en-US" altLang="ko-KR" sz="2000" dirty="0"/>
              <a:t>(VMware Player)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4865135-CB8D-4736-A3E9-9F67E935F3E7}"/>
              </a:ext>
            </a:extLst>
          </p:cNvPr>
          <p:cNvSpPr/>
          <p:nvPr/>
        </p:nvSpPr>
        <p:spPr>
          <a:xfrm>
            <a:off x="3419872" y="652065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366CF2-D8B6-4C66-9495-DB7308FCC3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3" y="2320116"/>
            <a:ext cx="8822134" cy="3827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40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8B51C125-FFA2-4B02-86AB-55CE879D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48" y="628651"/>
            <a:ext cx="8075240" cy="64293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>
                <a:solidFill>
                  <a:srgbClr val="FFC000"/>
                </a:solidFill>
              </a:rPr>
              <a:t>&lt;</a:t>
            </a:r>
            <a:r>
              <a:rPr lang="ko-KR" altLang="en-US" sz="2400" dirty="0">
                <a:solidFill>
                  <a:srgbClr val="FFC000"/>
                </a:solidFill>
              </a:rPr>
              <a:t>실습</a:t>
            </a:r>
            <a:r>
              <a:rPr lang="en-US" altLang="ko-KR" sz="2400" dirty="0">
                <a:solidFill>
                  <a:srgbClr val="FFC000"/>
                </a:solidFill>
              </a:rPr>
              <a:t>2&gt; </a:t>
            </a:r>
            <a:r>
              <a:rPr lang="ko-KR" altLang="en-US" sz="2400" dirty="0">
                <a:solidFill>
                  <a:srgbClr val="FFC000"/>
                </a:solidFill>
              </a:rPr>
              <a:t>가상머신 </a:t>
            </a:r>
            <a:r>
              <a:rPr lang="en-US" altLang="ko-KR" sz="2400" dirty="0">
                <a:solidFill>
                  <a:srgbClr val="FFC000"/>
                </a:solidFill>
              </a:rPr>
              <a:t>4</a:t>
            </a:r>
            <a:r>
              <a:rPr lang="ko-KR" altLang="en-US" sz="2400" dirty="0">
                <a:solidFill>
                  <a:srgbClr val="FFC000"/>
                </a:solidFill>
              </a:rPr>
              <a:t>대 생성</a:t>
            </a:r>
          </a:p>
        </p:txBody>
      </p:sp>
      <p:pic>
        <p:nvPicPr>
          <p:cNvPr id="13" name="그림 1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2D0622D0-F529-425B-A47B-4CBDCF20E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0893" y="458073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앞으로 계속 사용할 가상머신 </a:t>
            </a:r>
            <a:r>
              <a:rPr lang="en-US" altLang="ko-KR" sz="2000" dirty="0"/>
              <a:t>4</a:t>
            </a:r>
            <a:r>
              <a:rPr lang="ko-KR" altLang="en-US" sz="2000" dirty="0"/>
              <a:t>대를 생성한다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 err="1"/>
              <a:t>P8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1-3]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P39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표 </a:t>
            </a:r>
            <a:r>
              <a:rPr lang="en-US" altLang="ko-KR" sz="2000" dirty="0"/>
              <a:t>1-3]</a:t>
            </a:r>
            <a:r>
              <a:rPr lang="ko-KR" altLang="en-US" sz="2000" dirty="0"/>
              <a:t>을 참조해서 생성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가상머신 </a:t>
            </a:r>
            <a:r>
              <a:rPr lang="en-US" altLang="ko-KR" dirty="0"/>
              <a:t>3</a:t>
            </a:r>
            <a:r>
              <a:rPr lang="ko-KR" altLang="en-US" dirty="0"/>
              <a:t>대가 생성된 결과화면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17E3F7B-2F97-4876-8086-C9B2A79C6C6B}"/>
              </a:ext>
            </a:extLst>
          </p:cNvPr>
          <p:cNvSpPr/>
          <p:nvPr/>
        </p:nvSpPr>
        <p:spPr>
          <a:xfrm>
            <a:off x="4932040" y="628651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FE817E-CE96-4E76-BC7E-629CB15ABE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816" y="3017617"/>
            <a:ext cx="7628468" cy="35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507</Words>
  <Application>Microsoft Office PowerPoint</Application>
  <PresentationFormat>화면 슬라이드 쇼(4:3)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HY견고딕</vt:lpstr>
      <vt:lpstr>굴림</vt:lpstr>
      <vt:lpstr>나눔고딕 ExtraBold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가상머신의 소개와 설치</vt:lpstr>
      <vt:lpstr>가상머신과 가상머신 소프트웨어의 개념 (1) </vt:lpstr>
      <vt:lpstr>가상머신과 가상머신 소프트웨어의 개념 (2) </vt:lpstr>
      <vt:lpstr>가상머신 종류와 VMware  설치 (1) </vt:lpstr>
      <vt:lpstr>가상머신 종류와 VMware 설치 (2) </vt:lpstr>
      <vt:lpstr>&lt;실습1&gt; VMware Workstation Pro를 설치</vt:lpstr>
      <vt:lpstr>가상머신의 겉모양 </vt:lpstr>
      <vt:lpstr>&lt;실습2&gt; 가상머신 4대 생성</vt:lpstr>
      <vt:lpstr>이 책에서 사용할 가상머신의 하드웨어 사양 </vt:lpstr>
      <vt:lpstr>VMware 특징 (가상머신 장점) </vt:lpstr>
      <vt:lpstr>&lt;실습3&gt; VMware Player 닫기 버튼의 기능 </vt:lpstr>
      <vt:lpstr>&lt;실습4&gt; 가상머신이 모니터 화면 전체를 사용 </vt:lpstr>
      <vt:lpstr>여러 개의 가상머신을 동시에 부팅 </vt:lpstr>
      <vt:lpstr>네트워크 정보 파악과 변경 </vt:lpstr>
      <vt:lpstr>&lt;실습5&gt; VMnet8의 IP 주소 설정</vt:lpstr>
      <vt:lpstr>책의 네트워크 환경 상세 </vt:lpstr>
      <vt:lpstr>&lt;실습6&gt; 호스트 OS와 게스트 OS 사이의 파일 전송 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재남 우</cp:lastModifiedBy>
  <cp:revision>103</cp:revision>
  <dcterms:created xsi:type="dcterms:W3CDTF">2007-02-12T03:01:34Z</dcterms:created>
  <dcterms:modified xsi:type="dcterms:W3CDTF">2020-11-01T11:02:59Z</dcterms:modified>
</cp:coreProperties>
</file>