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28" r:id="rId36"/>
    <p:sldId id="290" r:id="rId37"/>
    <p:sldId id="292" r:id="rId38"/>
    <p:sldId id="293" r:id="rId39"/>
    <p:sldId id="329" r:id="rId40"/>
    <p:sldId id="330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31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8C739A5-DD01-448D-90CF-248C3194C7DA}" type="slidenum">
              <a:rPr lang="ko-KR" altLang="en-US"/>
              <a:pPr eaLnBrk="1" hangingPunct="1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5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9A55B61-C848-4C3C-AB99-A02D1DDB42F7}" type="slidenum">
              <a:rPr lang="ko-KR" altLang="en-US"/>
              <a:pPr eaLnBrk="1" hangingPunct="1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4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231945" y="378822"/>
            <a:ext cx="5735866" cy="1077218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구축 시 알아야 할 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필수 개념과 명령어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47468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서버 구축 시 알아야 할 필수 개념과 명령어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vi </a:t>
            </a:r>
            <a:r>
              <a:rPr lang="ko-KR" altLang="en-US" sz="2800" dirty="0"/>
              <a:t>기능 요약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명령모드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입력모드</a:t>
            </a: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altLang="ko-KR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ko-KR" altLang="en-US" dirty="0"/>
              <a:t>명령 모드에서 커서를 이동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명령 모드에서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err="1"/>
              <a:t>붙여넣기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4572000" y="642938"/>
            <a:ext cx="4320480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문자열을 치환은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“:%s/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기존문자열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새문자열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행번호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표시는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“:set number”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2" y="1740165"/>
            <a:ext cx="8114286" cy="790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2987012"/>
            <a:ext cx="8095238" cy="771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9" y="4214812"/>
            <a:ext cx="8076190" cy="2323809"/>
          </a:xfrm>
          <a:prstGeom prst="rect">
            <a:avLst/>
          </a:prstGeom>
        </p:spPr>
      </p:pic>
      <p:sp>
        <p:nvSpPr>
          <p:cNvPr id="9" name="말풍선: 타원형 8"/>
          <p:cNvSpPr/>
          <p:nvPr/>
        </p:nvSpPr>
        <p:spPr>
          <a:xfrm>
            <a:off x="2843808" y="62433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53371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0A7F145-826D-443D-90F8-7CA718BEB6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5751101" cy="272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도움말 사용법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42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“man </a:t>
            </a:r>
            <a:r>
              <a:rPr lang="ko-KR" altLang="en-US" dirty="0"/>
              <a:t>명령어</a:t>
            </a:r>
            <a:r>
              <a:rPr lang="en-US" altLang="ko-KR" dirty="0"/>
              <a:t>”</a:t>
            </a:r>
            <a:r>
              <a:rPr lang="ko-KR" altLang="en-US" dirty="0"/>
              <a:t>를 사용하면 도움말 출력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85775" y="478631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kumimoji="0" lang="ko-KR" altLang="en-US" sz="2800" dirty="0" err="1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마운트와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kumimoji="0" lang="en-US" altLang="ko-KR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CD/DVD, USB</a:t>
            </a:r>
            <a:r>
              <a:rPr kumimoji="0" lang="ko-KR" altLang="en-US" sz="28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의 활용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42913" y="542925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물리적인 장치를 특정한 위치</a:t>
            </a:r>
            <a:r>
              <a:rPr kumimoji="0" lang="en-US" altLang="ko-KR" sz="2400" dirty="0">
                <a:latin typeface="+mn-ea"/>
                <a:ea typeface="+mn-ea"/>
              </a:rPr>
              <a:t>(</a:t>
            </a:r>
            <a:r>
              <a:rPr kumimoji="0" lang="ko-KR" altLang="en-US" sz="2400" dirty="0">
                <a:latin typeface="+mn-ea"/>
                <a:ea typeface="+mn-ea"/>
              </a:rPr>
              <a:t>대개는 디렉터리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  <a:r>
              <a:rPr kumimoji="0" lang="ko-KR" altLang="en-US" sz="2400" dirty="0">
                <a:latin typeface="+mn-ea"/>
                <a:ea typeface="+mn-ea"/>
              </a:rPr>
              <a:t>에 연결시켜 주는 과정</a:t>
            </a:r>
            <a:endParaRPr kumimoji="0" lang="en-US" altLang="ko-KR" sz="2400" dirty="0">
              <a:latin typeface="+mn-ea"/>
              <a:ea typeface="+mn-ea"/>
            </a:endParaRPr>
          </a:p>
        </p:txBody>
      </p:sp>
      <p:sp>
        <p:nvSpPr>
          <p:cNvPr id="10" name="가로로 말린 두루마리 모양 9"/>
          <p:cNvSpPr/>
          <p:nvPr/>
        </p:nvSpPr>
        <p:spPr>
          <a:xfrm>
            <a:off x="5364088" y="714375"/>
            <a:ext cx="3494162" cy="64293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man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페이지는 섹션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1~9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까지로 나뉨</a:t>
            </a:r>
          </a:p>
        </p:txBody>
      </p:sp>
      <p:sp>
        <p:nvSpPr>
          <p:cNvPr id="11" name="말풍선: 타원형 10"/>
          <p:cNvSpPr/>
          <p:nvPr/>
        </p:nvSpPr>
        <p:spPr>
          <a:xfrm>
            <a:off x="3059832" y="6375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14" name="말풍선: 타원형 13"/>
          <p:cNvSpPr/>
          <p:nvPr/>
        </p:nvSpPr>
        <p:spPr>
          <a:xfrm>
            <a:off x="6372200" y="467406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4474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79A8-F3E8-4AAB-BB79-36419E5DA920}"/>
              </a:ext>
            </a:extLst>
          </p:cNvPr>
          <p:cNvSpPr txBox="1">
            <a:spLocks/>
          </p:cNvSpPr>
          <p:nvPr/>
        </p:nvSpPr>
        <p:spPr bwMode="auto">
          <a:xfrm>
            <a:off x="790109" y="59342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6&gt; CD/DVD </a:t>
            </a:r>
            <a:r>
              <a:rPr kumimoji="0" lang="ko-KR" altLang="en-US" sz="2400" dirty="0">
                <a:solidFill>
                  <a:srgbClr val="FFC000"/>
                </a:solidFill>
              </a:rPr>
              <a:t>마운트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X </a:t>
            </a:r>
            <a:r>
              <a:rPr lang="ko-KR" altLang="en-US" sz="2000" dirty="0"/>
              <a:t>윈도우에서 </a:t>
            </a:r>
            <a:r>
              <a:rPr lang="en-US" altLang="ko-KR" sz="2000" dirty="0"/>
              <a:t>CD/DVD </a:t>
            </a:r>
            <a:r>
              <a:rPr lang="ko-KR" altLang="en-US" sz="2000" dirty="0"/>
              <a:t>와 </a:t>
            </a:r>
            <a:r>
              <a:rPr lang="en-US" altLang="ko-KR" sz="2000" dirty="0"/>
              <a:t>USB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텍스트모드에서 </a:t>
            </a:r>
            <a:r>
              <a:rPr lang="en-US" altLang="ko-KR" sz="2000" dirty="0"/>
              <a:t>CD/DVD </a:t>
            </a:r>
            <a:r>
              <a:rPr lang="ko-KR" altLang="en-US" sz="2000" dirty="0"/>
              <a:t>와 </a:t>
            </a:r>
            <a:r>
              <a:rPr lang="en-US" altLang="ko-KR" sz="2000" dirty="0"/>
              <a:t>USB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(X</a:t>
            </a:r>
            <a:r>
              <a:rPr lang="ko-KR" altLang="en-US" dirty="0"/>
              <a:t>윈도우와 텍스트모드에서 </a:t>
            </a:r>
            <a:r>
              <a:rPr lang="en-US" altLang="ko-KR" dirty="0"/>
              <a:t>USB </a:t>
            </a:r>
            <a:r>
              <a:rPr lang="ko-KR" altLang="en-US" dirty="0"/>
              <a:t>마운트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4544833" y="5119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6365D720-AE29-43EA-98A8-3E8C57F13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22847"/>
            <a:ext cx="756709" cy="7422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22C860-39FB-41A8-9238-495224FEF6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05452"/>
            <a:ext cx="3093199" cy="139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3E872D-04C8-49CE-B39E-8AED0FE486A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55" y="4467788"/>
            <a:ext cx="5695290" cy="1970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0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42A26-0B24-43FF-84FA-8A2EB723C37F}"/>
              </a:ext>
            </a:extLst>
          </p:cNvPr>
          <p:cNvSpPr txBox="1">
            <a:spLocks/>
          </p:cNvSpPr>
          <p:nvPr/>
        </p:nvSpPr>
        <p:spPr bwMode="auto">
          <a:xfrm>
            <a:off x="790109" y="647250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7&gt;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리눅스에서 </a:t>
            </a:r>
            <a:r>
              <a:rPr kumimoji="0" lang="en-US" altLang="ko-KR" sz="2400" dirty="0">
                <a:solidFill>
                  <a:srgbClr val="FFC000"/>
                </a:solidFill>
              </a:rPr>
              <a:t>ISO </a:t>
            </a:r>
            <a:r>
              <a:rPr kumimoji="0" lang="ko-KR" altLang="en-US" sz="2400" dirty="0">
                <a:solidFill>
                  <a:srgbClr val="FFC000"/>
                </a:solidFill>
              </a:rPr>
              <a:t>파일을 제작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56359C47-3BEC-4F41-9273-C6F214D83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76672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CD </a:t>
            </a:r>
            <a:r>
              <a:rPr lang="ko-KR" altLang="en-US" sz="2000" dirty="0" err="1"/>
              <a:t>레코딩</a:t>
            </a:r>
            <a:r>
              <a:rPr lang="ko-KR" altLang="en-US" sz="2000" dirty="0"/>
              <a:t> 명령어 </a:t>
            </a:r>
            <a:r>
              <a:rPr lang="en-US" altLang="ko-KR" sz="2000" dirty="0" err="1"/>
              <a:t>genisoimage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ISO </a:t>
            </a:r>
            <a:r>
              <a:rPr lang="ko-KR" altLang="en-US" sz="2000" dirty="0"/>
              <a:t>파일을 리눅스에서 마운트 해서 사용하는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(ISO </a:t>
            </a:r>
            <a:r>
              <a:rPr lang="ko-KR" altLang="en-US" dirty="0"/>
              <a:t>파일 생성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156176" y="57362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177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D5B501-623F-428B-B1C0-643B566BD8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0" y="3589439"/>
            <a:ext cx="7980680" cy="269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67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ls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Windows</a:t>
            </a:r>
            <a:r>
              <a:rPr lang="ko-KR" altLang="en-US" sz="1800" dirty="0"/>
              <a:t>의 “</a:t>
            </a:r>
            <a:r>
              <a:rPr lang="en-US" altLang="ko-KR" sz="1800" dirty="0"/>
              <a:t>dir</a:t>
            </a:r>
            <a:r>
              <a:rPr lang="ko-KR" altLang="en-US" sz="1800" dirty="0"/>
              <a:t>”과 같은 역할로</a:t>
            </a:r>
            <a:r>
              <a:rPr lang="en-US" altLang="ko-KR" sz="1800" dirty="0"/>
              <a:t>,</a:t>
            </a:r>
            <a:r>
              <a:rPr lang="ko-KR" altLang="en-US" sz="1800" dirty="0"/>
              <a:t>해당 디렉터리에 있는 파일의 목록을 나열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ls /etc/systemd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cd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디렉터리를 이동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cd ../etc/systemd</a:t>
            </a:r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pwd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현재 디렉터리의 전체 경로를 출력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rm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파일이나 디렉터리를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rm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rf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abc</a:t>
            </a:r>
            <a:endParaRPr lang="ko-KR" altLang="en-US" sz="18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499992" y="3000375"/>
            <a:ext cx="3260460" cy="92868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현재 디렉터리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.. (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현재의 상위 디렉터리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885723" y="4786313"/>
            <a:ext cx="4934749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리눅스는 별도의 숨김 파일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(Hidden File)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이라는 속성이 존재하지 않는다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파일명이나 디렉터리의 제일 앞 글자를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으로 하면 자동으로 숨김 파일이 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46303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3794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cp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파일이나 디렉터리를 복사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cp abc.txt cba.txt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touch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인 새 파일을 생성</a:t>
            </a:r>
            <a:r>
              <a:rPr lang="en-US" altLang="ko-KR" sz="1800" dirty="0"/>
              <a:t>,</a:t>
            </a:r>
            <a:r>
              <a:rPr lang="ko-KR" altLang="en-US" sz="1800" dirty="0"/>
              <a:t> 이미 존재하는 경우 수정 시간을 변경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touch abc.txt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mv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파일과 디렉터리의 이름을 변경하거나 위치 이동 시 사용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mv</a:t>
            </a:r>
            <a:r>
              <a:rPr lang="en-US" altLang="ko-KR" sz="1800" dirty="0"/>
              <a:t>  abc.txt  www.txt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mkdir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디렉터리를 생성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mkdir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abc</a:t>
            </a:r>
            <a:endParaRPr lang="ko-KR" altLang="en-US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9999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3847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rmdir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디렉터리를 삭제</a:t>
            </a:r>
            <a:r>
              <a:rPr lang="en-US" altLang="ko-KR" sz="1800" dirty="0"/>
              <a:t>. (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비어 있어야 함</a:t>
            </a:r>
            <a:r>
              <a:rPr lang="en-US" altLang="ko-KR" sz="1800" dirty="0"/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rmdir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abc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cat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파일을 화면에 출력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cat a.txt b.txt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dirty="0"/>
              <a:t>head, tail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파일의 앞 </a:t>
            </a:r>
            <a:r>
              <a:rPr lang="en-US" altLang="ko-KR" sz="1800" dirty="0"/>
              <a:t>10</a:t>
            </a:r>
            <a:r>
              <a:rPr lang="ko-KR" altLang="en-US" sz="1800" dirty="0"/>
              <a:t>행 또는 마지막 </a:t>
            </a:r>
            <a:r>
              <a:rPr lang="en-US" altLang="ko-KR" sz="1800" dirty="0"/>
              <a:t>10</a:t>
            </a:r>
            <a:r>
              <a:rPr lang="ko-KR" altLang="en-US" sz="1800" dirty="0"/>
              <a:t>행만 출력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head /etc/systemd/</a:t>
            </a:r>
            <a:r>
              <a:rPr lang="en-US" altLang="ko-KR" sz="1800" dirty="0" err="1"/>
              <a:t>bootchart.conf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/>
              <a:t>more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텍스트로 작성된 파일을 화면에 페이지 단위로 출력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more /etc/systemd/</a:t>
            </a:r>
            <a:r>
              <a:rPr lang="en-US" altLang="ko-KR" sz="1800" dirty="0" err="1"/>
              <a:t>system.conf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99992" y="66071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5291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리눅스 기본 명령어 </a:t>
            </a:r>
            <a:r>
              <a:rPr lang="en-US" altLang="ko-KR" sz="2800" dirty="0"/>
              <a:t>(4)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less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more</a:t>
            </a:r>
            <a:r>
              <a:rPr lang="ko-KR" altLang="en-US" sz="1800" dirty="0"/>
              <a:t>와 용도가 비슷하지만 기능이 더 확장된 명령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less /etc/systemd/</a:t>
            </a:r>
            <a:r>
              <a:rPr lang="en-US" altLang="ko-KR" sz="2000" dirty="0" err="1"/>
              <a:t>system.conf</a:t>
            </a: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file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en-US" altLang="ko-KR" sz="1800" dirty="0"/>
              <a:t>File</a:t>
            </a:r>
            <a:r>
              <a:rPr lang="ko-KR" altLang="en-US" sz="1800" dirty="0"/>
              <a:t>이 어떤 종류의 파일인지를 표시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file /etc/systemd/</a:t>
            </a:r>
            <a:r>
              <a:rPr lang="en-US" altLang="ko-KR" sz="1800" dirty="0" err="1"/>
              <a:t>system.conf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endParaRPr lang="en-US" altLang="ko-KR" sz="1800" dirty="0"/>
          </a:p>
          <a:p>
            <a:pPr>
              <a:defRPr/>
            </a:pPr>
            <a:r>
              <a:rPr lang="en-US" altLang="ko-KR" dirty="0"/>
              <a:t>clear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 err="1"/>
              <a:t>명령창을</a:t>
            </a:r>
            <a:r>
              <a:rPr lang="ko-KR" altLang="en-US" sz="1800" dirty="0"/>
              <a:t> 깨끗하게 지워줌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clear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53658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19624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리눅스는 다중 사용자 시스템</a:t>
            </a:r>
            <a:r>
              <a:rPr lang="en-US" altLang="ko-KR" dirty="0"/>
              <a:t>(Multi-User System) </a:t>
            </a:r>
            <a:r>
              <a:rPr lang="ko-KR" altLang="en-US" dirty="0"/>
              <a:t>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기본적으로 </a:t>
            </a:r>
            <a:r>
              <a:rPr lang="en-US" altLang="ko-KR" dirty="0"/>
              <a:t>root</a:t>
            </a:r>
            <a:r>
              <a:rPr lang="ko-KR" altLang="en-US" dirty="0"/>
              <a:t>라는 이름을 가진 수퍼유저</a:t>
            </a:r>
            <a:r>
              <a:rPr lang="en-US" altLang="ko-KR" dirty="0"/>
              <a:t>(</a:t>
            </a:r>
            <a:r>
              <a:rPr lang="en-US" altLang="ko-KR" dirty="0" err="1"/>
              <a:t>Superuser</a:t>
            </a:r>
            <a:r>
              <a:rPr lang="en-US" altLang="ko-KR" dirty="0"/>
              <a:t>)</a:t>
            </a:r>
            <a:r>
              <a:rPr lang="ko-KR" altLang="en-US" dirty="0"/>
              <a:t>가 있으며</a:t>
            </a:r>
            <a:r>
              <a:rPr lang="en-US" altLang="ko-KR" dirty="0"/>
              <a:t>,</a:t>
            </a:r>
            <a:r>
              <a:rPr lang="ko-KR" altLang="en-US" dirty="0"/>
              <a:t> 모든 작업을 할 수 있는 권한이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모든 사용자를 하나 이상의 그룹에 소속되어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사용자는 </a:t>
            </a:r>
            <a:r>
              <a:rPr lang="en-US" altLang="ko-KR" dirty="0"/>
              <a:t>/etc/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행의 의미는 다음과 같음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1600" b="1" u="sng" dirty="0"/>
              <a:t>사용자 이름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암호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사용자 </a:t>
            </a:r>
            <a:r>
              <a:rPr lang="en-US" altLang="ko-KR" sz="1600" b="1" u="sng" dirty="0"/>
              <a:t>ID:</a:t>
            </a:r>
            <a:r>
              <a:rPr lang="ko-KR" altLang="en-US" sz="1600" b="1" u="sng" dirty="0"/>
              <a:t>사용자가 소속된 그룹 </a:t>
            </a:r>
            <a:r>
              <a:rPr lang="en-US" altLang="ko-KR" sz="1600" b="1" u="sng" dirty="0"/>
              <a:t>ID:</a:t>
            </a:r>
            <a:r>
              <a:rPr lang="ko-KR" altLang="en-US" sz="1600" b="1" u="sng" dirty="0"/>
              <a:t>추가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정보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홈 디렉터리</a:t>
            </a:r>
            <a:r>
              <a:rPr lang="en-US" altLang="ko-KR" sz="1600" b="1" u="sng" dirty="0"/>
              <a:t>:</a:t>
            </a:r>
            <a:r>
              <a:rPr lang="ko-KR" altLang="en-US" sz="1600" b="1" u="sng" dirty="0"/>
              <a:t>기본 </a:t>
            </a:r>
            <a:r>
              <a:rPr lang="ko-KR" altLang="en-US" sz="1600" b="1" u="sng" dirty="0" err="1"/>
              <a:t>셸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56557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BB52CE-41F7-48BF-BD3B-3750480864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5808643" cy="22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070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사용자의 비밀번호는 </a:t>
            </a:r>
            <a:r>
              <a:rPr lang="en-US" altLang="ko-KR" dirty="0"/>
              <a:t>/etc/shadow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그룹은 </a:t>
            </a:r>
            <a:r>
              <a:rPr lang="en-US" altLang="ko-KR" dirty="0"/>
              <a:t>/etc/group </a:t>
            </a:r>
            <a:r>
              <a:rPr lang="ko-KR" altLang="en-US" dirty="0"/>
              <a:t>파일에 정의되어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행의 의미는 다음과 같음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600" b="1" u="sng" dirty="0" err="1"/>
              <a:t>그룹명</a:t>
            </a:r>
            <a:r>
              <a:rPr lang="en-US" altLang="ko-KR" sz="1600" b="1" u="sng" dirty="0"/>
              <a:t>:</a:t>
            </a:r>
            <a:r>
              <a:rPr lang="ko-KR" altLang="ko-KR" sz="1600" b="1" u="sng" dirty="0"/>
              <a:t>비밀번호</a:t>
            </a:r>
            <a:r>
              <a:rPr lang="en-US" altLang="ko-KR" sz="1600" b="1" u="sng" dirty="0"/>
              <a:t>:</a:t>
            </a:r>
            <a:r>
              <a:rPr lang="ko-KR" altLang="ko-KR" sz="1600" b="1" u="sng" dirty="0"/>
              <a:t>그룹</a:t>
            </a:r>
            <a:r>
              <a:rPr lang="en-US" altLang="ko-KR" sz="1600" b="1" u="sng" dirty="0"/>
              <a:t> id:</a:t>
            </a:r>
            <a:r>
              <a:rPr lang="ko-KR" altLang="en-US" sz="1600" b="1" u="sng" dirty="0"/>
              <a:t>보조 그룹 사용자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565571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6D76B-7A9C-4E21-889B-AFE7C38B46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6144677" cy="2232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04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시작과 종료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95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종료하는 방법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▼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] → &lt;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&gt;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종료 명령 입력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en-US" altLang="ko-KR" sz="1800" dirty="0" err="1"/>
              <a:t>poweroff</a:t>
            </a:r>
            <a:r>
              <a:rPr lang="en-US" altLang="ko-KR" sz="1800" dirty="0"/>
              <a:t>, shutdown –P now , halt –p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0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시스템 </a:t>
            </a:r>
            <a:r>
              <a:rPr lang="ko-KR" altLang="en-US" dirty="0" err="1"/>
              <a:t>재부팅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▼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] → &lt;</a:t>
            </a:r>
            <a:r>
              <a:rPr lang="ko-KR" altLang="en-US" sz="1800" dirty="0"/>
              <a:t>다시 시작</a:t>
            </a:r>
            <a:r>
              <a:rPr lang="en-US" altLang="ko-KR" sz="1800" dirty="0"/>
              <a:t>&gt; </a:t>
            </a:r>
          </a:p>
          <a:p>
            <a:pPr lvl="1" eaLnBrk="1" hangingPunct="1"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</a:t>
            </a:r>
            <a:r>
              <a:rPr lang="ko-KR" altLang="en-US" sz="1800" dirty="0" err="1"/>
              <a:t>재부팅</a:t>
            </a:r>
            <a:r>
              <a:rPr lang="ko-KR" altLang="en-US" sz="1800" dirty="0"/>
              <a:t> 명령 입력 </a:t>
            </a:r>
            <a:br>
              <a:rPr lang="en-US" altLang="ko-KR" sz="1800" dirty="0"/>
            </a:br>
            <a:r>
              <a:rPr lang="en-US" altLang="ko-KR" sz="1800" dirty="0"/>
              <a:t>   shutdown -r now , reboot ,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6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dirty="0"/>
              <a:t>로그아웃</a:t>
            </a: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① 바탕 화면의 </a:t>
            </a:r>
            <a:r>
              <a:rPr lang="en-US" altLang="ko-KR" sz="1800" dirty="0"/>
              <a:t>[</a:t>
            </a:r>
            <a:r>
              <a:rPr lang="ko-KR" altLang="en-US" sz="1800" dirty="0"/>
              <a:t>▼ 아이콘</a:t>
            </a:r>
            <a:r>
              <a:rPr lang="en-US" altLang="ko-KR" sz="1800" dirty="0"/>
              <a:t>] → [</a:t>
            </a:r>
            <a:r>
              <a:rPr lang="ko-KR" altLang="en-US" sz="1800" dirty="0"/>
              <a:t>컴퓨터 끄기</a:t>
            </a:r>
            <a:r>
              <a:rPr lang="en-US" altLang="ko-KR" sz="1800" dirty="0"/>
              <a:t>/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] → [</a:t>
            </a:r>
            <a:r>
              <a:rPr lang="ko-KR" altLang="en-US" sz="1800" dirty="0"/>
              <a:t>로그아웃</a:t>
            </a:r>
            <a:r>
              <a:rPr lang="en-US" altLang="ko-KR" sz="1800" dirty="0"/>
              <a:t>] </a:t>
            </a:r>
          </a:p>
          <a:p>
            <a:pPr lvl="1" eaLnBrk="1" hangingPunct="1">
              <a:buNone/>
              <a:defRPr/>
            </a:pPr>
            <a:r>
              <a:rPr lang="ko-KR" altLang="en-US" sz="1800" dirty="0"/>
              <a:t>② 터미널</a:t>
            </a:r>
            <a:r>
              <a:rPr lang="en-US" altLang="ko-KR" sz="1800" dirty="0"/>
              <a:t>/</a:t>
            </a:r>
            <a:r>
              <a:rPr lang="ko-KR" altLang="en-US" sz="1800" dirty="0"/>
              <a:t>콘솔에서 시스템 종료 명령 입력 </a:t>
            </a:r>
            <a:br>
              <a:rPr lang="en-US" altLang="ko-KR" sz="1800" dirty="0"/>
            </a:br>
            <a:r>
              <a:rPr lang="en-US" altLang="ko-KR" sz="1800" dirty="0"/>
              <a:t>   logout </a:t>
            </a:r>
            <a:r>
              <a:rPr lang="ko-KR" altLang="en-US" sz="1800" dirty="0"/>
              <a:t>또는 </a:t>
            </a:r>
            <a:r>
              <a:rPr lang="en-US" altLang="ko-KR" sz="1800" dirty="0"/>
              <a:t>exit</a:t>
            </a:r>
            <a:endParaRPr lang="ko-KR" altLang="en-US" sz="20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796136" y="659597"/>
            <a:ext cx="3173486" cy="106871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#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프롬프트는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root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$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프롬프트는 일반 사용자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2634930" y="6595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139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2987824" y="278092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7909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adduser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사용자를 추가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adduser</a:t>
            </a:r>
            <a:r>
              <a:rPr lang="en-US" altLang="ko-KR" sz="2000" dirty="0"/>
              <a:t> newuser1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passwd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비밀번호를 지정하거나</a:t>
            </a:r>
            <a:r>
              <a:rPr lang="en-US" altLang="ko-KR" sz="1800" dirty="0"/>
              <a:t> </a:t>
            </a:r>
            <a:r>
              <a:rPr lang="ko-KR" altLang="en-US" sz="1800" dirty="0"/>
              <a:t>변경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passwd newuser1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usermod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속성을 변경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</a:t>
            </a:r>
            <a:r>
              <a:rPr lang="en-US" altLang="ko-KR" sz="1800" dirty="0" err="1"/>
              <a:t>usermod</a:t>
            </a:r>
            <a:r>
              <a:rPr lang="en-US" altLang="ko-KR" sz="1800" dirty="0"/>
              <a:t> --groups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newuser1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userdel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사용자를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userdel</a:t>
            </a:r>
            <a:r>
              <a:rPr lang="en-US" altLang="ko-KR" sz="1800" dirty="0"/>
              <a:t> newuser2</a:t>
            </a:r>
            <a:endParaRPr lang="ko-KR" altLang="en-US" sz="18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5580112" y="1178720"/>
            <a:ext cx="2958604" cy="164306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사용자 생성시 옵션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uid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: ID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gid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그룹 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--home :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홈 디렉터리 지정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  --shell :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지정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26885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chage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사용자의 암호를 주기적으로 변경하도록 설정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chage</a:t>
            </a:r>
            <a:r>
              <a:rPr lang="en-US" altLang="ko-KR" sz="2000" dirty="0"/>
              <a:t> -m 2 newuser1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groups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현재 사용자가 속한 그룹을 보여줌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groups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groupadd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새로운 그룹을 생성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</a:t>
            </a:r>
            <a:r>
              <a:rPr lang="en-US" altLang="ko-KR" sz="1800" dirty="0" err="1"/>
              <a:t>groupadd</a:t>
            </a:r>
            <a:r>
              <a:rPr lang="en-US" altLang="ko-KR" sz="1800" dirty="0"/>
              <a:t> newgroup1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 err="1"/>
              <a:t>groupmod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그룹의 속성을 변경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groupmod</a:t>
            </a:r>
            <a:r>
              <a:rPr lang="en-US" altLang="ko-KR" sz="1800" dirty="0"/>
              <a:t> --new-name mygroup1 newgroup1</a:t>
            </a:r>
            <a:endParaRPr lang="ko-KR" altLang="en-US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8793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사용자와 그룹 관련 명령어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groupdel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그룹을 삭제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groupdel</a:t>
            </a:r>
            <a:r>
              <a:rPr lang="en-US" altLang="ko-KR" sz="2000" dirty="0"/>
              <a:t> newgroup2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 err="1"/>
              <a:t>gpasswd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그룹의 암호를 설정하거나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그룹의 관리를 수행</a:t>
            </a:r>
            <a:endParaRPr lang="en-US" altLang="ko-KR" sz="1800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# </a:t>
            </a:r>
            <a:r>
              <a:rPr lang="en-US" altLang="ko-KR" sz="1800" dirty="0" err="1"/>
              <a:t>gpasswd</a:t>
            </a:r>
            <a:r>
              <a:rPr lang="en-US" altLang="ko-KR" sz="1800" dirty="0"/>
              <a:t> mygroup1</a:t>
            </a:r>
          </a:p>
          <a:p>
            <a:pPr lvl="1" eaLnBrk="1" hangingPunct="1">
              <a:defRPr/>
            </a:pP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7902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0173-6B7D-4D29-B58F-1146268DA87C}"/>
              </a:ext>
            </a:extLst>
          </p:cNvPr>
          <p:cNvSpPr txBox="1">
            <a:spLocks/>
          </p:cNvSpPr>
          <p:nvPr/>
        </p:nvSpPr>
        <p:spPr bwMode="auto">
          <a:xfrm>
            <a:off x="790109" y="681164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8&gt;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사용자와 그룹 관리 연습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1038F0E8-0D44-42C7-B850-5D6C82CF0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10586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사용자와 그룹의 생성</a:t>
            </a:r>
            <a:r>
              <a:rPr lang="en-US" altLang="ko-KR" sz="2000" dirty="0"/>
              <a:t>/</a:t>
            </a:r>
            <a:r>
              <a:rPr lang="ko-KR" altLang="en-US" sz="2000" dirty="0"/>
              <a:t>삭제</a:t>
            </a:r>
            <a:r>
              <a:rPr lang="en-US" altLang="ko-KR" sz="2000" dirty="0"/>
              <a:t>/</a:t>
            </a:r>
            <a:r>
              <a:rPr lang="ko-KR" altLang="en-US" sz="2000" dirty="0"/>
              <a:t>변경 명령어를 연습한다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사용자와 그룹의 관련 파일을 파악한다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X</a:t>
            </a:r>
            <a:r>
              <a:rPr lang="ko-KR" altLang="en-US" sz="2000" dirty="0"/>
              <a:t>윈도우에서 사용자 관리 툴을 확인한다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(X </a:t>
            </a:r>
            <a:r>
              <a:rPr lang="ko-KR" altLang="en-US" dirty="0"/>
              <a:t>윈도에서 사용자 추가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652120" y="5689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188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619697-49B8-495C-949F-10AD19EB67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3322325"/>
            <a:ext cx="4174366" cy="32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(1)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파일의 리스트와 파일 속성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sz="1800" dirty="0"/>
          </a:p>
        </p:txBody>
      </p:sp>
      <p:sp>
        <p:nvSpPr>
          <p:cNvPr id="8" name="말풍선: 타원형 7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AABA44-8DB0-493F-998E-66507AA839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9031" y="1854626"/>
            <a:ext cx="6322402" cy="1147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A389DF-D1B3-4523-A8CA-CFCB397E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12976"/>
            <a:ext cx="6323809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파일 유형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디렉터리일 경우에는 </a:t>
            </a:r>
            <a:r>
              <a:rPr lang="en-US" altLang="ko-KR" sz="1800" dirty="0"/>
              <a:t>d, </a:t>
            </a:r>
            <a:r>
              <a:rPr lang="ko-KR" altLang="en-US" sz="1800" dirty="0"/>
              <a:t>일반적인 파일일 경우에는 </a:t>
            </a:r>
            <a:r>
              <a:rPr lang="en-US" altLang="ko-KR" sz="1800" dirty="0"/>
              <a:t>-</a:t>
            </a:r>
            <a:r>
              <a:rPr lang="ko-KR" altLang="en-US" sz="1800" dirty="0"/>
              <a:t>가 표시</a:t>
            </a:r>
            <a:endParaRPr lang="en-US" altLang="ko-KR" sz="1800" dirty="0"/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dirty="0"/>
              <a:t>파일 허가권</a:t>
            </a:r>
            <a:r>
              <a:rPr lang="en-US" altLang="ko-KR" dirty="0"/>
              <a:t>(Permission)</a:t>
            </a:r>
          </a:p>
          <a:p>
            <a:pPr lvl="1" eaLnBrk="1" hangingPunct="1">
              <a:defRPr/>
            </a:pPr>
            <a:r>
              <a:rPr lang="ko-KR" altLang="en-US" sz="1800" dirty="0"/>
              <a:t>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 , “ r--” , “ r--” 3</a:t>
            </a:r>
            <a:r>
              <a:rPr lang="ko-KR" altLang="en-US" sz="1800" dirty="0"/>
              <a:t>개씩 끊어서 읽음 </a:t>
            </a:r>
            <a:r>
              <a:rPr lang="en-US" altLang="ko-KR" sz="1800" dirty="0"/>
              <a:t>(r</a:t>
            </a:r>
            <a:r>
              <a:rPr lang="ko-KR" altLang="en-US" sz="1800" dirty="0"/>
              <a:t>은 </a:t>
            </a:r>
            <a:r>
              <a:rPr lang="en-US" altLang="ko-KR" sz="1800" dirty="0"/>
              <a:t>read, w</a:t>
            </a:r>
            <a:r>
              <a:rPr lang="ko-KR" altLang="en-US" sz="1800" dirty="0"/>
              <a:t>는 </a:t>
            </a:r>
            <a:r>
              <a:rPr lang="en-US" altLang="ko-KR" sz="1800" dirty="0"/>
              <a:t>write, x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)</a:t>
            </a:r>
          </a:p>
          <a:p>
            <a:pPr lvl="1" eaLnBrk="1" hangingPunct="1">
              <a:defRPr/>
            </a:pPr>
            <a:r>
              <a:rPr lang="ko-KR" altLang="en-US" sz="1800" dirty="0"/>
              <a:t>첫 번째 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</a:t>
            </a:r>
            <a:r>
              <a:rPr lang="ko-KR" altLang="en-US" sz="1800" dirty="0"/>
              <a:t>는 소유자</a:t>
            </a:r>
            <a:r>
              <a:rPr lang="en-US" altLang="ko-KR" sz="1800" dirty="0"/>
              <a:t>(User)</a:t>
            </a:r>
            <a:r>
              <a:rPr lang="ko-KR" altLang="en-US" sz="1800" dirty="0"/>
              <a:t>의 파일접근 권한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두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그룹</a:t>
            </a:r>
            <a:r>
              <a:rPr lang="en-US" altLang="ko-KR" sz="1800" dirty="0"/>
              <a:t>(Group)</a:t>
            </a:r>
            <a:r>
              <a:rPr lang="ko-KR" altLang="en-US" sz="1800" dirty="0"/>
              <a:t>의 파일접근 권한</a:t>
            </a:r>
          </a:p>
          <a:p>
            <a:pPr lvl="1" eaLnBrk="1" hangingPunct="1">
              <a:defRPr/>
            </a:pPr>
            <a:r>
              <a:rPr lang="ko-KR" altLang="en-US" sz="1800" dirty="0"/>
              <a:t>세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 외의 사용자</a:t>
            </a:r>
            <a:r>
              <a:rPr lang="en-US" altLang="ko-KR" sz="1800" dirty="0"/>
              <a:t>(Other)</a:t>
            </a:r>
            <a:r>
              <a:rPr lang="ko-KR" altLang="en-US" sz="1800" dirty="0"/>
              <a:t>의 파일접근 권한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숫자로도 표시 가능 </a:t>
            </a:r>
            <a:r>
              <a:rPr lang="en-US" altLang="ko-KR" sz="1800" dirty="0"/>
              <a:t>(8</a:t>
            </a:r>
            <a:r>
              <a:rPr lang="ko-KR" altLang="en-US" sz="1800" dirty="0"/>
              <a:t>진수</a:t>
            </a:r>
            <a:r>
              <a:rPr lang="en-US" altLang="ko-KR" sz="18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1" y="4797152"/>
            <a:ext cx="6609524" cy="1523810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05121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파일과 디렉터리의 소유와 허가권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chmod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파일 허가권 변경 명령어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chmod 777 sample.txt</a:t>
            </a:r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ko-KR" altLang="en-US" dirty="0"/>
              <a:t>파일 소유권</a:t>
            </a:r>
            <a:r>
              <a:rPr lang="en-US" altLang="ko-KR" dirty="0"/>
              <a:t>(Ownership)</a:t>
            </a:r>
          </a:p>
          <a:p>
            <a:pPr lvl="1" eaLnBrk="1" hangingPunct="1">
              <a:defRPr/>
            </a:pPr>
            <a:r>
              <a:rPr lang="ko-KR" altLang="en-US" sz="1800" dirty="0"/>
              <a:t>파일을 소유한 사용자와 그룹을 의미</a:t>
            </a:r>
            <a:endParaRPr lang="en-US" altLang="ko-KR" sz="1800" dirty="0"/>
          </a:p>
          <a:p>
            <a:pPr lvl="1" eaLnBrk="1" hangingPunct="1">
              <a:defRPr/>
            </a:pPr>
            <a:endParaRPr lang="en-US" altLang="ko-KR" sz="1800" dirty="0"/>
          </a:p>
          <a:p>
            <a:pPr eaLnBrk="1" hangingPunct="1">
              <a:defRPr/>
            </a:pPr>
            <a:r>
              <a:rPr lang="en-US" altLang="ko-KR" dirty="0"/>
              <a:t>chown/</a:t>
            </a:r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1800" dirty="0"/>
              <a:t>파일의 소유권을 바꾸는 명령어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# chown </a:t>
            </a:r>
            <a:r>
              <a:rPr lang="en-US" altLang="ko-KR" sz="1800" dirty="0" err="1"/>
              <a:t>ubuntu.ubuntu</a:t>
            </a:r>
            <a:r>
              <a:rPr lang="en-US" altLang="ko-KR" sz="1800" dirty="0"/>
              <a:t> sample.txt  </a:t>
            </a:r>
            <a:r>
              <a:rPr lang="ko-KR" altLang="en-US" sz="1800" dirty="0"/>
              <a:t>또는</a:t>
            </a:r>
            <a:endParaRPr lang="en-US" altLang="ko-KR" sz="1800" dirty="0"/>
          </a:p>
          <a:p>
            <a:pPr lvl="1" eaLnBrk="1" hangingPunct="1">
              <a:buNone/>
              <a:defRPr/>
            </a:pPr>
            <a:r>
              <a:rPr lang="en-US" altLang="ko-KR" sz="1800" dirty="0"/>
              <a:t>        # chown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sample.txt  </a:t>
            </a:r>
            <a:r>
              <a:rPr lang="ko-KR" altLang="en-US" sz="1800" dirty="0"/>
              <a:t>및  </a:t>
            </a:r>
            <a:r>
              <a:rPr lang="en-US" altLang="ko-KR" sz="1800" dirty="0"/>
              <a:t># </a:t>
            </a:r>
            <a:r>
              <a:rPr lang="en-US" altLang="ko-KR" sz="1800" dirty="0" err="1"/>
              <a:t>chgrp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ubuntu</a:t>
            </a:r>
            <a:r>
              <a:rPr lang="en-US" altLang="ko-KR" sz="1800" dirty="0"/>
              <a:t> sample.txt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6789109" y="53484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6548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1CC3-A8C4-4E41-8859-C8A7F5C7CEA5}"/>
              </a:ext>
            </a:extLst>
          </p:cNvPr>
          <p:cNvSpPr txBox="1">
            <a:spLocks/>
          </p:cNvSpPr>
          <p:nvPr/>
        </p:nvSpPr>
        <p:spPr bwMode="auto">
          <a:xfrm>
            <a:off x="790109" y="63724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9&gt;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파일의 허가권 및 소유권 연습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7F60C411-6DF1-4CCC-BCF8-20EF4587E4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66664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파일의 허가권에 대한 개념과 명령어를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파일의 소유권에 대한 개념과 명령어를 익히고</a:t>
            </a:r>
            <a:r>
              <a:rPr lang="en-US" altLang="ko-KR" sz="2000" dirty="0"/>
              <a:t>, </a:t>
            </a:r>
            <a:r>
              <a:rPr lang="ko-KR" altLang="en-US" sz="2000" dirty="0"/>
              <a:t>보안에 관련된 내용도 확인해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소유권 변경 실패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444208" y="52499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196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1A5EC-DCFF-4274-BE3C-8CEE284F2C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15616" y="4047964"/>
            <a:ext cx="7037705" cy="14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링크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000" dirty="0"/>
              <a:t>파일의 링크</a:t>
            </a:r>
            <a:r>
              <a:rPr lang="en-US" altLang="ko-KR" sz="2000" dirty="0"/>
              <a:t>(Link)</a:t>
            </a:r>
            <a:r>
              <a:rPr lang="ko-KR" altLang="en-US" sz="2000" dirty="0"/>
              <a:t>에는 하드 링크</a:t>
            </a:r>
            <a:r>
              <a:rPr lang="en-US" altLang="ko-KR" sz="2000" dirty="0"/>
              <a:t>(Hard Link)</a:t>
            </a:r>
            <a:r>
              <a:rPr lang="ko-KR" altLang="en-US" sz="2000" dirty="0"/>
              <a:t>와 심볼릭 링크</a:t>
            </a:r>
            <a:r>
              <a:rPr lang="en-US" altLang="ko-KR" sz="2000" dirty="0"/>
              <a:t>(Symbolic Link </a:t>
            </a:r>
            <a:r>
              <a:rPr lang="ko-KR" altLang="en-US" sz="2000" dirty="0"/>
              <a:t>또는 </a:t>
            </a:r>
            <a:r>
              <a:rPr lang="en-US" altLang="ko-KR" sz="2000" dirty="0"/>
              <a:t>Soft Link) </a:t>
            </a:r>
            <a:r>
              <a:rPr lang="ko-KR" altLang="en-US" sz="2000" dirty="0"/>
              <a:t>두 가지가 있음</a:t>
            </a: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하드 링크를 생성하면 “하드링크파일”만 하나 생성되며 같은 </a:t>
            </a:r>
            <a:r>
              <a:rPr lang="en-US" altLang="ko-KR" sz="2000" dirty="0"/>
              <a:t>inode1</a:t>
            </a:r>
            <a:r>
              <a:rPr lang="ko-KR" altLang="en-US" sz="2000" dirty="0"/>
              <a:t>을 사용 </a:t>
            </a:r>
            <a:r>
              <a:rPr lang="en-US" altLang="ko-KR" sz="2000" dirty="0"/>
              <a:t>(</a:t>
            </a:r>
            <a:r>
              <a:rPr lang="ko-KR" altLang="en-US" sz="2000" dirty="0"/>
              <a:t>명령 </a:t>
            </a:r>
            <a:r>
              <a:rPr lang="en-US" altLang="ko-KR" sz="2000" dirty="0"/>
              <a:t>: # </a:t>
            </a:r>
            <a:r>
              <a:rPr lang="en-US" altLang="ko-KR" sz="2000" dirty="0" err="1"/>
              <a:t>ln</a:t>
            </a:r>
            <a:r>
              <a:rPr lang="en-US" altLang="ko-KR" sz="2000" dirty="0"/>
              <a:t> </a:t>
            </a:r>
            <a:r>
              <a:rPr lang="ko-KR" altLang="en-US" sz="2000" dirty="0"/>
              <a:t>링크대상파일이름 링크파일이름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ko-KR" altLang="en-US" sz="2000" dirty="0" err="1"/>
              <a:t>심볼릭</a:t>
            </a:r>
            <a:r>
              <a:rPr lang="ko-KR" altLang="en-US" sz="2000" dirty="0"/>
              <a:t> 링크를 생성하면 새로운 </a:t>
            </a:r>
            <a:r>
              <a:rPr lang="en-US" altLang="ko-KR" sz="2000" dirty="0"/>
              <a:t>inode2</a:t>
            </a:r>
            <a:r>
              <a:rPr lang="ko-KR" altLang="en-US" sz="2000" dirty="0"/>
              <a:t>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데이터는 원본 파일을 연결하는 효과 </a:t>
            </a:r>
            <a:br>
              <a:rPr lang="en-US" altLang="ko-KR" sz="2000" dirty="0"/>
            </a:br>
            <a:r>
              <a:rPr lang="en-US" altLang="ko-KR" sz="2000" dirty="0"/>
              <a:t> (</a:t>
            </a:r>
            <a:r>
              <a:rPr lang="ko-KR" altLang="en-US" sz="2000" dirty="0"/>
              <a:t>명령 </a:t>
            </a:r>
            <a:r>
              <a:rPr lang="en-US" altLang="ko-KR" sz="2000" dirty="0"/>
              <a:t>: # </a:t>
            </a:r>
            <a:r>
              <a:rPr lang="en-US" altLang="ko-KR" sz="2000" dirty="0" err="1"/>
              <a:t>ln</a:t>
            </a:r>
            <a:r>
              <a:rPr lang="en-US" altLang="ko-KR" sz="2000" dirty="0"/>
              <a:t> -s </a:t>
            </a:r>
            <a:r>
              <a:rPr lang="ko-KR" altLang="en-US" sz="2000" dirty="0"/>
              <a:t>링크대상파일이름 링크파일이름</a:t>
            </a:r>
            <a:r>
              <a:rPr lang="en-US" altLang="ko-KR" sz="2000" dirty="0"/>
              <a:t>)</a:t>
            </a:r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6072188" y="2500313"/>
            <a:ext cx="2714625" cy="128872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심볼릭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링크는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Windows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의 바로가기 아이콘과 개념이 비슷하다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8" y="2132856"/>
            <a:ext cx="5268458" cy="2613580"/>
          </a:xfrm>
          <a:prstGeom prst="rect">
            <a:avLst/>
          </a:prstGeom>
        </p:spPr>
      </p:pic>
      <p:sp>
        <p:nvSpPr>
          <p:cNvPr id="8" name="말풍선: 타원형 7"/>
          <p:cNvSpPr/>
          <p:nvPr/>
        </p:nvSpPr>
        <p:spPr>
          <a:xfrm>
            <a:off x="147565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596685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2429D-9F19-4415-8A64-F91C51D7F358}"/>
              </a:ext>
            </a:extLst>
          </p:cNvPr>
          <p:cNvSpPr txBox="1">
            <a:spLocks/>
          </p:cNvSpPr>
          <p:nvPr/>
        </p:nvSpPr>
        <p:spPr bwMode="auto">
          <a:xfrm>
            <a:off x="790109" y="68097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10&gt;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하드 링크</a:t>
            </a:r>
            <a:r>
              <a:rPr kumimoji="0" lang="en-US" altLang="ko-KR" sz="2400" dirty="0">
                <a:solidFill>
                  <a:srgbClr val="FFC000"/>
                </a:solidFill>
              </a:rPr>
              <a:t>,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심볼릭</a:t>
            </a:r>
            <a:r>
              <a:rPr kumimoji="0" lang="ko-KR" altLang="en-US" sz="2400" dirty="0">
                <a:solidFill>
                  <a:srgbClr val="FFC000"/>
                </a:solidFill>
              </a:rPr>
              <a:t> 링크 연습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D7E7C313-7B09-45F4-AB19-C52B32B21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1039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[</a:t>
            </a:r>
            <a:r>
              <a:rPr lang="ko-KR" altLang="en-US" sz="2000" dirty="0"/>
              <a:t>그림 </a:t>
            </a:r>
            <a:r>
              <a:rPr lang="en-US" altLang="ko-KR" sz="2000" dirty="0"/>
              <a:t>4-94]</a:t>
            </a:r>
            <a:r>
              <a:rPr lang="ko-KR" altLang="en-US" sz="2000" dirty="0"/>
              <a:t>의 개념을 실습을 통해 익힌다</a:t>
            </a:r>
            <a:r>
              <a:rPr lang="en-US" altLang="ko-KR" sz="2000" dirty="0"/>
              <a:t>.</a:t>
            </a:r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링크 실습 화면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403028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D3F36-3C88-475D-95A8-0D0EA83337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3147" y="3567812"/>
            <a:ext cx="7037705" cy="260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가상 콘솔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쉽게 ‘가상의 모니터’라 생각하면 됨</a:t>
            </a:r>
            <a:r>
              <a:rPr lang="en-US" altLang="ko-KR" dirty="0"/>
              <a:t>. </a:t>
            </a:r>
            <a:r>
              <a:rPr lang="ko-KR" altLang="en-US" dirty="0"/>
              <a:t>우분투는 총 </a:t>
            </a:r>
            <a:r>
              <a:rPr lang="en-US" altLang="ko-KR" dirty="0"/>
              <a:t>6</a:t>
            </a:r>
            <a:r>
              <a:rPr lang="ko-KR" altLang="en-US" dirty="0"/>
              <a:t>개의 가상 콘솔을 제공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각각의 가상 콘솔로 이동하는 단축키는 </a:t>
            </a:r>
            <a:r>
              <a:rPr lang="en-US" altLang="ko-KR" dirty="0"/>
              <a:t>Ctrl+ Alt + F2 ~ F7 </a:t>
            </a:r>
            <a:r>
              <a:rPr lang="ko-KR" altLang="en-US" dirty="0"/>
              <a:t> </a:t>
            </a:r>
            <a:r>
              <a:rPr lang="en-US" altLang="ko-KR" dirty="0"/>
              <a:t>(Ctrl + Alt + F2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윈도우 모드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3929063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멀티유저의 환경을 실습해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가상 콘솔 기능을 활용해 본다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00063" y="5286375"/>
            <a:ext cx="7960369" cy="114300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이번 실습은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Windows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/VMware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버전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키보드 종류에 따라서 잘 수행되지 않을 수 있음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대신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400" u="sng" dirty="0" err="1">
                <a:solidFill>
                  <a:srgbClr val="0070C0"/>
                </a:solidFill>
                <a:latin typeface="+mj-ea"/>
                <a:ea typeface="+mj-ea"/>
              </a:rPr>
              <a:t>chvt</a:t>
            </a:r>
            <a:r>
              <a:rPr lang="en-US" altLang="ko-KR" sz="1400" u="sng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u="sng" dirty="0">
                <a:solidFill>
                  <a:srgbClr val="0070C0"/>
                </a:solidFill>
                <a:latin typeface="+mj-ea"/>
                <a:ea typeface="+mj-ea"/>
              </a:rPr>
              <a:t>가상콘솔번호</a:t>
            </a:r>
            <a:r>
              <a:rPr lang="en-US" altLang="ko-KR" sz="1400" u="sng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명령을 사용해도 됨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말풍선: 타원형 10"/>
          <p:cNvSpPr/>
          <p:nvPr/>
        </p:nvSpPr>
        <p:spPr>
          <a:xfrm>
            <a:off x="2195736" y="59711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DAC12C4-7A54-4F7C-9324-17F47ADDFD15}"/>
              </a:ext>
            </a:extLst>
          </p:cNvPr>
          <p:cNvSpPr txBox="1">
            <a:spLocks/>
          </p:cNvSpPr>
          <p:nvPr/>
        </p:nvSpPr>
        <p:spPr bwMode="auto">
          <a:xfrm>
            <a:off x="773341" y="310553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여러 명의 사용자가 동시 접속</a:t>
            </a:r>
          </a:p>
        </p:txBody>
      </p:sp>
      <p:pic>
        <p:nvPicPr>
          <p:cNvPr id="13" name="그림 1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9627637-602D-4632-895A-16FAEE3C6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934954"/>
            <a:ext cx="756709" cy="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6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(Debian Package)</a:t>
            </a:r>
          </a:p>
          <a:p>
            <a:pPr lvl="1">
              <a:defRPr/>
            </a:pPr>
            <a:r>
              <a:rPr lang="en-US" altLang="ko-KR" sz="2000" dirty="0"/>
              <a:t>Windows</a:t>
            </a:r>
            <a:r>
              <a:rPr lang="ko-KR" altLang="en-US" sz="2000" dirty="0"/>
              <a:t>의 “</a:t>
            </a:r>
            <a:r>
              <a:rPr lang="en-US" altLang="ko-KR" sz="2000" dirty="0"/>
              <a:t>setup.exe</a:t>
            </a:r>
            <a:r>
              <a:rPr lang="ko-KR" altLang="en-US" sz="2000" dirty="0"/>
              <a:t>”와 비슷한 설치 파일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확장명은 *</a:t>
            </a:r>
            <a:r>
              <a:rPr lang="en-US" altLang="ko-KR" sz="2000" dirty="0"/>
              <a:t>.deb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패키지</a:t>
            </a:r>
            <a:r>
              <a:rPr lang="en-US" altLang="ko-KR" sz="2000" dirty="0"/>
              <a:t>(Package)</a:t>
            </a:r>
            <a:r>
              <a:rPr lang="ko-KR" altLang="en-US" sz="2000" dirty="0"/>
              <a:t>라고 부름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파일의 의미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en-US" altLang="ko-KR" sz="2000" u="sng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r>
              <a:rPr lang="ko-KR" altLang="en-US" sz="2000" u="sng" dirty="0"/>
              <a:t>패키지이름</a:t>
            </a:r>
            <a:r>
              <a:rPr lang="en-US" altLang="ko-KR" sz="2000" u="sng" dirty="0"/>
              <a:t>_</a:t>
            </a:r>
            <a:r>
              <a:rPr lang="ko-KR" altLang="en-US" sz="2000" u="sng" dirty="0"/>
              <a:t>버전</a:t>
            </a:r>
            <a:r>
              <a:rPr lang="en-US" altLang="ko-KR" sz="2000" u="sng" dirty="0"/>
              <a:t>-</a:t>
            </a:r>
            <a:r>
              <a:rPr lang="ko-KR" altLang="en-US" sz="2000" u="sng" dirty="0"/>
              <a:t>개정번호</a:t>
            </a:r>
            <a:r>
              <a:rPr lang="en-US" altLang="ko-KR" sz="2000" u="sng" dirty="0"/>
              <a:t>_</a:t>
            </a:r>
            <a:r>
              <a:rPr lang="ko-KR" altLang="en-US" sz="2000" u="sng" dirty="0"/>
              <a:t>아키텍처</a:t>
            </a:r>
            <a:r>
              <a:rPr lang="en-US" altLang="ko-KR" sz="2000" u="sng" dirty="0"/>
              <a:t>.deb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패키지이름 </a:t>
            </a:r>
            <a:r>
              <a:rPr lang="en-US" altLang="ko-KR" sz="1600" dirty="0">
                <a:solidFill>
                  <a:srgbClr val="0070C0"/>
                </a:solidFill>
              </a:rPr>
              <a:t>: galculator → </a:t>
            </a:r>
            <a:r>
              <a:rPr lang="ko-KR" altLang="en-US" sz="1600" dirty="0">
                <a:solidFill>
                  <a:srgbClr val="0070C0"/>
                </a:solidFill>
              </a:rPr>
              <a:t>패키지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프로그램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>
                <a:solidFill>
                  <a:srgbClr val="0070C0"/>
                </a:solidFill>
              </a:rPr>
              <a:t>의 이름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버전 </a:t>
            </a:r>
            <a:r>
              <a:rPr lang="en-US" altLang="ko-KR" sz="1600" dirty="0">
                <a:solidFill>
                  <a:srgbClr val="0070C0"/>
                </a:solidFill>
              </a:rPr>
              <a:t>: 2.1.4 → </a:t>
            </a:r>
            <a:r>
              <a:rPr lang="ko-KR" altLang="en-US" sz="1600" dirty="0">
                <a:solidFill>
                  <a:srgbClr val="0070C0"/>
                </a:solidFill>
              </a:rPr>
              <a:t>대개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자리수로 구성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err="1">
                <a:solidFill>
                  <a:srgbClr val="0070C0"/>
                </a:solidFill>
              </a:rPr>
              <a:t>주버전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부버전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패치버전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개정번호 </a:t>
            </a:r>
            <a:r>
              <a:rPr lang="en-US" altLang="ko-KR" sz="1600" dirty="0">
                <a:solidFill>
                  <a:srgbClr val="0070C0"/>
                </a:solidFill>
              </a:rPr>
              <a:t>: 1 → </a:t>
            </a:r>
            <a:r>
              <a:rPr lang="ko-KR" altLang="en-US" sz="1600" dirty="0">
                <a:solidFill>
                  <a:srgbClr val="0070C0"/>
                </a:solidFill>
              </a:rPr>
              <a:t>문제점을 개선할 때마다 붙여지는 번호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아키텍처 </a:t>
            </a:r>
            <a:r>
              <a:rPr lang="en-US" altLang="ko-KR" sz="1600" dirty="0">
                <a:solidFill>
                  <a:srgbClr val="0070C0"/>
                </a:solidFill>
              </a:rPr>
              <a:t>: amd64 </a:t>
            </a:r>
            <a:r>
              <a:rPr lang="ko-KR" altLang="en-US" sz="1600" dirty="0">
                <a:solidFill>
                  <a:srgbClr val="0070C0"/>
                </a:solidFill>
              </a:rPr>
              <a:t>→ </a:t>
            </a:r>
            <a:r>
              <a:rPr lang="en-US" altLang="ko-KR" sz="1600" dirty="0">
                <a:solidFill>
                  <a:srgbClr val="0070C0"/>
                </a:solidFill>
              </a:rPr>
              <a:t>64</a:t>
            </a:r>
            <a:r>
              <a:rPr lang="ko-KR" altLang="en-US" sz="1600" dirty="0">
                <a:solidFill>
                  <a:srgbClr val="0070C0"/>
                </a:solidFill>
              </a:rPr>
              <a:t>비트 </a:t>
            </a:r>
            <a:r>
              <a:rPr lang="en-US" altLang="ko-KR" sz="1600" dirty="0">
                <a:solidFill>
                  <a:srgbClr val="0070C0"/>
                </a:solidFill>
              </a:rPr>
              <a:t>CPU</a:t>
            </a:r>
            <a:r>
              <a:rPr lang="ko-KR" altLang="en-US" sz="1600" dirty="0">
                <a:solidFill>
                  <a:srgbClr val="0070C0"/>
                </a:solidFill>
              </a:rPr>
              <a:t>를 의미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6804248" y="5127451"/>
            <a:ext cx="2211585" cy="149369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아키텍처</a:t>
            </a:r>
            <a:endParaRPr lang="en-US" altLang="ko-KR" sz="1400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amd64 : 64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비트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CPU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i386 : 32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비트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CPU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all :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모든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CPU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6156176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ED1CB5-EA37-4568-B8A7-8B0AC44102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910" y="2949373"/>
            <a:ext cx="7028180" cy="1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자주 사용하는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 옵션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설치 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-i </a:t>
            </a:r>
            <a:r>
              <a:rPr lang="ko-KR" altLang="en-US" dirty="0"/>
              <a:t>패키지파일이름</a:t>
            </a:r>
            <a:r>
              <a:rPr lang="en-US" altLang="ko-KR" dirty="0"/>
              <a:t>.deb</a:t>
            </a:r>
          </a:p>
          <a:p>
            <a:pPr lvl="1">
              <a:defRPr/>
            </a:pPr>
            <a:r>
              <a:rPr lang="ko-KR" altLang="en-US" dirty="0"/>
              <a:t>삭제 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-r </a:t>
            </a:r>
            <a:r>
              <a:rPr lang="ko-KR" altLang="en-US" dirty="0"/>
              <a:t>패키지이름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-P </a:t>
            </a:r>
            <a:r>
              <a:rPr lang="ko-KR" altLang="en-US" dirty="0"/>
              <a:t>패키지이름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설정파일까지 삭제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패키지 조회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-l </a:t>
            </a:r>
            <a:r>
              <a:rPr lang="ko-KR" altLang="en-US" dirty="0">
                <a:solidFill>
                  <a:srgbClr val="0070C0"/>
                </a:solidFill>
              </a:rPr>
              <a:t>패키지이름 → 설치된 패키지에 대한 정보를 보여줌</a:t>
            </a:r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-L </a:t>
            </a:r>
            <a:r>
              <a:rPr lang="ko-KR" altLang="en-US" dirty="0">
                <a:solidFill>
                  <a:srgbClr val="0070C0"/>
                </a:solidFill>
              </a:rPr>
              <a:t>패키지이름 → 패키지가 설치한 파일 목록을 보여줌</a:t>
            </a:r>
          </a:p>
          <a:p>
            <a:pPr lvl="1">
              <a:defRPr/>
            </a:pPr>
            <a:r>
              <a:rPr lang="ko-KR" altLang="en-US" dirty="0"/>
              <a:t>아직 설치되지 않은 </a:t>
            </a:r>
            <a:r>
              <a:rPr lang="en-US" altLang="ko-KR" dirty="0"/>
              <a:t>deb </a:t>
            </a:r>
            <a:r>
              <a:rPr lang="ko-KR" altLang="en-US" dirty="0"/>
              <a:t>파일 조회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en-US" altLang="ko-KR" dirty="0">
                <a:solidFill>
                  <a:srgbClr val="0070C0"/>
                </a:solidFill>
              </a:rPr>
              <a:t> --info </a:t>
            </a:r>
            <a:r>
              <a:rPr lang="ko-KR" altLang="en-US" dirty="0">
                <a:solidFill>
                  <a:srgbClr val="0070C0"/>
                </a:solidFill>
              </a:rPr>
              <a:t>패키지파일이름</a:t>
            </a:r>
            <a:r>
              <a:rPr lang="en-US" altLang="ko-KR" dirty="0">
                <a:solidFill>
                  <a:srgbClr val="0070C0"/>
                </a:solidFill>
              </a:rPr>
              <a:t>.deb → </a:t>
            </a:r>
            <a:r>
              <a:rPr lang="ko-KR" altLang="en-US" dirty="0">
                <a:solidFill>
                  <a:srgbClr val="0070C0"/>
                </a:solidFill>
              </a:rPr>
              <a:t>패키지 파일에 대한 정보를 보여줌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" name="말풍선: 타원형 3"/>
          <p:cNvSpPr/>
          <p:nvPr/>
        </p:nvSpPr>
        <p:spPr>
          <a:xfrm>
            <a:off x="579613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269514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프로그램 설치를 위한 </a:t>
            </a:r>
            <a:r>
              <a:rPr lang="en-US" altLang="ko-KR" sz="2800" dirty="0" err="1"/>
              <a:t>dpkg</a:t>
            </a:r>
            <a:r>
              <a:rPr lang="en-US" altLang="ko-KR" sz="2800" dirty="0"/>
              <a:t> (3)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명령의 단점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‘의존성’ 문제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en-US" altLang="ko-KR" dirty="0">
                <a:solidFill>
                  <a:srgbClr val="0070C0"/>
                </a:solidFill>
              </a:rPr>
              <a:t>A</a:t>
            </a:r>
            <a:r>
              <a:rPr lang="ko-KR" altLang="en-US" dirty="0">
                <a:solidFill>
                  <a:srgbClr val="0070C0"/>
                </a:solidFill>
              </a:rPr>
              <a:t>패키지가 설치되기 위해서 </a:t>
            </a:r>
            <a:r>
              <a:rPr lang="en-US" altLang="ko-KR" dirty="0">
                <a:solidFill>
                  <a:srgbClr val="0070C0"/>
                </a:solidFill>
              </a:rPr>
              <a:t>B</a:t>
            </a:r>
            <a:r>
              <a:rPr lang="ko-KR" altLang="en-US" dirty="0">
                <a:solidFill>
                  <a:srgbClr val="0070C0"/>
                </a:solidFill>
              </a:rPr>
              <a:t>패키지가 필요할 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dpkg</a:t>
            </a:r>
            <a:r>
              <a:rPr lang="ko-KR" altLang="en-US" dirty="0">
                <a:solidFill>
                  <a:srgbClr val="0070C0"/>
                </a:solidFill>
              </a:rPr>
              <a:t> 명령으로는 해결이 까다로움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dirty="0"/>
              <a:t>이를 해결하기 위해 </a:t>
            </a:r>
            <a:r>
              <a:rPr lang="en-US" altLang="ko-KR" dirty="0"/>
              <a:t>apt</a:t>
            </a:r>
            <a:r>
              <a:rPr lang="ko-KR" altLang="en-US" dirty="0"/>
              <a:t>가 등장함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579613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9804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F51B2-93E4-4E04-AA28-36CAC5F94A04}"/>
              </a:ext>
            </a:extLst>
          </p:cNvPr>
          <p:cNvSpPr txBox="1">
            <a:spLocks/>
          </p:cNvSpPr>
          <p:nvPr/>
        </p:nvSpPr>
        <p:spPr bwMode="auto">
          <a:xfrm>
            <a:off x="790109" y="683440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11&gt; 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dpkg</a:t>
            </a:r>
            <a:r>
              <a:rPr kumimoji="0" lang="en-US" altLang="ko-KR" sz="2400" dirty="0">
                <a:solidFill>
                  <a:srgbClr val="FFC000"/>
                </a:solidFill>
              </a:rPr>
              <a:t> </a:t>
            </a:r>
            <a:r>
              <a:rPr kumimoji="0" lang="ko-KR" altLang="en-US" sz="2400" dirty="0">
                <a:solidFill>
                  <a:srgbClr val="FFC000"/>
                </a:solidFill>
              </a:rPr>
              <a:t>명령 연습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626298"/>
            <a:ext cx="8229600" cy="422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 err="1">
                <a:solidFill>
                  <a:schemeClr val="accent2"/>
                </a:solidFill>
                <a:latin typeface="+mn-ea"/>
                <a:ea typeface="+mn-ea"/>
              </a:rPr>
              <a:t>dpkg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명령어의 사용법을 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deb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파일의 의존성 문제를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 </a:t>
            </a:r>
            <a:r>
              <a:rPr kumimoji="0" lang="en-US" altLang="ko-KR" sz="2400" dirty="0">
                <a:latin typeface="+mn-ea"/>
                <a:ea typeface="+mn-ea"/>
              </a:rPr>
              <a:t>(axel</a:t>
            </a:r>
            <a:r>
              <a:rPr kumimoji="0" lang="ko-KR" altLang="en-US" sz="2400" dirty="0">
                <a:latin typeface="+mn-ea"/>
                <a:ea typeface="+mn-ea"/>
              </a:rPr>
              <a:t> 패키지 설치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4572000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207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11BFDEC2-4D93-444E-9D1E-E45C0840A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12862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51242B-F42C-4BBE-BF71-F533774FD6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47664" y="3501008"/>
            <a:ext cx="5895117" cy="29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 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 </a:t>
            </a:r>
            <a:r>
              <a:rPr lang="ko-KR" altLang="en-US" dirty="0"/>
              <a:t>명령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“</a:t>
            </a:r>
            <a:r>
              <a:rPr lang="en-US" altLang="ko-KR" sz="2000" dirty="0" err="1"/>
              <a:t>dpkg</a:t>
            </a:r>
            <a:r>
              <a:rPr lang="ko-KR" altLang="en-US" sz="2000" dirty="0"/>
              <a:t>”명령의 패키지 의존성 문제를 완전하게 해결됨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인터넷을 통하여 필요한 파일을 저장소</a:t>
            </a:r>
            <a:r>
              <a:rPr lang="en-US" altLang="ko-KR" sz="2000" dirty="0"/>
              <a:t>(Repository)</a:t>
            </a:r>
            <a:r>
              <a:rPr lang="ko-KR" altLang="en-US" sz="2000" dirty="0"/>
              <a:t>에서 자동으로 모두 다운로드해서 설치하는 방식</a:t>
            </a:r>
            <a:endParaRPr lang="en-US" altLang="ko-KR" sz="2000" dirty="0"/>
          </a:p>
          <a:p>
            <a:pPr lvl="1">
              <a:defRPr/>
            </a:pPr>
            <a:endParaRPr lang="ko-KR" altLang="en-US" sz="2000" dirty="0"/>
          </a:p>
          <a:p>
            <a:pPr>
              <a:defRPr/>
            </a:pPr>
            <a:r>
              <a:rPr lang="en-US" altLang="ko-KR" dirty="0"/>
              <a:t>apt </a:t>
            </a:r>
            <a:r>
              <a:rPr lang="ko-KR" altLang="en-US" dirty="0"/>
              <a:t>기본적인 사용법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기본 설치 </a:t>
            </a:r>
            <a:r>
              <a:rPr lang="en-US" altLang="ko-KR" sz="2000" dirty="0"/>
              <a:t>: apt install </a:t>
            </a:r>
            <a:r>
              <a:rPr lang="ko-KR" altLang="en-US" sz="2000" dirty="0"/>
              <a:t>패키지이름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주로 </a:t>
            </a:r>
            <a:r>
              <a:rPr lang="en-US" altLang="ko-KR" sz="1600" dirty="0">
                <a:solidFill>
                  <a:srgbClr val="0070C0"/>
                </a:solidFill>
              </a:rPr>
              <a:t>“</a:t>
            </a:r>
            <a:r>
              <a:rPr lang="en-US" altLang="ko-KR" sz="1600" dirty="0"/>
              <a:t>apt</a:t>
            </a:r>
            <a:r>
              <a:rPr lang="en-US" altLang="ko-KR" sz="1600" dirty="0">
                <a:solidFill>
                  <a:srgbClr val="0070C0"/>
                </a:solidFill>
              </a:rPr>
              <a:t>  -y  install  </a:t>
            </a:r>
            <a:r>
              <a:rPr lang="ko-KR" altLang="en-US" sz="1600" dirty="0">
                <a:solidFill>
                  <a:srgbClr val="0070C0"/>
                </a:solidFill>
              </a:rPr>
              <a:t>패키지이름</a:t>
            </a:r>
            <a:r>
              <a:rPr lang="en-US" altLang="ko-KR" sz="1600" dirty="0">
                <a:solidFill>
                  <a:srgbClr val="0070C0"/>
                </a:solidFill>
              </a:rPr>
              <a:t>”</a:t>
            </a:r>
            <a:r>
              <a:rPr lang="ko-KR" altLang="en-US" sz="1600" dirty="0">
                <a:solidFill>
                  <a:srgbClr val="0070C0"/>
                </a:solidFill>
              </a:rPr>
              <a:t>으로 사용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“-y”</a:t>
            </a:r>
            <a:r>
              <a:rPr lang="ko-KR" altLang="en-US" sz="1600" dirty="0">
                <a:solidFill>
                  <a:srgbClr val="0070C0"/>
                </a:solidFill>
              </a:rPr>
              <a:t>는 사용자의 확인을 모두 </a:t>
            </a:r>
            <a:r>
              <a:rPr lang="en-US" altLang="ko-KR" sz="1600" dirty="0">
                <a:solidFill>
                  <a:srgbClr val="0070C0"/>
                </a:solidFill>
              </a:rPr>
              <a:t>“yes”</a:t>
            </a:r>
            <a:r>
              <a:rPr lang="ko-KR" altLang="en-US" sz="1600" dirty="0">
                <a:solidFill>
                  <a:srgbClr val="0070C0"/>
                </a:solidFill>
              </a:rPr>
              <a:t>로 간주하고 설치를 진행한다는 옵션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/>
              <a:t>패키지 목록의 업데이트 </a:t>
            </a:r>
            <a:r>
              <a:rPr lang="en-US" altLang="ko-KR" sz="2000" dirty="0"/>
              <a:t>: apt update</a:t>
            </a:r>
          </a:p>
          <a:p>
            <a:pPr lvl="1">
              <a:defRPr/>
            </a:pPr>
            <a:r>
              <a:rPr lang="ko-KR" altLang="en-US" sz="2000" dirty="0"/>
              <a:t>삭제 </a:t>
            </a:r>
            <a:r>
              <a:rPr lang="en-US" altLang="ko-KR" sz="2000" dirty="0"/>
              <a:t>: apt remove/purge </a:t>
            </a:r>
            <a:r>
              <a:rPr lang="ko-KR" altLang="en-US" sz="2000" dirty="0"/>
              <a:t>패키지 이름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사용하지 않는 패키지 제거 </a:t>
            </a:r>
            <a:r>
              <a:rPr lang="en-US" altLang="ko-KR" sz="2000" dirty="0"/>
              <a:t>: apt </a:t>
            </a:r>
            <a:r>
              <a:rPr lang="en-US" altLang="ko-KR" sz="2000" dirty="0" err="1"/>
              <a:t>autoremove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내려</a:t>
            </a:r>
            <a:r>
              <a:rPr lang="en-US" altLang="ko-KR" sz="2000" dirty="0"/>
              <a:t> </a:t>
            </a:r>
            <a:r>
              <a:rPr lang="ko-KR" altLang="en-US" sz="2000" dirty="0"/>
              <a:t>받은</a:t>
            </a:r>
            <a:r>
              <a:rPr lang="en-US" altLang="ko-KR" sz="2000" dirty="0"/>
              <a:t> </a:t>
            </a:r>
            <a:r>
              <a:rPr lang="ko-KR" altLang="en-US" sz="2000" dirty="0"/>
              <a:t>파일 제거 </a:t>
            </a:r>
            <a:r>
              <a:rPr lang="en-US" altLang="ko-KR" sz="2000" dirty="0"/>
              <a:t>: apt clean </a:t>
            </a:r>
            <a:r>
              <a:rPr lang="ko-KR" altLang="en-US" sz="2000" dirty="0"/>
              <a:t>또는 </a:t>
            </a:r>
            <a:r>
              <a:rPr lang="en-US" altLang="ko-KR" sz="2000" dirty="0"/>
              <a:t>apt </a:t>
            </a:r>
            <a:r>
              <a:rPr lang="en-US" altLang="ko-KR" sz="2000" dirty="0" err="1"/>
              <a:t>autoclean</a:t>
            </a:r>
            <a:endParaRPr lang="en-US" altLang="ko-KR" sz="20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716016" y="2708920"/>
            <a:ext cx="4214813" cy="7143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저장소의 </a:t>
            </a:r>
            <a:r>
              <a:rPr lang="en-US" altLang="ko-KR" sz="1400" dirty="0">
                <a:solidFill>
                  <a:srgbClr val="0070C0"/>
                </a:solidFill>
              </a:rPr>
              <a:t>URL</a:t>
            </a:r>
            <a:r>
              <a:rPr lang="ko-KR" altLang="en-US" sz="1400" dirty="0">
                <a:solidFill>
                  <a:srgbClr val="0070C0"/>
                </a:solidFill>
              </a:rPr>
              <a:t>은</a:t>
            </a:r>
            <a:r>
              <a:rPr lang="en-US" altLang="ko-KR" sz="1400" dirty="0">
                <a:solidFill>
                  <a:srgbClr val="0070C0"/>
                </a:solidFill>
              </a:rPr>
              <a:t>/etc/apt/</a:t>
            </a:r>
            <a:r>
              <a:rPr lang="en-US" altLang="ko-KR" sz="1400" dirty="0" err="1">
                <a:solidFill>
                  <a:srgbClr val="0070C0"/>
                </a:solidFill>
              </a:rPr>
              <a:t>sources.list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파일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5508104" y="4862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73811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 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apt-cache</a:t>
            </a:r>
          </a:p>
          <a:p>
            <a:pPr lvl="1">
              <a:defRPr/>
            </a:pPr>
            <a:r>
              <a:rPr lang="ko-KR" altLang="en-US" sz="2000" dirty="0"/>
              <a:t>패키지를 설치하기 전에 패키지에 대한 정보나 의존성 문제를 미리 확인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패키지 정보 보기</a:t>
            </a:r>
          </a:p>
          <a:p>
            <a:pPr lvl="2">
              <a:defRPr/>
            </a:pPr>
            <a:r>
              <a:rPr lang="en-US" altLang="ko-KR" sz="1600" dirty="0"/>
              <a:t>apt-cache show </a:t>
            </a:r>
            <a:r>
              <a:rPr lang="ko-KR" altLang="en-US" sz="1600" dirty="0"/>
              <a:t>패키지이름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ko-KR" altLang="en-US" sz="2000" dirty="0"/>
              <a:t>패키지 의존성 확인</a:t>
            </a:r>
          </a:p>
          <a:p>
            <a:pPr lvl="2">
              <a:defRPr/>
            </a:pPr>
            <a:r>
              <a:rPr lang="en-US" altLang="ko-KR" sz="1600" dirty="0"/>
              <a:t>apt-cache depends </a:t>
            </a:r>
            <a:r>
              <a:rPr lang="ko-KR" altLang="en-US" sz="1600" dirty="0"/>
              <a:t>패키지이름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패키지 역의존성 확인</a:t>
            </a:r>
          </a:p>
          <a:p>
            <a:pPr lvl="2">
              <a:defRPr/>
            </a:pPr>
            <a:r>
              <a:rPr lang="en-US" altLang="ko-KR" sz="1600" dirty="0"/>
              <a:t>apt-cache </a:t>
            </a:r>
            <a:r>
              <a:rPr lang="en-US" altLang="ko-KR" sz="1600" dirty="0" err="1"/>
              <a:t>rdepends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패키지이름</a:t>
            </a:r>
            <a:endParaRPr lang="en-US" altLang="ko-KR" sz="1600" dirty="0"/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5508104" y="48629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57878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69EA-9B5E-4563-9B7A-9BDFD01029DF}"/>
              </a:ext>
            </a:extLst>
          </p:cNvPr>
          <p:cNvSpPr txBox="1">
            <a:spLocks/>
          </p:cNvSpPr>
          <p:nvPr/>
        </p:nvSpPr>
        <p:spPr bwMode="auto">
          <a:xfrm>
            <a:off x="790109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12&gt; apt </a:t>
            </a:r>
            <a:r>
              <a:rPr kumimoji="0" lang="ko-KR" altLang="en-US" sz="2400" dirty="0">
                <a:solidFill>
                  <a:srgbClr val="FFC000"/>
                </a:solidFill>
              </a:rPr>
              <a:t>기본 연습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A8A70181-990C-43C0-B9F2-9D460D3F3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4379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의존성 문제가 있는 패키지를 </a:t>
            </a:r>
            <a:r>
              <a:rPr lang="en-US" altLang="ko-KR" sz="2000" dirty="0"/>
              <a:t>“apt”</a:t>
            </a:r>
            <a:r>
              <a:rPr lang="ko-KR" altLang="en-US" sz="2000" dirty="0"/>
              <a:t>명령으로 설치해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의존성 패키지 자동 다운로드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5004048" y="61735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9F6607-EA05-4C1A-8D5E-F7FB607F70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4560" y="3515359"/>
            <a:ext cx="7294880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5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 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apt </a:t>
            </a:r>
            <a:r>
              <a:rPr lang="ko-KR" altLang="en-US" dirty="0"/>
              <a:t>작동 방식 설정 파일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‘apt install </a:t>
            </a:r>
            <a:r>
              <a:rPr lang="ko-KR" altLang="en-US" sz="2000" dirty="0"/>
              <a:t>패키지이름</a:t>
            </a:r>
            <a:r>
              <a:rPr lang="en-US" altLang="ko-KR" sz="2000" dirty="0"/>
              <a:t>’ </a:t>
            </a:r>
            <a:r>
              <a:rPr lang="ko-KR" altLang="en-US" sz="2000" dirty="0"/>
              <a:t>명령이 작동하는 방식</a:t>
            </a: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5508104" y="55723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855D97-7662-4E42-9D27-48601CB8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4" y="2158819"/>
            <a:ext cx="7551032" cy="44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편리한 패키지 설치</a:t>
            </a:r>
            <a:r>
              <a:rPr lang="en-US" altLang="ko-KR" sz="2800" dirty="0"/>
              <a:t>, apt (4)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우분투 패키지 저장소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main : </a:t>
            </a:r>
            <a:r>
              <a:rPr lang="ko-KR" altLang="en-US" sz="2000" dirty="0"/>
              <a:t>우분투에서 공식적으로 지원하는 무료</a:t>
            </a:r>
            <a:r>
              <a:rPr lang="en-US" altLang="ko-KR" sz="2000" dirty="0"/>
              <a:t>(Free) 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universe : </a:t>
            </a:r>
            <a:r>
              <a:rPr lang="ko-KR" altLang="en-US" sz="2000" dirty="0"/>
              <a:t>우분투에서 지원하지 않는 무료 </a:t>
            </a:r>
            <a:r>
              <a:rPr lang="en-US" altLang="ko-KR" sz="2000" dirty="0"/>
              <a:t>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restricted : </a:t>
            </a:r>
            <a:r>
              <a:rPr lang="ko-KR" altLang="en-US" sz="2000" dirty="0"/>
              <a:t>우분투에서 공식적으로 지원하는 유료</a:t>
            </a:r>
            <a:r>
              <a:rPr lang="en-US" altLang="ko-KR" sz="2000" dirty="0"/>
              <a:t>(Non-Free) SW</a:t>
            </a:r>
            <a:endParaRPr lang="ko-KR" altLang="en-US" sz="2000" dirty="0"/>
          </a:p>
          <a:p>
            <a:pPr lvl="1">
              <a:defRPr/>
            </a:pPr>
            <a:r>
              <a:rPr lang="en-US" altLang="ko-KR" sz="2000" dirty="0"/>
              <a:t>multiverse : </a:t>
            </a:r>
            <a:r>
              <a:rPr lang="ko-KR" altLang="en-US" sz="2000" dirty="0"/>
              <a:t>우분투에서 지원하지 않는 유료 </a:t>
            </a:r>
            <a:r>
              <a:rPr lang="en-US" altLang="ko-KR" sz="2000" dirty="0"/>
              <a:t>SW</a:t>
            </a:r>
          </a:p>
          <a:p>
            <a:pPr>
              <a:defRPr/>
            </a:pPr>
            <a:r>
              <a:rPr lang="ko-KR" altLang="en-US" sz="2000" dirty="0"/>
              <a:t>저장소가 기록된 파일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/etc/apt/</a:t>
            </a:r>
            <a:r>
              <a:rPr lang="en-US" altLang="ko-KR" sz="2000" dirty="0" err="1"/>
              <a:t>sources.list</a:t>
            </a:r>
            <a:r>
              <a:rPr lang="en-US" altLang="ko-KR" sz="2000" dirty="0"/>
              <a:t> </a:t>
            </a:r>
            <a:r>
              <a:rPr lang="ko-KR" altLang="en-US" sz="2000" dirty="0"/>
              <a:t>파일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형식 </a:t>
            </a:r>
            <a:r>
              <a:rPr lang="en-US" altLang="ko-KR" sz="2000" dirty="0"/>
              <a:t>: </a:t>
            </a:r>
            <a:r>
              <a:rPr lang="en-US" altLang="ko-KR" sz="1600" dirty="0"/>
              <a:t>deb </a:t>
            </a:r>
            <a:r>
              <a:rPr lang="ko-KR" altLang="en-US" sz="1600" dirty="0"/>
              <a:t>우분투</a:t>
            </a:r>
            <a:r>
              <a:rPr lang="en-US" altLang="ko-KR" sz="1600" dirty="0"/>
              <a:t>_</a:t>
            </a:r>
            <a:r>
              <a:rPr lang="ko-KR" altLang="en-US" sz="1600" dirty="0"/>
              <a:t>저장소</a:t>
            </a:r>
            <a:r>
              <a:rPr lang="en-US" altLang="ko-KR" sz="1600" dirty="0"/>
              <a:t>_URL </a:t>
            </a:r>
            <a:r>
              <a:rPr lang="ko-KR" altLang="en-US" sz="1600" dirty="0"/>
              <a:t>버전</a:t>
            </a:r>
            <a:r>
              <a:rPr lang="en-US" altLang="ko-KR" sz="1600" dirty="0"/>
              <a:t>_</a:t>
            </a:r>
            <a:r>
              <a:rPr lang="ko-KR" altLang="en-US" sz="1600" dirty="0"/>
              <a:t>코드명 저장소</a:t>
            </a:r>
            <a:r>
              <a:rPr lang="en-US" altLang="ko-KR" sz="1600" dirty="0"/>
              <a:t>_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  <p:sp>
        <p:nvSpPr>
          <p:cNvPr id="5" name="말풍선: 타원형 4"/>
          <p:cNvSpPr/>
          <p:nvPr/>
        </p:nvSpPr>
        <p:spPr>
          <a:xfrm>
            <a:off x="5652120" y="55723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01BEA-244A-4C52-80AB-2B9B21B8ED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4215316"/>
            <a:ext cx="5160550" cy="23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9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C4D3-013B-4C48-9A40-B602748D552D}"/>
              </a:ext>
            </a:extLst>
          </p:cNvPr>
          <p:cNvSpPr txBox="1">
            <a:spLocks/>
          </p:cNvSpPr>
          <p:nvPr/>
        </p:nvSpPr>
        <p:spPr bwMode="auto">
          <a:xfrm>
            <a:off x="790109" y="61880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13&gt; apt </a:t>
            </a:r>
            <a:r>
              <a:rPr kumimoji="0" lang="ko-KR" altLang="en-US" sz="2400" dirty="0">
                <a:solidFill>
                  <a:srgbClr val="FFC000"/>
                </a:solidFill>
              </a:rPr>
              <a:t>추가 실습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저장소 </a:t>
            </a:r>
            <a:r>
              <a:rPr lang="en-US" altLang="ko-KR" sz="2000" dirty="0"/>
              <a:t>URL</a:t>
            </a:r>
            <a:r>
              <a:rPr lang="ko-KR" altLang="en-US" sz="2000" dirty="0"/>
              <a:t>을 변경하는 실습을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업데이트된 패키지를 설치하는 방법을 확인한다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전체 패키지 </a:t>
            </a:r>
            <a:r>
              <a:rPr lang="ko-KR" altLang="en-US" dirty="0" err="1"/>
              <a:t>업드레이드</a:t>
            </a:r>
            <a:r>
              <a:rPr lang="ko-KR" altLang="en-US" dirty="0"/>
              <a:t> 화면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932040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219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3D9F01E6-F91B-43D4-9036-7ED07E82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48223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3407A8-D54A-4F5E-8072-31F3564C0A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64" y="3311185"/>
            <a:ext cx="5827871" cy="3189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>
                <a:solidFill>
                  <a:schemeClr val="tx1"/>
                </a:solidFill>
              </a:rPr>
              <a:t>런</a:t>
            </a:r>
            <a:r>
              <a:rPr lang="ko-KR" altLang="en-US" sz="2800" dirty="0">
                <a:solidFill>
                  <a:schemeClr val="tx1"/>
                </a:solidFill>
              </a:rPr>
              <a:t> 레벨</a:t>
            </a:r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</a:rPr>
              <a:t>Runlevel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‘</a:t>
            </a:r>
            <a:r>
              <a:rPr lang="en-US" altLang="ko-KR" dirty="0" err="1"/>
              <a:t>init</a:t>
            </a:r>
            <a:r>
              <a:rPr lang="en-US" altLang="ko-KR" dirty="0"/>
              <a:t>’ </a:t>
            </a:r>
            <a:r>
              <a:rPr lang="ko-KR" altLang="en-US" dirty="0"/>
              <a:t>명령어 뒤에 붙는 숫자를 런레벨</a:t>
            </a:r>
            <a:r>
              <a:rPr lang="en-US" altLang="ko-KR" dirty="0"/>
              <a:t>(RunLevel)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런레벨 모드를 확인하려면 </a:t>
            </a:r>
            <a:r>
              <a:rPr lang="en-US" altLang="ko-KR" dirty="0"/>
              <a:t>/lib/systemd/system </a:t>
            </a:r>
            <a:r>
              <a:rPr lang="ko-KR" altLang="en-US" dirty="0"/>
              <a:t>디렉터리의 </a:t>
            </a:r>
            <a:r>
              <a:rPr lang="en-US" altLang="ko-KR" dirty="0" err="1"/>
              <a:t>runlevel</a:t>
            </a:r>
            <a:r>
              <a:rPr lang="en-US" altLang="ko-KR" dirty="0"/>
              <a:t>?.target </a:t>
            </a:r>
            <a:r>
              <a:rPr lang="ko-KR" altLang="en-US" dirty="0"/>
              <a:t>파일을 확인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66" y="2204864"/>
            <a:ext cx="7466667" cy="2923809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38519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145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477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Ubuntu Software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3923928" y="5966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CA48A-2E9A-4643-8F8A-375D97F544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5799" y="1506031"/>
            <a:ext cx="6412402" cy="48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36912"/>
            <a:ext cx="828052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</a:t>
            </a:r>
            <a:r>
              <a:rPr lang="en-US" altLang="ko-KR" sz="2400" dirty="0">
                <a:latin typeface="+mn-ea"/>
                <a:ea typeface="+mn-ea"/>
              </a:rPr>
              <a:t>1 : </a:t>
            </a:r>
            <a:r>
              <a:rPr lang="ko-KR" altLang="en-US" sz="2400" dirty="0">
                <a:latin typeface="+mn-ea"/>
                <a:ea typeface="+mn-ea"/>
              </a:rPr>
              <a:t>메모리를 </a:t>
            </a:r>
            <a:r>
              <a:rPr lang="en-US" altLang="ko-KR" sz="2400" dirty="0">
                <a:latin typeface="+mn-ea"/>
                <a:ea typeface="+mn-ea"/>
              </a:rPr>
              <a:t>2GB(=2048MB)</a:t>
            </a:r>
            <a:r>
              <a:rPr lang="ko-KR" altLang="en-US" sz="2400" dirty="0">
                <a:latin typeface="+mn-ea"/>
                <a:ea typeface="+mn-ea"/>
              </a:rPr>
              <a:t>이상으로 변경한다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</a:t>
            </a:r>
            <a:r>
              <a:rPr lang="en-US" altLang="ko-KR" sz="2400" dirty="0">
                <a:latin typeface="+mn-ea"/>
                <a:ea typeface="+mn-ea"/>
              </a:rPr>
              <a:t>2 : ubuntu-desktop </a:t>
            </a:r>
            <a:r>
              <a:rPr lang="ko-KR" altLang="en-US" sz="2400" dirty="0">
                <a:latin typeface="+mn-ea"/>
                <a:ea typeface="+mn-ea"/>
              </a:rPr>
              <a:t>패키지를 설치한다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ea typeface="+mn-ea"/>
              </a:rPr>
              <a:t>▶ </a:t>
            </a:r>
            <a:r>
              <a:rPr lang="ko-KR" altLang="en-US" sz="2400" dirty="0">
                <a:latin typeface="+mn-ea"/>
                <a:ea typeface="+mn-ea"/>
              </a:rPr>
              <a:t>힌트 </a:t>
            </a:r>
            <a:r>
              <a:rPr lang="en-US" altLang="ko-KR" sz="2400" dirty="0">
                <a:latin typeface="+mn-ea"/>
                <a:ea typeface="+mn-ea"/>
              </a:rPr>
              <a:t>3 : </a:t>
            </a:r>
            <a:r>
              <a:rPr lang="ko-KR" altLang="en-US" sz="2400" dirty="0">
                <a:latin typeface="+mn-ea"/>
                <a:ea typeface="+mn-ea"/>
              </a:rPr>
              <a:t>설치 완료 후</a:t>
            </a:r>
            <a:r>
              <a:rPr lang="en-US" altLang="ko-KR" sz="2400" dirty="0">
                <a:latin typeface="+mn-ea"/>
                <a:ea typeface="+mn-ea"/>
              </a:rPr>
              <a:t>, </a:t>
            </a:r>
            <a:r>
              <a:rPr lang="ko-KR" altLang="en-US" sz="2400" dirty="0" err="1">
                <a:latin typeface="+mn-ea"/>
                <a:ea typeface="+mn-ea"/>
              </a:rPr>
              <a:t>재부팅한다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4-1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7992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파일의 압축과 묶기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파일 압축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압축파일 확장명은 </a:t>
            </a:r>
            <a:r>
              <a:rPr lang="en-US" altLang="ko-KR" sz="2000" dirty="0"/>
              <a:t>xz, bz2, </a:t>
            </a:r>
            <a:r>
              <a:rPr lang="en-US" altLang="ko-KR" sz="2000" dirty="0" err="1"/>
              <a:t>gz</a:t>
            </a:r>
            <a:r>
              <a:rPr lang="en-US" altLang="ko-KR" sz="2000" dirty="0"/>
              <a:t>, zip, Z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xz</a:t>
            </a:r>
            <a:r>
              <a:rPr lang="ko-KR" altLang="en-US" sz="2000" dirty="0"/>
              <a:t>나 </a:t>
            </a:r>
            <a:r>
              <a:rPr lang="en-US" altLang="ko-KR" sz="2000" dirty="0"/>
              <a:t>bz2  </a:t>
            </a:r>
            <a:r>
              <a:rPr lang="ko-KR" altLang="en-US" sz="2000" dirty="0"/>
              <a:t>압축률이 더 좋음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파일 압축 관련 명령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xz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xz</a:t>
            </a:r>
            <a:r>
              <a:rPr lang="ko-KR" altLang="en-US" sz="2000" dirty="0"/>
              <a:t>로 압축을 하거나 풀어준다</a:t>
            </a:r>
            <a:endParaRPr lang="en-US" altLang="ko-KR" sz="2000" dirty="0"/>
          </a:p>
          <a:p>
            <a:pPr lvl="2"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xz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xz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.xz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bzip2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bz2</a:t>
            </a:r>
            <a:r>
              <a:rPr lang="ko-KR" altLang="en-US" sz="2000" dirty="0"/>
              <a:t>로 압축을 하거나 풀어준다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bzip2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bzip2 -d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.bz2</a:t>
            </a:r>
          </a:p>
          <a:p>
            <a:pPr lvl="1">
              <a:defRPr/>
            </a:pPr>
            <a:r>
              <a:rPr lang="en-US" altLang="ko-KR" sz="2000" dirty="0" err="1"/>
              <a:t>gzip</a:t>
            </a:r>
            <a:r>
              <a:rPr lang="en-US" altLang="ko-KR" sz="2000" dirty="0"/>
              <a:t> : </a:t>
            </a:r>
            <a:r>
              <a:rPr lang="ko-KR" altLang="en-US" sz="2000" dirty="0"/>
              <a:t>확장명 </a:t>
            </a:r>
            <a:r>
              <a:rPr lang="en-US" altLang="ko-KR" sz="2000" dirty="0" err="1"/>
              <a:t>gz</a:t>
            </a:r>
            <a:r>
              <a:rPr lang="ko-KR" altLang="en-US" sz="2000" dirty="0"/>
              <a:t>으로 압축을 하거나 풀어준다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</a:t>
            </a:r>
            <a:r>
              <a:rPr lang="en-US" altLang="ko-KR" sz="1600" dirty="0" err="1">
                <a:solidFill>
                  <a:srgbClr val="0070C0"/>
                </a:solidFill>
              </a:rPr>
              <a:t>gzip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</a:t>
            </a:r>
            <a:r>
              <a:rPr lang="en-US" altLang="ko-KR" sz="1600" dirty="0" err="1">
                <a:solidFill>
                  <a:srgbClr val="0070C0"/>
                </a:solidFill>
              </a:rPr>
              <a:t>gzip</a:t>
            </a:r>
            <a:r>
              <a:rPr lang="en-US" altLang="ko-KR" sz="1600" dirty="0">
                <a:solidFill>
                  <a:srgbClr val="0070C0"/>
                </a:solidFill>
              </a:rPr>
              <a:t> -d </a:t>
            </a:r>
            <a:r>
              <a:rPr lang="ko-KR" altLang="en-US" sz="1600" dirty="0">
                <a:solidFill>
                  <a:srgbClr val="0070C0"/>
                </a:solidFill>
              </a:rPr>
              <a:t>파일명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r>
              <a:rPr lang="en-US" altLang="ko-KR" sz="1600" dirty="0" err="1">
                <a:solidFill>
                  <a:srgbClr val="0070C0"/>
                </a:solidFill>
              </a:rPr>
              <a:t>gz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dirty="0"/>
              <a:t>zip/unzip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zip</a:t>
            </a:r>
            <a:r>
              <a:rPr lang="ko-KR" altLang="en-US" sz="2000" dirty="0"/>
              <a:t>으로 압축하거나 풀어준다</a:t>
            </a:r>
            <a:r>
              <a:rPr lang="en-US" altLang="ko-KR" sz="2000" dirty="0"/>
              <a:t>.</a:t>
            </a:r>
          </a:p>
          <a:p>
            <a:pPr lvl="2"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zip </a:t>
            </a:r>
            <a:r>
              <a:rPr lang="ko-KR" altLang="en-US" sz="1600" dirty="0" err="1">
                <a:solidFill>
                  <a:srgbClr val="0070C0"/>
                </a:solidFill>
              </a:rPr>
              <a:t>새로생성될파일이름</a:t>
            </a:r>
            <a:r>
              <a:rPr lang="en-US" altLang="ko-KR" sz="1600" dirty="0">
                <a:solidFill>
                  <a:srgbClr val="0070C0"/>
                </a:solidFill>
              </a:rPr>
              <a:t>.zip </a:t>
            </a:r>
            <a:r>
              <a:rPr lang="ko-KR" altLang="en-US" sz="1600" dirty="0" err="1">
                <a:solidFill>
                  <a:srgbClr val="0070C0"/>
                </a:solidFill>
              </a:rPr>
              <a:t>압축할파일이름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unzip </a:t>
            </a:r>
            <a:r>
              <a:rPr lang="ko-KR" altLang="en-US" sz="1600" dirty="0">
                <a:solidFill>
                  <a:srgbClr val="0070C0"/>
                </a:solidFill>
              </a:rPr>
              <a:t>압축파일이름</a:t>
            </a:r>
            <a:r>
              <a:rPr lang="en-US" altLang="ko-KR" sz="1600" dirty="0">
                <a:solidFill>
                  <a:srgbClr val="0070C0"/>
                </a:solidFill>
              </a:rPr>
              <a:t>.zip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4427984" y="62068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16329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파일의 압축과 묶기 </a:t>
            </a:r>
            <a:r>
              <a:rPr lang="en-US" altLang="ko-KR" sz="2800" dirty="0"/>
              <a:t>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파일 묶기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리눅스</a:t>
            </a:r>
            <a:r>
              <a:rPr lang="en-US" altLang="ko-KR" sz="2000" dirty="0"/>
              <a:t>(</a:t>
            </a:r>
            <a:r>
              <a:rPr lang="ko-KR" altLang="en-US" sz="2000" dirty="0"/>
              <a:t>유닉스</a:t>
            </a:r>
            <a:r>
              <a:rPr lang="en-US" altLang="ko-KR" sz="2000" dirty="0"/>
              <a:t>)</a:t>
            </a:r>
            <a:r>
              <a:rPr lang="ko-KR" altLang="en-US" sz="2000" dirty="0"/>
              <a:t>에서는 ‘파일 압축’과 ‘파일 묶기’는 원칙적으로 별개의 프로그램으로 수행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파일 묶기의 명령어는 ‘</a:t>
            </a:r>
            <a:r>
              <a:rPr lang="en-US" altLang="ko-KR" sz="2000" dirty="0"/>
              <a:t>tar</a:t>
            </a:r>
            <a:r>
              <a:rPr lang="ko-KR" altLang="en-US" sz="2000" dirty="0"/>
              <a:t>’이며</a:t>
            </a:r>
            <a:r>
              <a:rPr lang="en-US" altLang="ko-KR" sz="2000" dirty="0"/>
              <a:t>, </a:t>
            </a:r>
            <a:r>
              <a:rPr lang="ko-KR" altLang="en-US" sz="2000" dirty="0"/>
              <a:t>묶인 파일의 확장명도‘</a:t>
            </a:r>
            <a:r>
              <a:rPr lang="en-US" altLang="ko-KR" sz="2000" dirty="0"/>
              <a:t>tar</a:t>
            </a:r>
            <a:r>
              <a:rPr lang="ko-KR" altLang="en-US" sz="2000" dirty="0"/>
              <a:t>’이다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파일 묶기 명령</a:t>
            </a:r>
            <a:r>
              <a:rPr lang="en-US" altLang="ko-KR" dirty="0"/>
              <a:t>(tar)</a:t>
            </a:r>
          </a:p>
          <a:p>
            <a:pPr lvl="1">
              <a:defRPr/>
            </a:pPr>
            <a:r>
              <a:rPr lang="en-US" altLang="ko-KR" sz="2000" dirty="0"/>
              <a:t>tar : </a:t>
            </a:r>
            <a:r>
              <a:rPr lang="ko-KR" altLang="en-US" sz="2000" dirty="0"/>
              <a:t>확장명 </a:t>
            </a:r>
            <a:r>
              <a:rPr lang="en-US" altLang="ko-KR" sz="2000" dirty="0"/>
              <a:t>tar</a:t>
            </a:r>
            <a:r>
              <a:rPr lang="ko-KR" altLang="en-US" sz="2000" dirty="0"/>
              <a:t>로 묶음 파일을 만들어 주거나 묶음을 풀어 준다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동작 </a:t>
            </a:r>
            <a:r>
              <a:rPr lang="en-US" altLang="ko-KR" sz="1600" dirty="0">
                <a:solidFill>
                  <a:srgbClr val="0070C0"/>
                </a:solidFill>
              </a:rPr>
              <a:t>: c(</a:t>
            </a:r>
            <a:r>
              <a:rPr lang="ko-KR" altLang="en-US" sz="1600" dirty="0">
                <a:solidFill>
                  <a:srgbClr val="0070C0"/>
                </a:solidFill>
              </a:rPr>
              <a:t>묶기</a:t>
            </a:r>
            <a:r>
              <a:rPr lang="en-US" altLang="ko-KR" sz="1600" dirty="0">
                <a:solidFill>
                  <a:srgbClr val="0070C0"/>
                </a:solidFill>
              </a:rPr>
              <a:t>), x(</a:t>
            </a:r>
            <a:r>
              <a:rPr lang="ko-KR" altLang="en-US" sz="1600" dirty="0">
                <a:solidFill>
                  <a:srgbClr val="0070C0"/>
                </a:solidFill>
              </a:rPr>
              <a:t>풀기</a:t>
            </a:r>
            <a:r>
              <a:rPr lang="en-US" altLang="ko-KR" sz="1600" dirty="0">
                <a:solidFill>
                  <a:srgbClr val="0070C0"/>
                </a:solidFill>
              </a:rPr>
              <a:t>), t(</a:t>
            </a:r>
            <a:r>
              <a:rPr lang="ko-KR" altLang="en-US" sz="1600" dirty="0">
                <a:solidFill>
                  <a:srgbClr val="0070C0"/>
                </a:solidFill>
              </a:rPr>
              <a:t>경로확인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옵션 </a:t>
            </a:r>
            <a:r>
              <a:rPr lang="en-US" altLang="ko-KR" sz="1600" dirty="0">
                <a:solidFill>
                  <a:srgbClr val="0070C0"/>
                </a:solidFill>
              </a:rPr>
              <a:t>: f(</a:t>
            </a:r>
            <a:r>
              <a:rPr lang="ko-KR" altLang="en-US" sz="1600" dirty="0">
                <a:solidFill>
                  <a:srgbClr val="0070C0"/>
                </a:solidFill>
              </a:rPr>
              <a:t>파일</a:t>
            </a:r>
            <a:r>
              <a:rPr lang="en-US" altLang="ko-KR" sz="1600" dirty="0">
                <a:solidFill>
                  <a:srgbClr val="0070C0"/>
                </a:solidFill>
              </a:rPr>
              <a:t>), v(</a:t>
            </a:r>
            <a:r>
              <a:rPr lang="ko-KR" altLang="en-US" sz="1600" dirty="0" err="1">
                <a:solidFill>
                  <a:srgbClr val="0070C0"/>
                </a:solidFill>
              </a:rPr>
              <a:t>과정보이기</a:t>
            </a:r>
            <a:r>
              <a:rPr lang="en-US" altLang="ko-KR" sz="1600" dirty="0">
                <a:solidFill>
                  <a:srgbClr val="0070C0"/>
                </a:solidFill>
              </a:rPr>
              <a:t>), J(</a:t>
            </a:r>
            <a:r>
              <a:rPr lang="en-US" altLang="ko-KR" sz="1600" dirty="0" err="1">
                <a:solidFill>
                  <a:srgbClr val="0070C0"/>
                </a:solidFill>
              </a:rPr>
              <a:t>tar+xz</a:t>
            </a:r>
            <a:r>
              <a:rPr lang="en-US" altLang="ko-KR" sz="1600" dirty="0">
                <a:solidFill>
                  <a:srgbClr val="0070C0"/>
                </a:solidFill>
              </a:rPr>
              <a:t>), z(</a:t>
            </a:r>
            <a:r>
              <a:rPr lang="en-US" altLang="ko-KR" sz="1600" dirty="0" err="1">
                <a:solidFill>
                  <a:srgbClr val="0070C0"/>
                </a:solidFill>
              </a:rPr>
              <a:t>tar+gzip</a:t>
            </a:r>
            <a:r>
              <a:rPr lang="en-US" altLang="ko-KR" sz="1600" dirty="0">
                <a:solidFill>
                  <a:srgbClr val="0070C0"/>
                </a:solidFill>
              </a:rPr>
              <a:t>), j(tar+bzip2)</a:t>
            </a:r>
          </a:p>
          <a:p>
            <a:pPr lvl="1">
              <a:defRPr/>
            </a:pPr>
            <a:r>
              <a:rPr lang="ko-KR" altLang="en-US" sz="2000" dirty="0"/>
              <a:t>사용 예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cvf</a:t>
            </a:r>
            <a:r>
              <a:rPr lang="en-US" altLang="ko-KR" sz="1800" dirty="0">
                <a:solidFill>
                  <a:srgbClr val="0070C0"/>
                </a:solidFill>
              </a:rPr>
              <a:t> my.tar /etc/systemd/ → </a:t>
            </a:r>
            <a:r>
              <a:rPr lang="ko-KR" altLang="en-US" sz="1800" dirty="0">
                <a:solidFill>
                  <a:srgbClr val="0070C0"/>
                </a:solidFill>
              </a:rPr>
              <a:t>묶기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cvfJ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/etc/systemd/ → </a:t>
            </a:r>
            <a:r>
              <a:rPr lang="ko-KR" altLang="en-US" sz="1800" dirty="0">
                <a:solidFill>
                  <a:srgbClr val="0070C0"/>
                </a:solidFill>
              </a:rPr>
              <a:t>묶기 </a:t>
            </a:r>
            <a:r>
              <a:rPr lang="en-US" altLang="ko-KR" sz="1800" dirty="0">
                <a:solidFill>
                  <a:srgbClr val="0070C0"/>
                </a:solidFill>
              </a:rPr>
              <a:t>+ xz </a:t>
            </a:r>
            <a:r>
              <a:rPr lang="ko-KR" altLang="en-US" sz="1800" dirty="0">
                <a:solidFill>
                  <a:srgbClr val="0070C0"/>
                </a:solidFill>
              </a:rPr>
              <a:t>압축</a:t>
            </a: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xvf</a:t>
            </a:r>
            <a:r>
              <a:rPr lang="en-US" altLang="ko-KR" sz="1800" dirty="0">
                <a:solidFill>
                  <a:srgbClr val="0070C0"/>
                </a:solidFill>
              </a:rPr>
              <a:t> my.tar → tar </a:t>
            </a:r>
            <a:r>
              <a:rPr lang="ko-KR" altLang="en-US" sz="1800" dirty="0">
                <a:solidFill>
                  <a:srgbClr val="0070C0"/>
                </a:solidFill>
              </a:rPr>
              <a:t>풀기</a:t>
            </a:r>
          </a:p>
          <a:p>
            <a:pPr lvl="2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# tar </a:t>
            </a:r>
            <a:r>
              <a:rPr lang="en-US" altLang="ko-KR" sz="1800" dirty="0" err="1">
                <a:solidFill>
                  <a:srgbClr val="0070C0"/>
                </a:solidFill>
              </a:rPr>
              <a:t>xvfJ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</a:rPr>
              <a:t>my.tar.xz</a:t>
            </a:r>
            <a:r>
              <a:rPr lang="en-US" altLang="ko-KR" sz="1800" dirty="0">
                <a:solidFill>
                  <a:srgbClr val="0070C0"/>
                </a:solidFill>
              </a:rPr>
              <a:t> /etc/systemd/ → xz </a:t>
            </a:r>
            <a:r>
              <a:rPr lang="ko-KR" altLang="en-US" sz="1800" dirty="0">
                <a:solidFill>
                  <a:srgbClr val="0070C0"/>
                </a:solidFill>
              </a:rPr>
              <a:t>압축 해제 </a:t>
            </a:r>
            <a:r>
              <a:rPr lang="en-US" altLang="ko-KR" sz="1800" dirty="0">
                <a:solidFill>
                  <a:srgbClr val="0070C0"/>
                </a:solidFill>
              </a:rPr>
              <a:t>+ tar </a:t>
            </a:r>
            <a:r>
              <a:rPr lang="ko-KR" altLang="en-US" sz="1800" dirty="0">
                <a:solidFill>
                  <a:srgbClr val="0070C0"/>
                </a:solidFill>
              </a:rPr>
              <a:t>풀기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427984" y="62068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98823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 위치 검색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/>
              <a:t>find [</a:t>
            </a:r>
            <a:r>
              <a:rPr lang="ko-KR" altLang="en-US" sz="2000" dirty="0"/>
              <a:t>경로</a:t>
            </a:r>
            <a:r>
              <a:rPr lang="en-US" altLang="ko-KR" sz="2000" dirty="0"/>
              <a:t>] [</a:t>
            </a:r>
            <a:r>
              <a:rPr lang="ko-KR" altLang="en-US" sz="2000" dirty="0"/>
              <a:t>옵션</a:t>
            </a:r>
            <a:r>
              <a:rPr lang="en-US" altLang="ko-KR" sz="2000" dirty="0"/>
              <a:t>] [</a:t>
            </a:r>
            <a:r>
              <a:rPr lang="ko-KR" altLang="en-US" sz="2000" dirty="0"/>
              <a:t>조건</a:t>
            </a:r>
            <a:r>
              <a:rPr lang="en-US" altLang="ko-KR" sz="2000" dirty="0"/>
              <a:t>] [action] : </a:t>
            </a:r>
            <a:r>
              <a:rPr lang="ko-KR" altLang="en-US" sz="2000" dirty="0"/>
              <a:t>기본 파일 찾기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800" dirty="0"/>
              <a:t>[</a:t>
            </a:r>
            <a:r>
              <a:rPr lang="ko-KR" altLang="en-US" sz="1800" dirty="0"/>
              <a:t>옵션</a:t>
            </a:r>
            <a:r>
              <a:rPr lang="en-US" altLang="ko-KR" sz="1800" dirty="0"/>
              <a:t>] -name, -user(</a:t>
            </a:r>
            <a:r>
              <a:rPr lang="ko-KR" altLang="en-US" sz="1800" dirty="0"/>
              <a:t>소유자</a:t>
            </a:r>
            <a:r>
              <a:rPr lang="en-US" altLang="ko-KR" sz="1800" dirty="0"/>
              <a:t>), -newer(</a:t>
            </a:r>
            <a:r>
              <a:rPr lang="ko-KR" altLang="en-US" sz="1800" dirty="0"/>
              <a:t>전</a:t>
            </a:r>
            <a:r>
              <a:rPr lang="en-US" altLang="ko-KR" sz="1800" dirty="0"/>
              <a:t>,</a:t>
            </a:r>
            <a:r>
              <a:rPr lang="ko-KR" altLang="en-US" sz="1800" dirty="0"/>
              <a:t>후</a:t>
            </a:r>
            <a:r>
              <a:rPr lang="en-US" altLang="ko-KR" sz="1800" dirty="0"/>
              <a:t>), -perm(</a:t>
            </a:r>
            <a:r>
              <a:rPr lang="ko-KR" altLang="en-US" sz="1800" dirty="0"/>
              <a:t>허가권</a:t>
            </a:r>
            <a:r>
              <a:rPr lang="en-US" altLang="ko-KR" sz="1800" dirty="0"/>
              <a:t>), -size(</a:t>
            </a:r>
            <a:r>
              <a:rPr lang="ko-KR" altLang="en-US" sz="1800" dirty="0"/>
              <a:t>크기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en-US" altLang="ko-KR" sz="1800" dirty="0"/>
              <a:t>[action] -print(</a:t>
            </a:r>
            <a:r>
              <a:rPr lang="ko-KR" altLang="en-US" sz="1800" dirty="0"/>
              <a:t>디폴트</a:t>
            </a:r>
            <a:r>
              <a:rPr lang="en-US" altLang="ko-KR" sz="1800" dirty="0"/>
              <a:t>), -exec (</a:t>
            </a:r>
            <a:r>
              <a:rPr lang="ko-KR" altLang="en-US" sz="1800" dirty="0"/>
              <a:t>외부명령 실행</a:t>
            </a:r>
            <a:r>
              <a:rPr lang="en-US" altLang="ko-KR" sz="1800" dirty="0"/>
              <a:t>)</a:t>
            </a:r>
            <a:endParaRPr lang="en-US" altLang="ko-KR" sz="4800" dirty="0"/>
          </a:p>
          <a:p>
            <a:pPr lvl="1" eaLnBrk="1" hangingPunct="1">
              <a:defRPr/>
            </a:pPr>
            <a:r>
              <a:rPr lang="ko-KR" altLang="en-US" sz="2000" dirty="0"/>
              <a:t>사용 예</a:t>
            </a:r>
            <a:r>
              <a:rPr lang="en-US" altLang="ko-KR" sz="2000" dirty="0"/>
              <a:t> 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/etc -name "*.conf“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/bin -size +10k -size -100k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# find /home -name "*.swp" -exec </a:t>
            </a:r>
            <a:r>
              <a:rPr lang="en-US" altLang="ko-KR" sz="1600" dirty="0" err="1">
                <a:solidFill>
                  <a:srgbClr val="0070C0"/>
                </a:solidFill>
              </a:rPr>
              <a:t>rm</a:t>
            </a:r>
            <a:r>
              <a:rPr lang="en-US" altLang="ko-KR" sz="1600" dirty="0">
                <a:solidFill>
                  <a:srgbClr val="0070C0"/>
                </a:solidFill>
              </a:rPr>
              <a:t> { } \;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which </a:t>
            </a:r>
            <a:r>
              <a:rPr lang="ko-KR" altLang="en-US" sz="2000" dirty="0"/>
              <a:t>실행파일이름</a:t>
            </a:r>
            <a:r>
              <a:rPr lang="en-US" altLang="ko-KR" sz="2000" dirty="0"/>
              <a:t> : PATH</a:t>
            </a:r>
            <a:r>
              <a:rPr lang="ko-KR" altLang="en-US" sz="2000" dirty="0"/>
              <a:t>에 설정된 디렉터리만 검색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whereis </a:t>
            </a:r>
            <a:r>
              <a:rPr lang="ko-KR" altLang="en-US" sz="2000" dirty="0"/>
              <a:t>실행파일이름</a:t>
            </a:r>
            <a:r>
              <a:rPr lang="en-US" altLang="ko-KR" sz="2000" dirty="0"/>
              <a:t> :</a:t>
            </a:r>
            <a:r>
              <a:rPr lang="ko-KR" altLang="en-US" sz="2000" dirty="0"/>
              <a:t>실행 파일</a:t>
            </a:r>
            <a:r>
              <a:rPr lang="en-US" altLang="ko-KR" sz="2000" dirty="0"/>
              <a:t>,</a:t>
            </a:r>
            <a:r>
              <a:rPr lang="ko-KR" altLang="en-US" sz="2000" dirty="0"/>
              <a:t>소스</a:t>
            </a:r>
            <a:r>
              <a:rPr lang="en-US" altLang="ko-KR" sz="2000" dirty="0"/>
              <a:t>,man</a:t>
            </a:r>
            <a:r>
              <a:rPr lang="ko-KR" altLang="en-US" sz="2000" dirty="0"/>
              <a:t>페이지 파일까지 검색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locate </a:t>
            </a:r>
            <a:r>
              <a:rPr lang="ko-KR" altLang="en-US" sz="2000" dirty="0"/>
              <a:t>파일이름 </a:t>
            </a:r>
            <a:r>
              <a:rPr lang="en-US" altLang="ko-KR" sz="2000" dirty="0"/>
              <a:t>: </a:t>
            </a:r>
            <a:r>
              <a:rPr lang="ko-KR" altLang="en-US" sz="2000" dirty="0"/>
              <a:t>파일 목록 데이터베이스에서 검색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3641487"/>
            <a:ext cx="4680520" cy="1884916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313184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6246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시스템 설정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환경 설정 </a:t>
            </a:r>
            <a:r>
              <a:rPr lang="en-US" altLang="ko-KR" dirty="0"/>
              <a:t>(gnome-control-center)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네트워크 설정 </a:t>
            </a:r>
            <a:r>
              <a:rPr lang="en-US" altLang="ko-KR" dirty="0"/>
              <a:t>(nmtui)</a:t>
            </a:r>
          </a:p>
          <a:p>
            <a:pPr>
              <a:defRPr/>
            </a:pPr>
            <a:r>
              <a:rPr lang="ko-KR" altLang="en-US" dirty="0"/>
              <a:t>방화벽 설정</a:t>
            </a:r>
            <a:r>
              <a:rPr lang="en-US" altLang="ko-KR" dirty="0"/>
              <a:t>(</a:t>
            </a:r>
            <a:r>
              <a:rPr lang="en-US" altLang="ko-KR" dirty="0" err="1"/>
              <a:t>ufw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gufw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2699792" y="6273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229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BC6CD7-A096-4334-83BD-DF7DDF4A8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3768" y="1990953"/>
            <a:ext cx="3778310" cy="28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7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CRON</a:t>
            </a:r>
            <a:r>
              <a:rPr lang="ko-KR" altLang="en-US" sz="2800" dirty="0"/>
              <a:t>과 </a:t>
            </a:r>
            <a:r>
              <a:rPr lang="en-US" altLang="ko-KR" sz="2800" dirty="0"/>
              <a:t>AT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 err="1"/>
              <a:t>cron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주기적으로 반복되는 일을 자동적으로 실행될 수 있도록 설정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관련된 데몬</a:t>
            </a:r>
            <a:r>
              <a:rPr lang="en-US" altLang="ko-KR" sz="2000" dirty="0"/>
              <a:t>(</a:t>
            </a:r>
            <a:r>
              <a:rPr lang="ko-KR" altLang="en-US" sz="2000" dirty="0"/>
              <a:t>서비스</a:t>
            </a:r>
            <a:r>
              <a:rPr lang="en-US" altLang="ko-KR" sz="2000" dirty="0"/>
              <a:t>)</a:t>
            </a:r>
            <a:r>
              <a:rPr lang="ko-KR" altLang="en-US" sz="2000" dirty="0"/>
              <a:t>은“</a:t>
            </a:r>
            <a:r>
              <a:rPr lang="en-US" altLang="ko-KR" sz="2000" dirty="0" err="1"/>
              <a:t>crond</a:t>
            </a:r>
            <a:r>
              <a:rPr lang="ko-KR" altLang="en-US" sz="2000" dirty="0"/>
              <a:t>”</a:t>
            </a:r>
            <a:r>
              <a:rPr lang="en-US" altLang="ko-KR" sz="2000" dirty="0"/>
              <a:t>, </a:t>
            </a:r>
            <a:r>
              <a:rPr lang="ko-KR" altLang="en-US" sz="2000" dirty="0"/>
              <a:t>관련 파일은 “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crontab</a:t>
            </a:r>
            <a:r>
              <a:rPr lang="en-US" altLang="ko-KR" sz="2000" dirty="0"/>
              <a:t>”</a:t>
            </a:r>
          </a:p>
          <a:p>
            <a:pPr lvl="1">
              <a:defRPr/>
            </a:pPr>
            <a:r>
              <a:rPr lang="en-US" altLang="ko-KR" sz="2000" dirty="0"/>
              <a:t>/etc/crontab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/>
              <a:t>분 시 일 월 요일 사용자 실행명령</a:t>
            </a:r>
            <a:endParaRPr lang="en-US" altLang="ko-KR" sz="16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00 05 1 * * root </a:t>
            </a:r>
            <a:r>
              <a:rPr lang="en-US" altLang="ko-KR" sz="1600" dirty="0" err="1">
                <a:solidFill>
                  <a:srgbClr val="0070C0"/>
                </a:solidFill>
              </a:rPr>
              <a:t>cp</a:t>
            </a:r>
            <a:r>
              <a:rPr lang="en-US" altLang="ko-KR" sz="1600" dirty="0">
                <a:solidFill>
                  <a:srgbClr val="0070C0"/>
                </a:solidFill>
              </a:rPr>
              <a:t> -r /home /backup</a:t>
            </a:r>
          </a:p>
          <a:p>
            <a:pPr>
              <a:defRPr/>
            </a:pPr>
            <a:r>
              <a:rPr lang="en-US" altLang="ko-KR" dirty="0"/>
              <a:t>at</a:t>
            </a:r>
          </a:p>
          <a:p>
            <a:pPr lvl="1">
              <a:defRPr/>
            </a:pPr>
            <a:r>
              <a:rPr lang="ko-KR" altLang="en-US" sz="2000" dirty="0"/>
              <a:t>일회성 작업을 예약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사용 예</a:t>
            </a:r>
            <a:endParaRPr lang="en-US" altLang="ko-KR" sz="2000" dirty="0"/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예약 </a:t>
            </a:r>
            <a:r>
              <a:rPr lang="en-US" altLang="ko-KR" sz="1600" dirty="0">
                <a:solidFill>
                  <a:srgbClr val="0070C0"/>
                </a:solidFill>
              </a:rPr>
              <a:t>: # at &lt;</a:t>
            </a:r>
            <a:r>
              <a:rPr lang="ko-KR" altLang="en-US" sz="1600" dirty="0">
                <a:solidFill>
                  <a:srgbClr val="0070C0"/>
                </a:solidFill>
              </a:rPr>
              <a:t>시간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예</a:t>
            </a:r>
            <a:r>
              <a:rPr lang="en-US" altLang="ko-KR" sz="1600" dirty="0">
                <a:solidFill>
                  <a:srgbClr val="0070C0"/>
                </a:solidFill>
              </a:rPr>
              <a:t>) # at 3:00am tomorrow → </a:t>
            </a:r>
            <a:r>
              <a:rPr lang="ko-KR" altLang="en-US" sz="1600" dirty="0">
                <a:solidFill>
                  <a:srgbClr val="0070C0"/>
                </a:solidFill>
              </a:rPr>
              <a:t>내일 새벽 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시</a:t>
            </a: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        # at now + 1 hours → 1</a:t>
            </a:r>
            <a:r>
              <a:rPr lang="ko-KR" altLang="en-US" sz="1600" dirty="0">
                <a:solidFill>
                  <a:srgbClr val="0070C0"/>
                </a:solidFill>
              </a:rPr>
              <a:t>시간 후</a:t>
            </a:r>
          </a:p>
          <a:p>
            <a:pPr lvl="2"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at&gt; </a:t>
            </a:r>
            <a:r>
              <a:rPr lang="ko-KR" altLang="en-US" sz="1600" dirty="0">
                <a:solidFill>
                  <a:srgbClr val="0070C0"/>
                </a:solidFill>
              </a:rPr>
              <a:t>프롬프트에 예약 명령어 입력 후 </a:t>
            </a:r>
            <a:r>
              <a:rPr lang="en-US" altLang="ko-KR" sz="1600" dirty="0">
                <a:solidFill>
                  <a:srgbClr val="0070C0"/>
                </a:solidFill>
              </a:rPr>
              <a:t>[Enter]</a:t>
            </a:r>
            <a:endParaRPr lang="ko-KR" altLang="en-US" sz="16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완료되면 </a:t>
            </a:r>
            <a:r>
              <a:rPr lang="en-US" altLang="ko-KR" sz="1600" dirty="0">
                <a:solidFill>
                  <a:srgbClr val="0070C0"/>
                </a:solidFill>
              </a:rPr>
              <a:t>[Ctrl] + [D]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확인 </a:t>
            </a:r>
            <a:r>
              <a:rPr lang="en-US" altLang="ko-KR" sz="1600" dirty="0">
                <a:solidFill>
                  <a:srgbClr val="0070C0"/>
                </a:solidFill>
              </a:rPr>
              <a:t>: # at -l</a:t>
            </a:r>
          </a:p>
          <a:p>
            <a:pPr lvl="2">
              <a:defRPr/>
            </a:pPr>
            <a:r>
              <a:rPr lang="ko-KR" altLang="en-US" sz="1600" dirty="0">
                <a:solidFill>
                  <a:srgbClr val="0070C0"/>
                </a:solidFill>
              </a:rPr>
              <a:t>취소 </a:t>
            </a:r>
            <a:r>
              <a:rPr lang="en-US" altLang="ko-KR" sz="1600" dirty="0">
                <a:solidFill>
                  <a:srgbClr val="0070C0"/>
                </a:solidFill>
              </a:rPr>
              <a:t>: # </a:t>
            </a:r>
            <a:r>
              <a:rPr lang="en-US" altLang="ko-KR" sz="1600" dirty="0" err="1">
                <a:solidFill>
                  <a:srgbClr val="0070C0"/>
                </a:solidFill>
              </a:rPr>
              <a:t>atrm</a:t>
            </a:r>
            <a:r>
              <a:rPr lang="en-US" altLang="ko-KR" sz="1600" dirty="0">
                <a:solidFill>
                  <a:srgbClr val="0070C0"/>
                </a:solidFill>
              </a:rPr>
              <a:t> &lt;</a:t>
            </a:r>
            <a:r>
              <a:rPr lang="ko-KR" altLang="en-US" sz="1600" dirty="0">
                <a:solidFill>
                  <a:srgbClr val="0070C0"/>
                </a:solidFill>
              </a:rPr>
              <a:t>작업번호</a:t>
            </a:r>
            <a:r>
              <a:rPr lang="en-US" altLang="ko-KR" sz="1600" dirty="0">
                <a:solidFill>
                  <a:srgbClr val="0070C0"/>
                </a:solidFill>
              </a:rPr>
              <a:t>&gt;</a:t>
            </a:r>
            <a:endParaRPr lang="en-US" altLang="ko-KR" sz="1400" dirty="0"/>
          </a:p>
        </p:txBody>
      </p:sp>
      <p:sp>
        <p:nvSpPr>
          <p:cNvPr id="5" name="말풍선: 타원형 4"/>
          <p:cNvSpPr/>
          <p:nvPr/>
        </p:nvSpPr>
        <p:spPr>
          <a:xfrm>
            <a:off x="313184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775054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EFBB0FF2-5EA5-4C3E-A78F-7412D2F79638}"/>
              </a:ext>
            </a:extLst>
          </p:cNvPr>
          <p:cNvSpPr txBox="1">
            <a:spLocks/>
          </p:cNvSpPr>
          <p:nvPr/>
        </p:nvSpPr>
        <p:spPr bwMode="auto">
          <a:xfrm>
            <a:off x="790109" y="64626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14&gt; 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cron</a:t>
            </a:r>
            <a:r>
              <a:rPr kumimoji="0" lang="en-US" altLang="ko-KR" sz="2400" dirty="0">
                <a:solidFill>
                  <a:srgbClr val="FFC000"/>
                </a:solidFill>
              </a:rPr>
              <a:t>, at 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AF8ABAE-47DD-42C4-ABF3-3634D335334F}"/>
              </a:ext>
            </a:extLst>
          </p:cNvPr>
          <p:cNvSpPr txBox="1">
            <a:spLocks/>
          </p:cNvSpPr>
          <p:nvPr/>
        </p:nvSpPr>
        <p:spPr bwMode="auto">
          <a:xfrm>
            <a:off x="790109" y="61880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14&gt; 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cron</a:t>
            </a:r>
            <a:r>
              <a:rPr kumimoji="0" lang="en-US" altLang="ko-KR" sz="2400" dirty="0">
                <a:solidFill>
                  <a:srgbClr val="FFC000"/>
                </a:solidFill>
              </a:rPr>
              <a:t>, at 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 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CRON</a:t>
            </a:r>
            <a:r>
              <a:rPr lang="ko-KR" altLang="en-US" sz="2000" dirty="0"/>
              <a:t>을 활용하여 매월 </a:t>
            </a:r>
            <a:r>
              <a:rPr lang="en-US" altLang="ko-KR" sz="2000" dirty="0"/>
              <a:t>15</a:t>
            </a:r>
            <a:r>
              <a:rPr lang="ko-KR" altLang="en-US" sz="2000" dirty="0"/>
              <a:t>일 새벽 </a:t>
            </a:r>
            <a:r>
              <a:rPr lang="en-US" altLang="ko-KR" sz="2000" dirty="0"/>
              <a:t>3</a:t>
            </a:r>
            <a:r>
              <a:rPr lang="ko-KR" altLang="en-US" sz="2000" dirty="0"/>
              <a:t>시 </a:t>
            </a:r>
            <a:r>
              <a:rPr lang="en-US" altLang="ko-KR" sz="2000" dirty="0"/>
              <a:t>1</a:t>
            </a:r>
            <a:r>
              <a:rPr lang="ko-KR" altLang="en-US" sz="2000" dirty="0"/>
              <a:t>분에 </a:t>
            </a:r>
            <a:r>
              <a:rPr lang="en-US" altLang="ko-KR" sz="2000" dirty="0"/>
              <a:t>/home</a:t>
            </a:r>
            <a:r>
              <a:rPr lang="ko-KR" altLang="en-US" sz="2000" dirty="0"/>
              <a:t>디렉터리와 그 하위 디렉터리를 </a:t>
            </a:r>
            <a:r>
              <a:rPr lang="en-US" altLang="ko-KR" sz="2000" dirty="0"/>
              <a:t>/backup </a:t>
            </a:r>
            <a:r>
              <a:rPr lang="ko-KR" altLang="en-US" sz="2000" dirty="0"/>
              <a:t>디렉터리에 백업하는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AT</a:t>
            </a:r>
            <a:r>
              <a:rPr lang="ko-KR" altLang="en-US" sz="2000" dirty="0"/>
              <a:t>의 사용법을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백업 진행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70868" y="50654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5" name="그림 4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7900BE00-6405-4E5C-98A6-2E124C1FC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48223"/>
            <a:ext cx="756709" cy="7422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34C69A-F146-4341-A6CA-3CF67CA3D6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75656" y="3635678"/>
            <a:ext cx="6466418" cy="2865135"/>
          </a:xfrm>
          <a:prstGeom prst="rect">
            <a:avLst/>
          </a:prstGeom>
        </p:spPr>
      </p:pic>
      <p:pic>
        <p:nvPicPr>
          <p:cNvPr id="17" name="그림 16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B631490F-E13F-4318-8628-8BF81F97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75687"/>
            <a:ext cx="756709" cy="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9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492896"/>
            <a:ext cx="82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30511" y="908720"/>
            <a:ext cx="5466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4-2 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92280" y="87988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825098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TCP/IP</a:t>
            </a:r>
          </a:p>
          <a:p>
            <a:pPr lvl="1">
              <a:defRPr/>
            </a:pPr>
            <a:r>
              <a:rPr lang="ko-KR" altLang="en-US" sz="2000" dirty="0"/>
              <a:t>컴퓨터끼리 네트워크 상으로 의사소통을 하는 “프로토콜” 중 가장 널리 사용되는 프로토콜의 한 종류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호스트 이름</a:t>
            </a:r>
            <a:r>
              <a:rPr lang="en-US" altLang="ko-KR" dirty="0"/>
              <a:t>(Hostname)</a:t>
            </a:r>
            <a:r>
              <a:rPr lang="ko-KR" altLang="en-US" dirty="0"/>
              <a:t>과 도메인 이름</a:t>
            </a:r>
            <a:r>
              <a:rPr lang="en-US" altLang="ko-KR" dirty="0"/>
              <a:t>(Domain name)</a:t>
            </a:r>
          </a:p>
          <a:p>
            <a:pPr lvl="1">
              <a:defRPr/>
            </a:pPr>
            <a:r>
              <a:rPr lang="ko-KR" altLang="en-US" sz="2000" dirty="0"/>
              <a:t>호스트 이름은 각각의 컴퓨터에 지정된 이름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도메인 이름</a:t>
            </a:r>
            <a:r>
              <a:rPr lang="en-US" altLang="ko-KR" sz="2000" dirty="0"/>
              <a:t>(</a:t>
            </a:r>
            <a:r>
              <a:rPr lang="ko-KR" altLang="en-US" sz="2000" dirty="0"/>
              <a:t>또는 도메인 주소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/>
              <a:t>hanbit.co.kr</a:t>
            </a:r>
            <a:r>
              <a:rPr lang="ko-KR" altLang="en-US" sz="2000" dirty="0"/>
              <a:t>과 같은 형식</a:t>
            </a:r>
            <a:endParaRPr lang="en-US" altLang="ko-KR" sz="2000" dirty="0"/>
          </a:p>
          <a:p>
            <a:pPr>
              <a:defRPr/>
            </a:pP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각 컴퓨터의 </a:t>
            </a:r>
            <a:r>
              <a:rPr lang="ko-KR" altLang="en-US" sz="2000" dirty="0" err="1"/>
              <a:t>랜카드에</a:t>
            </a:r>
            <a:r>
              <a:rPr lang="ko-KR" altLang="en-US" sz="2000" dirty="0"/>
              <a:t> 부여되는 중복되지 않는 유일한 주소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바이트로 이루어져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자리는 </a:t>
            </a:r>
            <a:r>
              <a:rPr lang="en-US" altLang="ko-KR" sz="2000" dirty="0"/>
              <a:t>0~255</a:t>
            </a:r>
            <a:r>
              <a:rPr lang="ko-KR" altLang="en-US" sz="2000" dirty="0"/>
              <a:t>까지의 숫자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Server</a:t>
            </a:r>
            <a:r>
              <a:rPr lang="ko-KR" altLang="en-US" sz="2000" dirty="0"/>
              <a:t>의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주소는 </a:t>
            </a:r>
            <a:r>
              <a:rPr lang="en-US" altLang="ko-KR" sz="2000" dirty="0"/>
              <a:t>192.168.111.100</a:t>
            </a:r>
          </a:p>
          <a:p>
            <a:pPr>
              <a:defRPr/>
            </a:pPr>
            <a:r>
              <a:rPr lang="ko-KR" altLang="en-US" dirty="0"/>
              <a:t>네트워크 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같은 네트워크에 속해 있는 공통된 주소 </a:t>
            </a:r>
            <a:r>
              <a:rPr lang="en-US" altLang="ko-KR" sz="2000" dirty="0"/>
              <a:t>(</a:t>
            </a:r>
            <a:r>
              <a:rPr lang="ko-KR" altLang="en-US" sz="2000" dirty="0"/>
              <a:t>예 </a:t>
            </a:r>
            <a:r>
              <a:rPr lang="en-US" altLang="ko-KR" sz="2000" dirty="0"/>
              <a:t>: 192.168.111.0)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8787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A9EB7-F1CC-4548-A8C6-662A3092BBD3}"/>
              </a:ext>
            </a:extLst>
          </p:cNvPr>
          <p:cNvSpPr txBox="1">
            <a:spLocks/>
          </p:cNvSpPr>
          <p:nvPr/>
        </p:nvSpPr>
        <p:spPr bwMode="auto">
          <a:xfrm>
            <a:off x="773341" y="66207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시스템에 설정된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런레벨을</a:t>
            </a:r>
            <a:r>
              <a:rPr kumimoji="0" lang="ko-KR" altLang="en-US" sz="2400" dirty="0">
                <a:solidFill>
                  <a:srgbClr val="FFC000"/>
                </a:solidFill>
              </a:rPr>
              <a:t> 변경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774B33A-5DBC-4CF1-8E6F-5F56F66F5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1495"/>
            <a:ext cx="756709" cy="742276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런레벨의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개념을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런레벨을 변경하는 방법을 파악한다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</a:t>
            </a:r>
            <a:r>
              <a:rPr kumimoji="0" lang="en-US" altLang="ko-KR" sz="2400" dirty="0">
                <a:latin typeface="+mn-ea"/>
                <a:ea typeface="+mn-ea"/>
              </a:rPr>
              <a:t>(</a:t>
            </a:r>
            <a:r>
              <a:rPr kumimoji="0" lang="ko-KR" altLang="en-US" sz="2400" dirty="0">
                <a:latin typeface="+mn-ea"/>
                <a:ea typeface="+mn-ea"/>
              </a:rPr>
              <a:t>런레벨 </a:t>
            </a:r>
            <a:r>
              <a:rPr kumimoji="0" lang="en-US" altLang="ko-KR" sz="2400" dirty="0">
                <a:latin typeface="+mn-ea"/>
                <a:ea typeface="+mn-ea"/>
              </a:rPr>
              <a:t>3</a:t>
            </a:r>
            <a:r>
              <a:rPr kumimoji="0" lang="ko-KR" altLang="en-US" sz="2400" dirty="0">
                <a:latin typeface="+mn-ea"/>
                <a:ea typeface="+mn-ea"/>
              </a:rPr>
              <a:t>로 변경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6444208" y="54982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B14F80-ACD9-443B-9010-C12E062888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7898" y="4269404"/>
            <a:ext cx="7028180" cy="18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5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브로드캐스트</a:t>
            </a:r>
            <a:r>
              <a:rPr lang="en-US" altLang="ko-KR" dirty="0"/>
              <a:t>(Broadcast)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내부 네트워크의 모든 컴퓨터가 듣게 되는 주소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현재 주소의 제일 끝자리를 </a:t>
            </a:r>
            <a:r>
              <a:rPr lang="en-US" altLang="ko-KR" sz="2000" dirty="0"/>
              <a:t>255</a:t>
            </a:r>
            <a:r>
              <a:rPr lang="ko-KR" altLang="en-US" sz="2000" dirty="0"/>
              <a:t>로 바꾼 주소</a:t>
            </a:r>
            <a:r>
              <a:rPr lang="en-US" altLang="ko-KR" sz="2000" dirty="0"/>
              <a:t>(C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ko-KR" altLang="en-US" dirty="0"/>
              <a:t>게이트웨이</a:t>
            </a:r>
            <a:r>
              <a:rPr lang="en-US" altLang="ko-KR" dirty="0"/>
              <a:t>(Gateway), </a:t>
            </a:r>
            <a:r>
              <a:rPr lang="ko-KR" altLang="en-US" dirty="0"/>
              <a:t>라우터</a:t>
            </a:r>
            <a:r>
              <a:rPr lang="en-US" altLang="ko-KR" dirty="0"/>
              <a:t>(Router)</a:t>
            </a:r>
          </a:p>
          <a:p>
            <a:pPr lvl="1">
              <a:defRPr/>
            </a:pPr>
            <a:r>
              <a:rPr lang="ko-KR" altLang="en-US" sz="2000" dirty="0"/>
              <a:t>라우터 </a:t>
            </a:r>
            <a:r>
              <a:rPr lang="en-US" altLang="ko-KR" sz="2000" dirty="0"/>
              <a:t>= </a:t>
            </a:r>
            <a:r>
              <a:rPr lang="ko-KR" altLang="en-US" sz="2000" dirty="0"/>
              <a:t>게이트웨이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네트워크 간에 데이터를 전송하는 컴퓨터 또는 장비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VMware</a:t>
            </a:r>
            <a:r>
              <a:rPr lang="ko-KR" altLang="en-US" sz="2000" dirty="0"/>
              <a:t>의 게이트웨이 주소는 </a:t>
            </a:r>
            <a:r>
              <a:rPr lang="en-US" altLang="ko-KR" sz="2000" dirty="0"/>
              <a:t>192.168.111.2</a:t>
            </a:r>
            <a:r>
              <a:rPr lang="ko-KR" altLang="en-US" sz="2000" dirty="0"/>
              <a:t>로 고정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넷마스크</a:t>
            </a:r>
            <a:r>
              <a:rPr lang="en-US" altLang="ko-KR" dirty="0"/>
              <a:t>(</a:t>
            </a:r>
            <a:r>
              <a:rPr lang="en-US" altLang="ko-KR" dirty="0" err="1"/>
              <a:t>Netmask</a:t>
            </a:r>
            <a:r>
              <a:rPr lang="en-US" altLang="ko-KR" dirty="0"/>
              <a:t>) &amp;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>
              <a:defRPr/>
            </a:pPr>
            <a:r>
              <a:rPr lang="ko-KR" altLang="en-US" sz="2000" dirty="0"/>
              <a:t>넷마스크 </a:t>
            </a:r>
            <a:r>
              <a:rPr lang="en-US" altLang="ko-KR" sz="2000" dirty="0"/>
              <a:t>: </a:t>
            </a:r>
            <a:r>
              <a:rPr lang="ko-KR" altLang="en-US" sz="2000" dirty="0"/>
              <a:t>네트워크의 규모를 결정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:255.255.255.0–C</a:t>
            </a:r>
            <a:r>
              <a:rPr lang="ko-KR" altLang="en-US" sz="2000" dirty="0"/>
              <a:t>클래스</a:t>
            </a:r>
            <a:r>
              <a:rPr lang="en-US" altLang="ko-KR" sz="2000" dirty="0"/>
              <a:t>)</a:t>
            </a:r>
          </a:p>
          <a:p>
            <a:pPr>
              <a:defRPr/>
            </a:pPr>
            <a:r>
              <a:rPr lang="en-US" altLang="ko-KR" dirty="0"/>
              <a:t>DNS(Domain Name System) </a:t>
            </a:r>
            <a:r>
              <a:rPr lang="ko-KR" altLang="en-US" dirty="0"/>
              <a:t>서버</a:t>
            </a:r>
            <a:r>
              <a:rPr lang="en-US" altLang="ko-KR" dirty="0"/>
              <a:t>(= </a:t>
            </a:r>
            <a:r>
              <a:rPr lang="ko-KR" altLang="en-US" dirty="0"/>
              <a:t>네임 서버</a:t>
            </a:r>
            <a:r>
              <a:rPr lang="en-US" altLang="ko-KR" dirty="0"/>
              <a:t>)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URL</a:t>
            </a:r>
            <a:r>
              <a:rPr lang="ko-KR" altLang="en-US" sz="2000" dirty="0"/>
              <a:t>을 해당 컴퓨터의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주소로 변환해 주는 서버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설정 파일은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resolv.conf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VMware</a:t>
            </a:r>
            <a:r>
              <a:rPr lang="ko-KR" altLang="en-US" sz="2000" dirty="0"/>
              <a:t>를 사용하면 </a:t>
            </a:r>
            <a:r>
              <a:rPr lang="en-US" altLang="ko-KR" sz="2000" dirty="0"/>
              <a:t>VMware</a:t>
            </a:r>
            <a:r>
              <a:rPr lang="ko-KR" altLang="en-US" sz="2000" dirty="0"/>
              <a:t>가 </a:t>
            </a:r>
            <a:r>
              <a:rPr lang="en-US" altLang="ko-KR" sz="2000" dirty="0"/>
              <a:t>192.168.111.2</a:t>
            </a:r>
            <a:r>
              <a:rPr lang="ko-KR" altLang="en-US" sz="2000" dirty="0"/>
              <a:t>번을 게이트웨이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/>
              <a:t>DNS </a:t>
            </a:r>
            <a:r>
              <a:rPr lang="ko-KR" altLang="en-US" sz="2000" dirty="0"/>
              <a:t>서버로</a:t>
            </a:r>
            <a:r>
              <a:rPr lang="en-US" altLang="ko-KR" sz="2000" dirty="0"/>
              <a:t>, 192.168.111.254</a:t>
            </a:r>
            <a:r>
              <a:rPr lang="ko-KR" altLang="en-US" sz="2000" dirty="0"/>
              <a:t>를 </a:t>
            </a:r>
            <a:r>
              <a:rPr lang="en-US" altLang="ko-KR" sz="2000" dirty="0"/>
              <a:t>DHCP </a:t>
            </a:r>
            <a:r>
              <a:rPr lang="ko-KR" altLang="en-US" sz="2000" dirty="0"/>
              <a:t>서버로 설정함</a:t>
            </a:r>
            <a:r>
              <a:rPr lang="en-US" altLang="ko-KR" sz="2000" dirty="0"/>
              <a:t>.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238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00516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네트워크 관련 필수 개념 </a:t>
            </a:r>
            <a:r>
              <a:rPr lang="en-US" altLang="ko-KR" sz="2800" dirty="0">
                <a:solidFill>
                  <a:schemeClr val="tx1"/>
                </a:solidFill>
              </a:rPr>
              <a:t>(3)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리눅스에서의 네트워크 장치 이름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우분투는 랜카드를 </a:t>
            </a:r>
            <a:r>
              <a:rPr lang="en-US" altLang="ko-KR" sz="2000" dirty="0"/>
              <a:t>ens32 </a:t>
            </a:r>
            <a:r>
              <a:rPr lang="ko-KR" altLang="en-US" sz="2000" dirty="0"/>
              <a:t>또는 </a:t>
            </a:r>
            <a:r>
              <a:rPr lang="en-US" altLang="ko-KR" sz="2000" dirty="0"/>
              <a:t>ens33</a:t>
            </a:r>
            <a:r>
              <a:rPr lang="ko-KR" altLang="en-US" sz="2000" dirty="0"/>
              <a:t>으로 할당함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명령 예</a:t>
            </a:r>
            <a:endParaRPr lang="en-US" altLang="ko-KR" sz="2000" dirty="0"/>
          </a:p>
          <a:p>
            <a:pPr lvl="2">
              <a:defRPr/>
            </a:pPr>
            <a:r>
              <a:rPr lang="en-US" altLang="ko-KR" sz="1600" dirty="0"/>
              <a:t># ifconfig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설정 정보를 출력</a:t>
            </a:r>
          </a:p>
          <a:p>
            <a:pPr lvl="2">
              <a:defRPr/>
            </a:pPr>
            <a:r>
              <a:rPr lang="en-US" altLang="ko-KR" sz="1600" dirty="0"/>
              <a:t># </a:t>
            </a:r>
            <a:r>
              <a:rPr lang="en-US" altLang="ko-KR" sz="1600" dirty="0" err="1"/>
              <a:t>ifdown</a:t>
            </a:r>
            <a:r>
              <a:rPr lang="en-US" altLang="ko-KR" sz="1600" dirty="0"/>
              <a:t>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장치를 정지</a:t>
            </a:r>
          </a:p>
          <a:p>
            <a:pPr lvl="2">
              <a:defRPr/>
            </a:pPr>
            <a:r>
              <a:rPr lang="en-US" altLang="ko-KR" sz="1600" dirty="0"/>
              <a:t># </a:t>
            </a:r>
            <a:r>
              <a:rPr lang="en-US" altLang="ko-KR" sz="1600" dirty="0" err="1"/>
              <a:t>ifup</a:t>
            </a:r>
            <a:r>
              <a:rPr lang="en-US" altLang="ko-KR" sz="1600" dirty="0"/>
              <a:t> ens32 </a:t>
            </a:r>
            <a:r>
              <a:rPr lang="ko-KR" altLang="en-US" sz="1600" dirty="0"/>
              <a:t>또는 </a:t>
            </a:r>
            <a:r>
              <a:rPr lang="en-US" altLang="ko-KR" sz="1600" dirty="0"/>
              <a:t>ens33	 → </a:t>
            </a:r>
            <a:r>
              <a:rPr lang="ko-KR" altLang="en-US" sz="1600" dirty="0"/>
              <a:t>네트워크 장치를 가동</a:t>
            </a:r>
            <a:endParaRPr lang="en-US" altLang="ko-KR" sz="1600" dirty="0"/>
          </a:p>
        </p:txBody>
      </p:sp>
      <p:sp>
        <p:nvSpPr>
          <p:cNvPr id="4" name="말풍선: 타원형 3"/>
          <p:cNvSpPr/>
          <p:nvPr/>
        </p:nvSpPr>
        <p:spPr>
          <a:xfrm>
            <a:off x="5436096" y="5893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43137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>
                <a:solidFill>
                  <a:schemeClr val="tx1"/>
                </a:solidFill>
              </a:rPr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nm-connection-editor </a:t>
            </a:r>
            <a:r>
              <a:rPr lang="ko-KR" altLang="en-US" dirty="0"/>
              <a:t>또는 </a:t>
            </a:r>
            <a:r>
              <a:rPr lang="en-US" altLang="ko-KR" dirty="0" err="1"/>
              <a:t>nmtui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네트워크와 관련된 대부분의 작업을 이 명령어에서 수행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자동 </a:t>
            </a:r>
            <a:r>
              <a:rPr lang="en-US" altLang="ko-KR" sz="1600" dirty="0">
                <a:solidFill>
                  <a:srgbClr val="0070C0"/>
                </a:solidFill>
              </a:rPr>
              <a:t>IP </a:t>
            </a:r>
            <a:r>
              <a:rPr lang="ko-KR" altLang="en-US" sz="1600" dirty="0">
                <a:solidFill>
                  <a:srgbClr val="0070C0"/>
                </a:solidFill>
              </a:rPr>
              <a:t>주소 또는 고정 </a:t>
            </a:r>
            <a:r>
              <a:rPr lang="en-US" altLang="ko-KR" sz="1600" dirty="0">
                <a:solidFill>
                  <a:srgbClr val="0070C0"/>
                </a:solidFill>
              </a:rPr>
              <a:t>IP</a:t>
            </a:r>
            <a:r>
              <a:rPr lang="ko-KR" altLang="en-US" sz="1600" dirty="0">
                <a:solidFill>
                  <a:srgbClr val="0070C0"/>
                </a:solidFill>
              </a:rPr>
              <a:t>주소 사용 결정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•IP</a:t>
            </a:r>
            <a:r>
              <a:rPr lang="ko-KR" altLang="en-US" sz="1600" dirty="0">
                <a:solidFill>
                  <a:srgbClr val="0070C0"/>
                </a:solidFill>
              </a:rPr>
              <a:t>주소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서브넷</a:t>
            </a:r>
            <a:r>
              <a:rPr lang="ko-KR" altLang="en-US" sz="1600" dirty="0">
                <a:solidFill>
                  <a:srgbClr val="0070C0"/>
                </a:solidFill>
              </a:rPr>
              <a:t> 마스크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게이트웨이 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•DNS </a:t>
            </a:r>
            <a:r>
              <a:rPr lang="ko-KR" altLang="en-US" sz="1600" dirty="0">
                <a:solidFill>
                  <a:srgbClr val="0070C0"/>
                </a:solidFill>
              </a:rPr>
              <a:t>정보 입력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네트워크 카드 드라이버 설정</a:t>
            </a: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•</a:t>
            </a:r>
            <a:r>
              <a:rPr lang="ko-KR" altLang="en-US" sz="1600" dirty="0">
                <a:solidFill>
                  <a:srgbClr val="0070C0"/>
                </a:solidFill>
              </a:rPr>
              <a:t>네트워크 장치</a:t>
            </a:r>
            <a:r>
              <a:rPr lang="en-US" altLang="ko-KR" sz="1600" dirty="0">
                <a:solidFill>
                  <a:srgbClr val="0070C0"/>
                </a:solidFill>
              </a:rPr>
              <a:t>(ens32)</a:t>
            </a:r>
            <a:r>
              <a:rPr lang="ko-KR" altLang="en-US" sz="1600" dirty="0">
                <a:solidFill>
                  <a:srgbClr val="0070C0"/>
                </a:solidFill>
              </a:rPr>
              <a:t>의 설정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systemctl &lt;start/stop/restart/status&gt; networking</a:t>
            </a:r>
          </a:p>
          <a:p>
            <a:pPr lvl="1">
              <a:defRPr/>
            </a:pPr>
            <a:r>
              <a:rPr lang="ko-KR" altLang="en-US" sz="2000" dirty="0"/>
              <a:t>네트워크의 설정을 변경한 후에</a:t>
            </a:r>
            <a:r>
              <a:rPr lang="en-US" altLang="ko-KR" sz="2000" dirty="0"/>
              <a:t>, </a:t>
            </a:r>
            <a:r>
              <a:rPr lang="ko-KR" altLang="en-US" sz="2000" dirty="0"/>
              <a:t>변경된 내용을 시스템에 적용시키는 명령어</a:t>
            </a:r>
            <a:endParaRPr lang="en-US" altLang="ko-KR" sz="2000" dirty="0"/>
          </a:p>
        </p:txBody>
      </p:sp>
      <p:sp>
        <p:nvSpPr>
          <p:cNvPr id="7" name="말풍선: 타원형 6"/>
          <p:cNvSpPr/>
          <p:nvPr/>
        </p:nvSpPr>
        <p:spPr>
          <a:xfrm>
            <a:off x="601216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13595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중요한 네트워크 관련 명령어 </a:t>
            </a:r>
            <a:r>
              <a:rPr lang="en-US" altLang="ko-KR" sz="2800" dirty="0">
                <a:solidFill>
                  <a:schemeClr val="tx1"/>
                </a:solidFill>
              </a:rPr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ifconfig &lt;</a:t>
            </a:r>
            <a:r>
              <a:rPr lang="ko-KR" altLang="en-US" dirty="0"/>
              <a:t>장치이름</a:t>
            </a:r>
            <a:r>
              <a:rPr lang="en-US" altLang="ko-KR" dirty="0"/>
              <a:t>&gt;</a:t>
            </a:r>
          </a:p>
          <a:p>
            <a:pPr lvl="1">
              <a:defRPr/>
            </a:pPr>
            <a:r>
              <a:rPr lang="ko-KR" altLang="en-US" sz="2000" dirty="0"/>
              <a:t>장치의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 설정 정보를 출력</a:t>
            </a:r>
            <a:endParaRPr lang="en-US" altLang="ko-KR" sz="2000" dirty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dirty="0" err="1"/>
              <a:t>nslookup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DNS </a:t>
            </a:r>
            <a:r>
              <a:rPr lang="ko-KR" altLang="en-US" sz="2000" dirty="0"/>
              <a:t>서버의 작동을 테스트하는 명령어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ping &lt;IP</a:t>
            </a:r>
            <a:r>
              <a:rPr lang="ko-KR" altLang="en-US" dirty="0"/>
              <a:t>주소 또는 </a:t>
            </a:r>
            <a:r>
              <a:rPr lang="en-US" altLang="ko-KR" dirty="0"/>
              <a:t>URL&gt; </a:t>
            </a:r>
          </a:p>
          <a:p>
            <a:pPr lvl="1">
              <a:defRPr/>
            </a:pPr>
            <a:r>
              <a:rPr lang="ko-KR" altLang="en-US" sz="2000" dirty="0"/>
              <a:t>해당 컴퓨터가 네트워크상에서 응답하는지를 테스트하는 간편한 명령어</a:t>
            </a:r>
            <a:endParaRPr lang="en-US" altLang="ko-KR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601216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3094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dirty="0"/>
              <a:t>네트워크 설정과 관련된 주요 파일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네트워크 기본 정보가 설정된 파일 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X </a:t>
            </a:r>
            <a:r>
              <a:rPr lang="ko-KR" altLang="en-US" sz="2000" dirty="0"/>
              <a:t>윈도 모드 </a:t>
            </a:r>
            <a:r>
              <a:rPr lang="en-US" altLang="ko-KR" sz="2000" dirty="0"/>
              <a:t>: Server, Client</a:t>
            </a:r>
          </a:p>
          <a:p>
            <a:pPr lvl="2">
              <a:defRPr/>
            </a:pPr>
            <a:r>
              <a:rPr lang="en-US" altLang="ko-KR" sz="1600" dirty="0"/>
              <a:t>‘/etc/</a:t>
            </a:r>
            <a:r>
              <a:rPr lang="en-US" altLang="ko-KR" sz="1600" dirty="0" err="1"/>
              <a:t>NetworkManager</a:t>
            </a:r>
            <a:r>
              <a:rPr lang="en-US" altLang="ko-KR" sz="1600" dirty="0"/>
              <a:t>/system-connections/</a:t>
            </a:r>
            <a:r>
              <a:rPr lang="ko-KR" altLang="en-US" sz="1600" dirty="0"/>
              <a:t>유선 연결 </a:t>
            </a:r>
            <a:r>
              <a:rPr lang="en-US" altLang="ko-KR" sz="1600" dirty="0"/>
              <a:t>1</a:t>
            </a:r>
            <a:r>
              <a:rPr lang="ko-KR" altLang="en-US" sz="1600" dirty="0"/>
              <a:t>’ 파일 </a:t>
            </a:r>
            <a:br>
              <a:rPr lang="ko-KR" altLang="en-US" sz="1600" dirty="0"/>
            </a:br>
            <a:endParaRPr lang="en-US" altLang="ko-KR" sz="1600" dirty="0"/>
          </a:p>
          <a:p>
            <a:pPr lvl="1">
              <a:defRPr/>
            </a:pPr>
            <a:r>
              <a:rPr lang="ko-KR" altLang="en-US" sz="2000" dirty="0"/>
              <a:t>텍스트 모드 </a:t>
            </a:r>
            <a:r>
              <a:rPr lang="en-US" altLang="ko-KR" sz="2000" dirty="0"/>
              <a:t>: Server(B)</a:t>
            </a:r>
          </a:p>
          <a:p>
            <a:pPr lvl="2">
              <a:defRPr/>
            </a:pP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netplan</a:t>
            </a:r>
            <a:r>
              <a:rPr lang="en-US" altLang="ko-KR" sz="1600" dirty="0"/>
              <a:t>/*.</a:t>
            </a:r>
            <a:r>
              <a:rPr lang="en-US" altLang="ko-KR" sz="1600" dirty="0" err="1"/>
              <a:t>yaml</a:t>
            </a:r>
            <a:r>
              <a:rPr lang="ko-KR" altLang="en-US" sz="1600" dirty="0"/>
              <a:t> 파일</a:t>
            </a:r>
            <a:endParaRPr lang="en-US" altLang="ko-KR" dirty="0"/>
          </a:p>
          <a:p>
            <a:pPr lvl="2">
              <a:buFont typeface="Wingdings 2" panose="05020102010507070707" pitchFamily="18" charset="2"/>
              <a:buNone/>
              <a:defRPr/>
            </a:pPr>
            <a:endParaRPr lang="en-US" altLang="ko-KR" sz="1600" dirty="0"/>
          </a:p>
          <a:p>
            <a:pPr>
              <a:defRPr/>
            </a:pPr>
            <a:r>
              <a:rPr lang="en-US" altLang="ko-KR" dirty="0"/>
              <a:t>/etc/</a:t>
            </a:r>
            <a:r>
              <a:rPr lang="en-US" altLang="ko-KR" dirty="0" err="1"/>
              <a:t>resolv.conf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DNS </a:t>
            </a:r>
            <a:r>
              <a:rPr lang="ko-KR" altLang="en-US" sz="2000" dirty="0"/>
              <a:t>서버의 정보 및 호스트 이름이 들어 있는 파일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/etc/hosts</a:t>
            </a:r>
          </a:p>
          <a:p>
            <a:pPr lvl="1">
              <a:defRPr/>
            </a:pPr>
            <a:r>
              <a:rPr lang="ko-KR" altLang="en-US" sz="2000" dirty="0"/>
              <a:t>현 컴퓨터의 호스트 이름 및 </a:t>
            </a:r>
            <a:r>
              <a:rPr lang="en-US" altLang="ko-KR" sz="2000" dirty="0"/>
              <a:t>FQDN</a:t>
            </a:r>
            <a:r>
              <a:rPr lang="ko-KR" altLang="en-US" sz="2000" dirty="0"/>
              <a:t>이 들어 있는 파일</a:t>
            </a:r>
            <a:endParaRPr lang="en-US" altLang="ko-KR" sz="2000" dirty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1907704" y="4293096"/>
            <a:ext cx="6480720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영구적으로 </a:t>
            </a:r>
            <a:r>
              <a:rPr lang="en-US" altLang="ko-KR" sz="1400" dirty="0">
                <a:solidFill>
                  <a:srgbClr val="0070C0"/>
                </a:solidFill>
              </a:rPr>
              <a:t>DNS </a:t>
            </a:r>
            <a:r>
              <a:rPr lang="ko-KR" altLang="en-US" sz="1400" dirty="0">
                <a:solidFill>
                  <a:srgbClr val="0070C0"/>
                </a:solidFill>
              </a:rPr>
              <a:t>서버 정보를 변경하려면 </a:t>
            </a:r>
            <a:r>
              <a:rPr lang="en-US" altLang="ko-KR" sz="1400" dirty="0">
                <a:solidFill>
                  <a:srgbClr val="0070C0"/>
                </a:solidFill>
              </a:rPr>
              <a:t>nm-connection-editor </a:t>
            </a:r>
            <a:r>
              <a:rPr lang="ko-KR" altLang="en-US" sz="1400" dirty="0">
                <a:solidFill>
                  <a:srgbClr val="0070C0"/>
                </a:solidFill>
              </a:rPr>
              <a:t>명령이나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etc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</a:rPr>
              <a:t>netplan</a:t>
            </a:r>
            <a:r>
              <a:rPr lang="en-US" altLang="ko-KR" sz="1400" dirty="0">
                <a:solidFill>
                  <a:srgbClr val="0070C0"/>
                </a:solidFill>
              </a:rPr>
              <a:t>/*.</a:t>
            </a:r>
            <a:r>
              <a:rPr lang="en-US" altLang="ko-KR" sz="1400" dirty="0" err="1">
                <a:solidFill>
                  <a:srgbClr val="0070C0"/>
                </a:solidFill>
              </a:rPr>
              <a:t>yaml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파일을 직접 편집해야 함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61561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811227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2B23-2A95-4AE9-98C5-92B83DC2208A}"/>
              </a:ext>
            </a:extLst>
          </p:cNvPr>
          <p:cNvSpPr txBox="1">
            <a:spLocks/>
          </p:cNvSpPr>
          <p:nvPr/>
        </p:nvSpPr>
        <p:spPr bwMode="auto">
          <a:xfrm>
            <a:off x="790109" y="68612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15&gt; nm-connection-editor </a:t>
            </a:r>
            <a:r>
              <a:rPr kumimoji="0" lang="ko-KR" altLang="en-US" sz="2400" dirty="0">
                <a:solidFill>
                  <a:srgbClr val="FFC000"/>
                </a:solidFill>
              </a:rPr>
              <a:t>명령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nm-connection-editor </a:t>
            </a:r>
            <a:r>
              <a:rPr lang="ko-KR" altLang="en-US" sz="2000" dirty="0"/>
              <a:t>명령의 작동을 이해한다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네트워크 관련 파일들의 내용을 확인한다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DNS</a:t>
            </a:r>
            <a:r>
              <a:rPr lang="ko-KR" altLang="en-US" sz="2000" dirty="0"/>
              <a:t>의 작동을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resolv.conf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파일과 연관해서 이해한다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네트워크 설정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804248" y="5155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242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46D9CD7-5D40-46C4-9DAA-AC85493A1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15543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946AF1-3979-4CFF-A474-D944F886F9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52" y="3284754"/>
            <a:ext cx="6973422" cy="321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083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파이프</a:t>
            </a:r>
            <a:r>
              <a:rPr lang="en-US" altLang="ko-KR" sz="2800" dirty="0"/>
              <a:t>, </a:t>
            </a:r>
            <a:r>
              <a:rPr lang="ko-KR" altLang="en-US" sz="2800" dirty="0"/>
              <a:t>필터</a:t>
            </a:r>
            <a:r>
              <a:rPr lang="en-US" altLang="ko-KR" sz="2800" dirty="0"/>
              <a:t>, </a:t>
            </a:r>
            <a:r>
              <a:rPr lang="ko-KR" altLang="en-US" sz="2800" dirty="0"/>
              <a:t>리디렉션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파이프</a:t>
            </a:r>
            <a:r>
              <a:rPr lang="en-US" altLang="ko-KR" dirty="0"/>
              <a:t>(pipe)</a:t>
            </a:r>
          </a:p>
          <a:p>
            <a:pPr lvl="1">
              <a:defRPr/>
            </a:pPr>
            <a:r>
              <a:rPr lang="ko-KR" altLang="en-US" sz="2000" dirty="0"/>
              <a:t>두 개의 프로그램을 연결해 주는 연결통로의 의미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“</a:t>
            </a:r>
            <a:r>
              <a:rPr lang="en-US" altLang="ko-KR" sz="2000" dirty="0"/>
              <a:t>|”</a:t>
            </a:r>
            <a:r>
              <a:rPr lang="ko-KR" altLang="en-US" sz="2000" dirty="0"/>
              <a:t>문자를 사용함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/etc | more</a:t>
            </a:r>
          </a:p>
          <a:p>
            <a:pPr>
              <a:defRPr/>
            </a:pPr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pPr marL="858837" lvl="1" indent="-457200">
              <a:defRPr/>
            </a:pPr>
            <a:r>
              <a:rPr lang="ko-KR" altLang="en-US" sz="2000" dirty="0"/>
              <a:t>필요한 것만 걸러 주는 명령어</a:t>
            </a:r>
          </a:p>
          <a:p>
            <a:pPr marL="858837" lvl="1" indent="-457200">
              <a:defRPr/>
            </a:pPr>
            <a:r>
              <a:rPr lang="en-US" altLang="ko-KR" sz="2000" dirty="0" err="1"/>
              <a:t>grep</a:t>
            </a:r>
            <a:r>
              <a:rPr lang="en-US" altLang="ko-KR" sz="2000" dirty="0"/>
              <a:t>, tail, </a:t>
            </a:r>
            <a:r>
              <a:rPr lang="en-US" altLang="ko-KR" sz="2000" dirty="0" err="1"/>
              <a:t>wc</a:t>
            </a:r>
            <a:r>
              <a:rPr lang="en-US" altLang="ko-KR" sz="2000" dirty="0"/>
              <a:t>, sort,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awk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sed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주로 파이프와 같이 사용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ps</a:t>
            </a:r>
            <a:r>
              <a:rPr lang="en-US" altLang="ko-KR" sz="2000" dirty="0"/>
              <a:t> -</a:t>
            </a:r>
            <a:r>
              <a:rPr lang="en-US" altLang="ko-KR" sz="2000" dirty="0" err="1"/>
              <a:t>ef</a:t>
            </a:r>
            <a:r>
              <a:rPr lang="en-US" altLang="ko-KR" sz="2000" dirty="0"/>
              <a:t> | </a:t>
            </a:r>
            <a:r>
              <a:rPr lang="en-US" altLang="ko-KR" sz="2000" dirty="0" err="1"/>
              <a:t>grep</a:t>
            </a:r>
            <a:r>
              <a:rPr lang="en-US" altLang="ko-KR" sz="2000" dirty="0"/>
              <a:t> bash</a:t>
            </a:r>
          </a:p>
          <a:p>
            <a:pPr>
              <a:defRPr/>
            </a:pPr>
            <a:r>
              <a:rPr lang="ko-KR" altLang="en-US" dirty="0"/>
              <a:t>리디렉션 </a:t>
            </a:r>
            <a:r>
              <a:rPr lang="en-US" altLang="ko-KR" dirty="0"/>
              <a:t>(redirection)</a:t>
            </a:r>
          </a:p>
          <a:p>
            <a:pPr marL="858837" lvl="1" indent="-457200">
              <a:defRPr/>
            </a:pPr>
            <a:r>
              <a:rPr lang="ko-KR" altLang="en-US" sz="2000" dirty="0"/>
              <a:t>표준 입출력의 방향을 바꿔 줌</a:t>
            </a:r>
            <a:endParaRPr lang="en-US" altLang="ko-KR" sz="2000" dirty="0"/>
          </a:p>
          <a:p>
            <a:pPr marL="858837" lvl="1" indent="-457200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ls -l &gt; list.txt</a:t>
            </a:r>
          </a:p>
          <a:p>
            <a:pPr marL="858837" lvl="1" indent="-457200">
              <a:defRPr/>
            </a:pPr>
            <a:r>
              <a:rPr lang="en-US" altLang="ko-KR" sz="2000" dirty="0"/>
              <a:t>     soft &lt; list.txt &gt; out.txt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44279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15292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데몬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정의 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하드디스크에 저장된 실행코드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  <a:r>
              <a:rPr lang="ko-KR" altLang="en-US" sz="2000" dirty="0"/>
              <a:t>가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메모리에 로딩되어 활성화된 것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 err="1"/>
              <a:t>포그라운드</a:t>
            </a:r>
            <a:r>
              <a:rPr lang="ko-KR" altLang="en-US" dirty="0"/>
              <a:t> 프로세스</a:t>
            </a:r>
            <a:r>
              <a:rPr lang="en-US" altLang="ko-KR" dirty="0"/>
              <a:t>(</a:t>
            </a:r>
            <a:r>
              <a:rPr lang="en-US" altLang="ko-KR" b="1" dirty="0"/>
              <a:t>Foreground Process)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실행하면 화면에 나타나서 사용자와 상호작용을 하는 프로세스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대부분의 응용프로그램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백그라운드 프로세스</a:t>
            </a:r>
            <a:r>
              <a:rPr lang="en-US" altLang="ko-KR" dirty="0"/>
              <a:t>(</a:t>
            </a:r>
            <a:r>
              <a:rPr lang="en-US" altLang="ko-KR" b="1" dirty="0"/>
              <a:t>Background Process)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실행은 되었지만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화면에는 나타나지 않고 실행되는 프로세스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백신 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서버 데몬 등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프로세스 번호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각각의 프로세스에 할당된 고유번호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작업 번호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현재 실행되고 있는 백그라운드 프로세스의 순차번호</a:t>
            </a:r>
            <a:endParaRPr lang="en-US" altLang="ko-KR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377991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05045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프로세스</a:t>
            </a:r>
            <a:r>
              <a:rPr lang="en-US" altLang="ko-KR" sz="2800" dirty="0"/>
              <a:t>, </a:t>
            </a:r>
            <a:r>
              <a:rPr lang="ko-KR" altLang="en-US" sz="2800" dirty="0"/>
              <a:t>데몬 </a:t>
            </a:r>
            <a:r>
              <a:rPr lang="en-US" altLang="ko-KR" sz="2800" dirty="0"/>
              <a:t>(2)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부모 프로세스와 자식 프로세스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모든 프로세스는 부모 프로세스를 가지고 있음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부모 프로세스를 </a:t>
            </a:r>
            <a:r>
              <a:rPr lang="en-US" altLang="ko-KR" sz="2000" dirty="0"/>
              <a:t>kill </a:t>
            </a:r>
            <a:r>
              <a:rPr lang="ko-KR" altLang="en-US" sz="2000" dirty="0"/>
              <a:t>하면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프로세스도 자동으로 </a:t>
            </a:r>
            <a:r>
              <a:rPr lang="en-US" altLang="ko-KR" sz="2000" dirty="0"/>
              <a:t>kill </a:t>
            </a:r>
            <a:r>
              <a:rPr lang="ko-KR" altLang="en-US" sz="2000" dirty="0"/>
              <a:t>됨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프로세스 관련 명령</a:t>
            </a:r>
            <a:endParaRPr lang="en-US" altLang="ko-KR" dirty="0"/>
          </a:p>
          <a:p>
            <a:pPr lvl="1">
              <a:defRPr/>
            </a:pPr>
            <a:r>
              <a:rPr lang="en-US" altLang="ko-KR" sz="2000" b="1" dirty="0" err="1"/>
              <a:t>ps</a:t>
            </a:r>
            <a:endParaRPr lang="en-US" altLang="ko-KR" sz="2000" b="1" dirty="0"/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현재 프로세스의 상태를 확인하는 명령어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“</a:t>
            </a:r>
            <a:r>
              <a:rPr lang="en-US" altLang="ko-KR" sz="1800" dirty="0" err="1">
                <a:solidFill>
                  <a:srgbClr val="0070C0"/>
                </a:solidFill>
              </a:rPr>
              <a:t>ps</a:t>
            </a:r>
            <a:r>
              <a:rPr lang="en-US" altLang="ko-KR" sz="1800" dirty="0">
                <a:solidFill>
                  <a:srgbClr val="0070C0"/>
                </a:solidFill>
              </a:rPr>
              <a:t> -</a:t>
            </a:r>
            <a:r>
              <a:rPr lang="en-US" altLang="ko-KR" sz="1800" dirty="0" err="1">
                <a:solidFill>
                  <a:srgbClr val="0070C0"/>
                </a:solidFill>
              </a:rPr>
              <a:t>ef</a:t>
            </a:r>
            <a:r>
              <a:rPr lang="en-US" altLang="ko-KR" sz="1800" dirty="0">
                <a:solidFill>
                  <a:srgbClr val="0070C0"/>
                </a:solidFill>
              </a:rPr>
              <a:t> | </a:t>
            </a:r>
            <a:r>
              <a:rPr lang="en-US" altLang="ko-KR" sz="1800" dirty="0" err="1">
                <a:solidFill>
                  <a:srgbClr val="0070C0"/>
                </a:solidFill>
              </a:rPr>
              <a:t>grep</a:t>
            </a:r>
            <a:r>
              <a:rPr lang="en-US" altLang="ko-KR" sz="1800" dirty="0">
                <a:solidFill>
                  <a:srgbClr val="0070C0"/>
                </a:solidFill>
              </a:rPr>
              <a:t> &lt;</a:t>
            </a:r>
            <a:r>
              <a:rPr lang="ko-KR" altLang="en-US" sz="1800" dirty="0">
                <a:solidFill>
                  <a:srgbClr val="0070C0"/>
                </a:solidFill>
              </a:rPr>
              <a:t>프로세스 이름</a:t>
            </a:r>
            <a:r>
              <a:rPr lang="en-US" altLang="ko-KR" sz="1800" dirty="0">
                <a:solidFill>
                  <a:srgbClr val="0070C0"/>
                </a:solidFill>
              </a:rPr>
              <a:t>&gt;”</a:t>
            </a:r>
            <a:r>
              <a:rPr lang="ko-KR" altLang="en-US" sz="1800" dirty="0">
                <a:solidFill>
                  <a:srgbClr val="0070C0"/>
                </a:solidFill>
              </a:rPr>
              <a:t>을 주로 사용함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/>
              <a:t>kill</a:t>
            </a:r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프로세스를 강제로 종료하는 명령어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“kill -9 &lt;</a:t>
            </a:r>
            <a:r>
              <a:rPr lang="ko-KR" altLang="en-US" sz="1800" dirty="0">
                <a:solidFill>
                  <a:srgbClr val="0070C0"/>
                </a:solidFill>
              </a:rPr>
              <a:t>프로세스 번호</a:t>
            </a:r>
            <a:r>
              <a:rPr lang="en-US" altLang="ko-KR" sz="1800" dirty="0">
                <a:solidFill>
                  <a:srgbClr val="0070C0"/>
                </a:solidFill>
              </a:rPr>
              <a:t>&gt;”</a:t>
            </a:r>
            <a:r>
              <a:rPr lang="ko-KR" altLang="en-US" sz="1800" dirty="0">
                <a:solidFill>
                  <a:srgbClr val="0070C0"/>
                </a:solidFill>
              </a:rPr>
              <a:t>는 강제 종료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sz="2000" b="1" dirty="0" err="1"/>
              <a:t>pstree</a:t>
            </a:r>
            <a:endParaRPr lang="en-US" altLang="ko-KR" sz="2000" b="1" dirty="0"/>
          </a:p>
          <a:p>
            <a:pPr lvl="2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부모 프로세스와 자식 프로세스의 관계를 트리 형태로 보여 줌</a:t>
            </a:r>
            <a:endParaRPr lang="en-US" altLang="ko-KR" sz="1800" dirty="0"/>
          </a:p>
        </p:txBody>
      </p:sp>
      <p:sp>
        <p:nvSpPr>
          <p:cNvPr id="4" name="말풍선: 타원형 3"/>
          <p:cNvSpPr/>
          <p:nvPr/>
        </p:nvSpPr>
        <p:spPr>
          <a:xfrm>
            <a:off x="377991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632568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D1182-5273-41EC-AE0F-E7C6C268FA4F}"/>
              </a:ext>
            </a:extLst>
          </p:cNvPr>
          <p:cNvSpPr txBox="1">
            <a:spLocks/>
          </p:cNvSpPr>
          <p:nvPr/>
        </p:nvSpPr>
        <p:spPr bwMode="auto">
          <a:xfrm>
            <a:off x="790109" y="69269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16&gt;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프로세스 연습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A3AEAC8-1E99-49A2-B01D-19B288BCB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22117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포그라운드 프로세스와 백그라운드 프로세스의 상호 전환 연습을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백그라운드 프로세스로 실행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427984" y="5804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A54EB-5F7E-4DE1-9B1C-FBE1C8EA45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47" y="3429000"/>
            <a:ext cx="7037705" cy="258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solidFill>
                  <a:schemeClr val="tx1"/>
                </a:solidFill>
              </a:rPr>
              <a:t>자동 완성과 히스토리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자동 완성이란 파일명의 일부만 입력한 후에 </a:t>
            </a:r>
            <a:r>
              <a:rPr lang="en-US" altLang="ko-KR" dirty="0"/>
              <a:t>Tab</a:t>
            </a:r>
            <a:r>
              <a:rPr lang="ko-KR" altLang="en-US" dirty="0"/>
              <a:t>키를 눌러 나머지 파일명을 자동으로 완성하는 기능을 말함</a:t>
            </a:r>
            <a:r>
              <a:rPr lang="en-US" altLang="ko-KR" dirty="0"/>
              <a:t>.</a:t>
            </a:r>
          </a:p>
          <a:p>
            <a:pPr eaLnBrk="1" hangingPunct="1">
              <a:defRPr/>
            </a:pPr>
            <a:endParaRPr lang="en-US" altLang="ko-KR" dirty="0"/>
          </a:p>
          <a:p>
            <a:pPr lvl="1" eaLnBrk="1" hangingPunct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cd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NetworkManager</a:t>
            </a:r>
            <a:r>
              <a:rPr lang="en-US" altLang="ko-KR" sz="2000" dirty="0"/>
              <a:t>/</a:t>
            </a:r>
            <a:r>
              <a:rPr lang="en-US" altLang="ko-KR" sz="2000" dirty="0" err="1"/>
              <a:t>dispatcher.d</a:t>
            </a:r>
            <a:r>
              <a:rPr lang="en-US" altLang="ko-KR" sz="2000" dirty="0"/>
              <a:t>/ </a:t>
            </a:r>
            <a:r>
              <a:rPr lang="ko-KR" altLang="en-US" sz="2000" dirty="0"/>
              <a:t>를 입력하려면</a:t>
            </a:r>
            <a:endParaRPr lang="en-US" altLang="ko-KR" sz="2000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cd</a:t>
            </a:r>
            <a:r>
              <a:rPr lang="en-US" altLang="ko-KR" sz="2000" dirty="0"/>
              <a:t> /et[Tab</a:t>
            </a:r>
            <a:r>
              <a:rPr lang="ko-KR" altLang="en-US" sz="2000" dirty="0"/>
              <a:t>키</a:t>
            </a:r>
            <a:r>
              <a:rPr lang="en-US" altLang="ko-KR" sz="2000" dirty="0"/>
              <a:t>]Ne[Tab</a:t>
            </a:r>
            <a:r>
              <a:rPr lang="ko-KR" altLang="en-US" sz="2000" dirty="0"/>
              <a:t>키</a:t>
            </a:r>
            <a:r>
              <a:rPr lang="en-US" altLang="ko-KR" sz="2000" dirty="0"/>
              <a:t>]dis[Tab</a:t>
            </a:r>
            <a:r>
              <a:rPr lang="ko-KR" altLang="en-US" sz="2000" dirty="0"/>
              <a:t>키</a:t>
            </a:r>
            <a:r>
              <a:rPr lang="en-US" altLang="ko-KR" sz="2000" dirty="0"/>
              <a:t>]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도스 키란 이전에 입력한 명령어를 상</a:t>
            </a:r>
            <a:r>
              <a:rPr lang="en-US" altLang="ko-KR" dirty="0"/>
              <a:t>/</a:t>
            </a:r>
            <a:r>
              <a:rPr lang="ko-KR" altLang="en-US" dirty="0"/>
              <a:t>하</a:t>
            </a:r>
            <a:r>
              <a:rPr lang="en-US" altLang="ko-KR" dirty="0"/>
              <a:t> </a:t>
            </a:r>
            <a:r>
              <a:rPr lang="ko-KR" altLang="en-US" dirty="0"/>
              <a:t>화살표 키를 이용해서 다시 나타내는 기능을 말함</a:t>
            </a:r>
            <a:r>
              <a:rPr lang="en-US" altLang="ko-KR" dirty="0"/>
              <a:t>.</a:t>
            </a: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735831" y="3862189"/>
            <a:ext cx="7672337" cy="7858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자동 완성기능은 빠른 입력효과도 있지만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 파일명이나 디렉터리가 틀리지 않고 정확하게 입력되는 효과도 있으므로 자주 활용된다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4211960" y="57814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86656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서비스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시스템과 독자적으로 구동되어 제공하는 프로세스를 말한다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예로 웹 서버</a:t>
            </a:r>
            <a:r>
              <a:rPr lang="en-US" altLang="ko-KR" sz="1800" dirty="0"/>
              <a:t>, DB </a:t>
            </a:r>
            <a:r>
              <a:rPr lang="ko-KR" altLang="en-US" sz="1800" dirty="0"/>
              <a:t>서버</a:t>
            </a:r>
            <a:r>
              <a:rPr lang="en-US" altLang="ko-KR" sz="1800" dirty="0"/>
              <a:t>, FTP </a:t>
            </a:r>
            <a:r>
              <a:rPr lang="ko-KR" altLang="en-US" sz="1800" dirty="0"/>
              <a:t>서버</a:t>
            </a:r>
            <a:r>
              <a:rPr lang="en-US" altLang="ko-KR" sz="1800" dirty="0"/>
              <a:t> </a:t>
            </a:r>
            <a:r>
              <a:rPr lang="ko-KR" altLang="en-US" sz="1800" dirty="0"/>
              <a:t>등이 있다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sz="1800" dirty="0"/>
              <a:t>실행 및 종료는 대개 ‘</a:t>
            </a:r>
            <a:r>
              <a:rPr lang="en-US" altLang="ko-KR" sz="1800" dirty="0"/>
              <a:t>systemctl start/stop/restart </a:t>
            </a:r>
            <a:r>
              <a:rPr lang="ko-KR" altLang="en-US" sz="1800" dirty="0"/>
              <a:t>서비스이름’으로 사용된다</a:t>
            </a:r>
            <a:r>
              <a:rPr lang="en-US" altLang="ko-KR" sz="1800" dirty="0"/>
              <a:t>. </a:t>
            </a:r>
          </a:p>
          <a:p>
            <a:pPr lvl="1">
              <a:defRPr/>
            </a:pPr>
            <a:r>
              <a:rPr lang="ko-KR" altLang="en-US" sz="1800" dirty="0"/>
              <a:t>서비스의 실행 스크립트 파일은 </a:t>
            </a:r>
            <a:r>
              <a:rPr lang="en-US" altLang="ko-KR" sz="1800" dirty="0"/>
              <a:t>/lib/systemd/system/ </a:t>
            </a:r>
            <a:r>
              <a:rPr lang="ko-KR" altLang="en-US" sz="1800" dirty="0"/>
              <a:t>디렉터리에 </a:t>
            </a:r>
            <a:br>
              <a:rPr lang="en-US" altLang="ko-KR" sz="1800" dirty="0"/>
            </a:br>
            <a:r>
              <a:rPr lang="ko-KR" altLang="en-US" sz="1800" dirty="0"/>
              <a:t>‘서비스이름</a:t>
            </a:r>
            <a:r>
              <a:rPr lang="en-US" altLang="ko-KR" sz="1800" dirty="0"/>
              <a:t>.service’</a:t>
            </a:r>
            <a:r>
              <a:rPr lang="ko-KR" altLang="en-US" sz="1800" dirty="0"/>
              <a:t>라는 이름으로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예로  </a:t>
            </a:r>
            <a:r>
              <a:rPr lang="en-US" altLang="ko-KR" sz="1800" dirty="0" err="1"/>
              <a:t>Cron</a:t>
            </a:r>
            <a:r>
              <a:rPr lang="en-US" altLang="ko-KR" sz="1800" dirty="0"/>
              <a:t> </a:t>
            </a:r>
            <a:r>
              <a:rPr lang="ko-KR" altLang="en-US" sz="1800" dirty="0"/>
              <a:t>서비스는 </a:t>
            </a:r>
            <a:r>
              <a:rPr lang="en-US" altLang="ko-KR" sz="1800" dirty="0" err="1"/>
              <a:t>cron.service</a:t>
            </a:r>
            <a:r>
              <a:rPr lang="ko-KR" altLang="en-US" sz="1800" dirty="0"/>
              <a:t>라는 이름의 파일로 존재한다</a:t>
            </a:r>
            <a:endParaRPr lang="en-US" altLang="ko-KR" sz="16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0A62CC-04C0-43A2-8B57-E35DF9EEF9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" y="3891598"/>
            <a:ext cx="7028180" cy="2609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4828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서비스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부팅과 동시에 서비스의 자동 실행 여부를 지정할 수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터미널에서 </a:t>
            </a:r>
            <a:r>
              <a:rPr lang="en-US" altLang="ko-KR" sz="1800" dirty="0"/>
              <a:t>systemctl list-unit-files </a:t>
            </a:r>
            <a:r>
              <a:rPr lang="ko-KR" altLang="en-US" sz="1800" dirty="0"/>
              <a:t>명령을 실행하면 현재 사용</a:t>
            </a:r>
            <a:r>
              <a:rPr lang="en-US" altLang="ko-KR" sz="1800" dirty="0"/>
              <a:t>(enabled)</a:t>
            </a:r>
            <a:r>
              <a:rPr lang="ko-KR" altLang="en-US" sz="1800" dirty="0"/>
              <a:t>과 사용 안 함</a:t>
            </a:r>
            <a:r>
              <a:rPr lang="en-US" altLang="ko-KR" sz="1800" dirty="0"/>
              <a:t>(disabled)</a:t>
            </a:r>
            <a:r>
              <a:rPr lang="ko-KR" altLang="en-US" sz="1800" dirty="0"/>
              <a:t>을 확인할 수 있다</a:t>
            </a:r>
            <a:r>
              <a:rPr lang="en-US" altLang="ko-KR" sz="1800" dirty="0"/>
              <a:t>. </a:t>
            </a:r>
            <a:endParaRPr lang="en-US" altLang="ko-KR" sz="16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5EE563-98CF-489A-8C78-13DD63FE3A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75039"/>
            <a:ext cx="6384239" cy="324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6695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서비스와 소켓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소켓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서비스는 항상 가동되지만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소켓은 외부에서 특정 서비스를 요청할 경우에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구동시킨다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요청이 끝나면 소켓도 종료된다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그래서 소켓으로 설정된 서비스를 요청할 때는 처음 연결되는 시간이 앞에서 설명한 서비스에 비교했을 때 약간 더 걸릴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</a:t>
            </a:r>
            <a:r>
              <a:rPr lang="en-US" altLang="ko-KR" sz="2000" dirty="0"/>
              <a:t>systemd</a:t>
            </a:r>
            <a:r>
              <a:rPr lang="ko-KR" altLang="en-US" sz="2000" dirty="0"/>
              <a:t>가 서비스를 새로 구동하는 데 시간이 소요되기 때문이다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같은 소켓의 대표적인 예로 텔넷 서버를 들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소켓과 관련된 스크립트 파일은 </a:t>
            </a:r>
            <a:r>
              <a:rPr lang="en-US" altLang="ko-KR" sz="2000" dirty="0"/>
              <a:t>/lib/systemd/system/ </a:t>
            </a:r>
            <a:r>
              <a:rPr lang="ko-KR" altLang="en-US" sz="2000" dirty="0"/>
              <a:t>디렉터리에 소켓이름</a:t>
            </a:r>
            <a:r>
              <a:rPr lang="en-US" altLang="ko-KR" sz="2000" dirty="0"/>
              <a:t>.socket</a:t>
            </a:r>
            <a:r>
              <a:rPr lang="ko-KR" altLang="en-US" sz="2000" dirty="0"/>
              <a:t>라는 이름으로 존재한다</a:t>
            </a:r>
            <a:endParaRPr lang="en-US" altLang="ko-KR" sz="1600" dirty="0"/>
          </a:p>
        </p:txBody>
      </p:sp>
      <p:sp>
        <p:nvSpPr>
          <p:cNvPr id="4" name="가로로 말린 두루마리 모양 3"/>
          <p:cNvSpPr/>
          <p:nvPr/>
        </p:nvSpPr>
        <p:spPr>
          <a:xfrm>
            <a:off x="827584" y="5381625"/>
            <a:ext cx="7488832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예전 우분투에서는 소켓과 비슷한 개념으로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데몬이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주로 사용되었다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Ubuntu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20.04 LTS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데몬을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지원한다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하지만 많은 서비스가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xinetd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대신에 소켓으로 사용된다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3554429" y="6137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75798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응급 복구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6318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시스템이 부팅이 되지 않을 경우에 수행</a:t>
            </a:r>
            <a:endParaRPr lang="en-US" altLang="ko-KR" sz="1600" dirty="0"/>
          </a:p>
        </p:txBody>
      </p:sp>
      <p:sp>
        <p:nvSpPr>
          <p:cNvPr id="67588" name="내용 개체 틀 2"/>
          <p:cNvSpPr txBox="1">
            <a:spLocks/>
          </p:cNvSpPr>
          <p:nvPr/>
        </p:nvSpPr>
        <p:spPr bwMode="auto">
          <a:xfrm>
            <a:off x="422275" y="2708275"/>
            <a:ext cx="822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57225" indent="-246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22338" indent="-21907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실습목표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분실시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응급 복구하는 방법을 익힌다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</a:pP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GRUB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20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부팅시</a:t>
            </a:r>
            <a:r>
              <a:rPr lang="ko-KR" altLang="en-US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설정을 변경하는 방법을 알아 본다</a:t>
            </a:r>
            <a:r>
              <a:rPr lang="en-US" altLang="ko-KR" sz="20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화면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(GRUB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 eaLnBrk="1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</a:pPr>
            <a:endParaRPr lang="en-US" altLang="ko-KR" sz="2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2339752" y="64293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7089D9-C999-437F-9B50-6131BDEAF6AB}"/>
              </a:ext>
            </a:extLst>
          </p:cNvPr>
          <p:cNvSpPr txBox="1">
            <a:spLocks/>
          </p:cNvSpPr>
          <p:nvPr/>
        </p:nvSpPr>
        <p:spPr bwMode="auto">
          <a:xfrm>
            <a:off x="790109" y="196328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17&gt; root </a:t>
            </a:r>
            <a:r>
              <a:rPr kumimoji="0" lang="ko-KR" altLang="en-US" sz="2400" dirty="0">
                <a:solidFill>
                  <a:srgbClr val="FFC000"/>
                </a:solidFill>
              </a:rPr>
              <a:t>비밀번호 분실 시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6FF84B51-E32A-470C-828B-CBBF1B0A5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1792707"/>
            <a:ext cx="756709" cy="742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C52D61-A755-44FA-902D-A2FC64E6AE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60728"/>
            <a:ext cx="5207605" cy="2221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0664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GRUB </a:t>
            </a:r>
            <a:r>
              <a:rPr lang="ko-KR" altLang="en-US" sz="2800" dirty="0"/>
              <a:t>부트로더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GRUB </a:t>
            </a:r>
            <a:r>
              <a:rPr lang="ko-KR" altLang="en-US" dirty="0"/>
              <a:t>부트로더의 특징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부트 정보를 사용자가 임의로 변경해 부팅할 수가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부트 정보가 올바르지 않더라도 수정하여 부팅할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다른 여러 가지 운영체제와 멀티부팅을 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대화형 설정을 제공해줘서</a:t>
            </a:r>
            <a:r>
              <a:rPr lang="en-US" altLang="ko-KR" sz="2000" dirty="0"/>
              <a:t>, </a:t>
            </a:r>
            <a:r>
              <a:rPr lang="ko-KR" altLang="en-US" sz="2000" dirty="0"/>
              <a:t>커널의 경로와 파일 이름만 알면 부팅이 가능하다</a:t>
            </a:r>
            <a:r>
              <a:rPr lang="en-US" altLang="ko-KR" sz="2000" dirty="0"/>
              <a:t>.</a:t>
            </a:r>
          </a:p>
          <a:p>
            <a:pPr>
              <a:defRPr/>
            </a:pPr>
            <a:r>
              <a:rPr lang="en-US" altLang="ko-KR" dirty="0"/>
              <a:t>GRUB2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셸 스크립트를 지원함으로써 조건식과 함수를 사용할 수 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동적 모듈을 </a:t>
            </a:r>
            <a:r>
              <a:rPr lang="ko-KR" altLang="en-US" sz="2000" dirty="0" err="1"/>
              <a:t>로드할</a:t>
            </a:r>
            <a:r>
              <a:rPr lang="ko-KR" altLang="en-US" sz="2000" dirty="0"/>
              <a:t> 수 있다</a:t>
            </a:r>
            <a:r>
              <a:rPr lang="en-US" altLang="ko-KR" sz="2000" dirty="0"/>
              <a:t>. </a:t>
            </a:r>
          </a:p>
          <a:p>
            <a:pPr lvl="1">
              <a:defRPr/>
            </a:pPr>
            <a:r>
              <a:rPr lang="ko-KR" altLang="en-US" sz="2000" dirty="0"/>
              <a:t>그래픽 부트 메뉴를 지원하며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부트 </a:t>
            </a:r>
            <a:r>
              <a:rPr lang="ko-KR" altLang="en-US" sz="2000" dirty="0" err="1"/>
              <a:t>스플래시</a:t>
            </a:r>
            <a:r>
              <a:rPr lang="en-US" altLang="ko-KR" sz="2000" dirty="0"/>
              <a:t>(boot splash)</a:t>
            </a:r>
            <a:r>
              <a:rPr lang="ko-KR" altLang="en-US" sz="2000" dirty="0"/>
              <a:t>성능이 개선되었다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2000" dirty="0"/>
              <a:t>ISO </a:t>
            </a:r>
            <a:r>
              <a:rPr lang="ko-KR" altLang="en-US" sz="2000" dirty="0"/>
              <a:t>이미지를 이용해서 바로 부팅할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392392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376283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GRUB </a:t>
            </a:r>
            <a:r>
              <a:rPr lang="ko-KR" altLang="en-US" sz="2800" dirty="0"/>
              <a:t>부트로더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dirty="0"/>
              <a:t>GRUB2 </a:t>
            </a:r>
            <a:r>
              <a:rPr lang="ko-KR" altLang="en-US" dirty="0"/>
              <a:t>설정 방법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/boot/grub/</a:t>
            </a:r>
            <a:r>
              <a:rPr lang="en-US" altLang="ko-KR" sz="2000" dirty="0" err="1"/>
              <a:t>grub.cfg</a:t>
            </a:r>
            <a:r>
              <a:rPr lang="en-US" altLang="ko-KR" sz="2000" dirty="0"/>
              <a:t> </a:t>
            </a:r>
            <a:r>
              <a:rPr lang="ko-KR" altLang="en-US" sz="2000" dirty="0"/>
              <a:t>설정파일 </a:t>
            </a:r>
            <a:r>
              <a:rPr lang="en-US" altLang="ko-KR" sz="2000" dirty="0"/>
              <a:t>(</a:t>
            </a:r>
            <a:r>
              <a:rPr lang="ko-KR" altLang="en-US" sz="2000" dirty="0"/>
              <a:t>직접 변경하면 안됨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en-US" altLang="ko-KR" sz="2000" dirty="0"/>
              <a:t>/etc/default/grub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grub.d</a:t>
            </a:r>
            <a:r>
              <a:rPr lang="en-US" altLang="ko-KR" sz="2000" dirty="0"/>
              <a:t>/ </a:t>
            </a:r>
            <a:r>
              <a:rPr lang="ko-KR" altLang="en-US" sz="2000" dirty="0"/>
              <a:t>디렉터리의 파일을 수정한 후에 ‘</a:t>
            </a:r>
            <a:r>
              <a:rPr lang="en-US" altLang="ko-KR" sz="2000" dirty="0"/>
              <a:t>update-grub’ </a:t>
            </a:r>
            <a:r>
              <a:rPr lang="ko-KR" altLang="en-US" sz="2000" dirty="0"/>
              <a:t>명령어를 실행해 설정함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/etc/default/grub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8" name="말풍선: 타원형 7"/>
          <p:cNvSpPr/>
          <p:nvPr/>
        </p:nvSpPr>
        <p:spPr>
          <a:xfrm>
            <a:off x="392392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7D21AB-1C9D-4898-92EA-784D26A9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83" y="3838863"/>
            <a:ext cx="6152381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6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A1EA0-E23B-4C73-8AF0-62C4C249027E}"/>
              </a:ext>
            </a:extLst>
          </p:cNvPr>
          <p:cNvSpPr txBox="1">
            <a:spLocks/>
          </p:cNvSpPr>
          <p:nvPr/>
        </p:nvSpPr>
        <p:spPr bwMode="auto">
          <a:xfrm>
            <a:off x="790109" y="64048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18&gt; GURB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부트로더</a:t>
            </a:r>
            <a:r>
              <a:rPr kumimoji="0" lang="ko-KR" altLang="en-US" sz="2400" dirty="0">
                <a:solidFill>
                  <a:srgbClr val="FFC000"/>
                </a:solidFill>
              </a:rPr>
              <a:t> 변경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32308ED0-D3A5-40F6-AEF0-18546C4A16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69903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부트로더를 변경하는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GRUB</a:t>
            </a:r>
            <a:r>
              <a:rPr lang="ko-KR" altLang="en-US" sz="2000" dirty="0"/>
              <a:t>에 비밀번호를 지정하는 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제목이 변경된 </a:t>
            </a:r>
            <a:r>
              <a:rPr lang="en-US" altLang="ko-KR" dirty="0"/>
              <a:t>GRUB)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508104" y="52822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34340C-6D28-4C57-AFF3-7A5E1A4630B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98" y="3422420"/>
            <a:ext cx="6094730" cy="2790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978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모듈의 개념과 커널 컴파일의 필요성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244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필요할 때마다 호출하여 사용되는 코드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26395"/>
            <a:ext cx="5066667" cy="3838095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6516216" y="58130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268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5729138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커널 컴파일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2647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dirty="0"/>
              <a:t>커널 컴파일 순서</a:t>
            </a:r>
            <a:endParaRPr lang="en-US" altLang="ko-KR" dirty="0"/>
          </a:p>
        </p:txBody>
      </p:sp>
      <p:sp>
        <p:nvSpPr>
          <p:cNvPr id="716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말풍선: 타원형 6"/>
          <p:cNvSpPr/>
          <p:nvPr/>
        </p:nvSpPr>
        <p:spPr>
          <a:xfrm>
            <a:off x="2699792" y="5845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5D214-31DD-441B-A15C-81B15463C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9" y="2204864"/>
            <a:ext cx="8704762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28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09F99-A9E3-4A5F-B7A9-DE088A090ED7}"/>
              </a:ext>
            </a:extLst>
          </p:cNvPr>
          <p:cNvSpPr txBox="1">
            <a:spLocks/>
          </p:cNvSpPr>
          <p:nvPr/>
        </p:nvSpPr>
        <p:spPr bwMode="auto">
          <a:xfrm>
            <a:off x="790109" y="647389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19&gt;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커널 업그레이드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최신의 커널로 업그레이드 하는 방법을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컴파일 환경 설정 및 컴파일 결과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4716016" y="53729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27B48EA6-C471-4B83-A7FE-03936C2F9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476811"/>
            <a:ext cx="756709" cy="7422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DA780A-9471-4DB2-950E-907E48F4EE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0063" y="2780928"/>
            <a:ext cx="5591657" cy="35280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578402-B958-4114-A730-AFB0FF0D6D5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39" y="4725143"/>
            <a:ext cx="5173424" cy="1770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93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FF30A-0801-48BF-B754-0FC851F120BD}"/>
              </a:ext>
            </a:extLst>
          </p:cNvPr>
          <p:cNvSpPr txBox="1">
            <a:spLocks/>
          </p:cNvSpPr>
          <p:nvPr/>
        </p:nvSpPr>
        <p:spPr bwMode="auto">
          <a:xfrm>
            <a:off x="773341" y="66207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자동 완성과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도스키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1478508"/>
            <a:ext cx="8229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자동 완성 기능과 도스 키 기능을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history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 명령어의 기능을 확인한다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실습화면</a:t>
            </a:r>
            <a:r>
              <a:rPr kumimoji="0" lang="en-US" altLang="ko-KR" sz="2400" dirty="0">
                <a:latin typeface="+mn-ea"/>
                <a:ea typeface="+mn-ea"/>
              </a:rPr>
              <a:t>(history </a:t>
            </a:r>
            <a:r>
              <a:rPr kumimoji="0" lang="ko-KR" altLang="en-US" sz="2400" dirty="0">
                <a:latin typeface="+mn-ea"/>
                <a:ea typeface="+mn-ea"/>
              </a:rPr>
              <a:t>명령어</a:t>
            </a:r>
            <a:r>
              <a:rPr kumimoji="0" lang="en-US" altLang="ko-KR" sz="2400" dirty="0">
                <a:latin typeface="+mn-ea"/>
                <a:ea typeface="+mn-ea"/>
              </a:rPr>
              <a:t>)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4932040" y="58417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11F8A98-5359-4084-8FA2-704FB9AEA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1495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227BD4-A36C-4F03-A91F-0A91B2B8E0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6" y="3573016"/>
            <a:ext cx="7047230" cy="2980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6735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34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추가 설치할 패키지 → </a:t>
            </a:r>
            <a:r>
              <a:rPr lang="en-US" altLang="ko-KR" sz="2400" dirty="0" err="1">
                <a:latin typeface="+mj-ea"/>
                <a:ea typeface="+mj-ea"/>
              </a:rPr>
              <a:t>gcc</a:t>
            </a:r>
            <a:r>
              <a:rPr lang="en-US" altLang="ko-KR" sz="2400" dirty="0">
                <a:latin typeface="+mj-ea"/>
                <a:ea typeface="+mj-ea"/>
              </a:rPr>
              <a:t>, g++, make, </a:t>
            </a:r>
            <a:r>
              <a:rPr lang="en-US" altLang="ko-KR" sz="2400" dirty="0" err="1">
                <a:latin typeface="+mj-ea"/>
                <a:ea typeface="+mj-ea"/>
              </a:rPr>
              <a:t>bc</a:t>
            </a:r>
            <a:r>
              <a:rPr lang="en-US" altLang="ko-KR" sz="2400" dirty="0">
                <a:latin typeface="+mj-ea"/>
                <a:ea typeface="+mj-ea"/>
              </a:rPr>
              <a:t>, libncurses5-dev, </a:t>
            </a:r>
            <a:r>
              <a:rPr lang="en-US" altLang="ko-KR" sz="2400" dirty="0" err="1">
                <a:latin typeface="+mj-ea"/>
                <a:ea typeface="+mj-ea"/>
              </a:rPr>
              <a:t>libssl</a:t>
            </a:r>
            <a:r>
              <a:rPr lang="en-US" altLang="ko-KR" sz="2400" dirty="0">
                <a:latin typeface="+mj-ea"/>
                <a:ea typeface="+mj-ea"/>
              </a:rPr>
              <a:t>-dev, flex, bison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: </a:t>
            </a:r>
            <a:r>
              <a:rPr lang="ko-KR" altLang="en-US" sz="2400" dirty="0">
                <a:latin typeface="+mj-ea"/>
                <a:ea typeface="+mj-ea"/>
              </a:rPr>
              <a:t>다운로드는 </a:t>
            </a:r>
            <a:r>
              <a:rPr lang="da-DK" altLang="ko-KR" sz="2400" dirty="0">
                <a:latin typeface="+mj-ea"/>
                <a:ea typeface="+mj-ea"/>
              </a:rPr>
              <a:t>wget https://git.kernel.org/torvalds/t/linux-5.8-rc2.tar.gz </a:t>
            </a:r>
            <a:r>
              <a:rPr lang="ko-KR" altLang="en-US" sz="2400" dirty="0">
                <a:latin typeface="+mj-ea"/>
                <a:ea typeface="+mj-ea"/>
              </a:rPr>
              <a:t>명령을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3 : make </a:t>
            </a:r>
            <a:r>
              <a:rPr lang="en-US" altLang="ko-KR" sz="2400" dirty="0" err="1">
                <a:latin typeface="+mj-ea"/>
                <a:ea typeface="+mj-ea"/>
              </a:rPr>
              <a:t>menuconfig</a:t>
            </a:r>
            <a:r>
              <a:rPr lang="ko-KR" altLang="en-US" sz="2400" dirty="0">
                <a:latin typeface="+mj-ea"/>
                <a:ea typeface="+mj-ea"/>
              </a:rPr>
              <a:t>를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4-3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279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29120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88840"/>
            <a:ext cx="8496943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0 : USB </a:t>
            </a:r>
            <a:r>
              <a:rPr lang="ko-KR" altLang="en-US" sz="2000" dirty="0">
                <a:latin typeface="+mj-ea"/>
                <a:ea typeface="+mj-ea"/>
              </a:rPr>
              <a:t>포트가 </a:t>
            </a:r>
            <a:r>
              <a:rPr lang="en-US" altLang="ko-KR" sz="2000" dirty="0">
                <a:latin typeface="+mj-ea"/>
                <a:ea typeface="+mj-ea"/>
              </a:rPr>
              <a:t>3.0 </a:t>
            </a:r>
            <a:r>
              <a:rPr lang="ko-KR" altLang="en-US" sz="2000" dirty="0">
                <a:latin typeface="+mj-ea"/>
                <a:ea typeface="+mj-ea"/>
              </a:rPr>
              <a:t>버전이라면 </a:t>
            </a:r>
            <a:r>
              <a:rPr lang="en-US" altLang="ko-KR" sz="2000" dirty="0">
                <a:latin typeface="+mj-ea"/>
                <a:ea typeface="+mj-ea"/>
              </a:rPr>
              <a:t>VMware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en-US" altLang="ko-KR" sz="2000" dirty="0">
                <a:latin typeface="+mj-ea"/>
                <a:ea typeface="+mj-ea"/>
              </a:rPr>
              <a:t>USB 3.0</a:t>
            </a:r>
            <a:r>
              <a:rPr lang="ko-KR" altLang="en-US" sz="2000" dirty="0">
                <a:latin typeface="+mj-ea"/>
                <a:ea typeface="+mj-ea"/>
              </a:rPr>
              <a:t>으로 설정해야 한다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1 : </a:t>
            </a:r>
            <a:r>
              <a:rPr lang="ko-KR" altLang="en-US" sz="2000" dirty="0">
                <a:latin typeface="+mj-ea"/>
                <a:ea typeface="+mj-ea"/>
              </a:rPr>
              <a:t>추가 패키지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2000" dirty="0" err="1">
                <a:latin typeface="+mj-ea"/>
                <a:ea typeface="+mj-ea"/>
                <a:sym typeface="Wingdings" panose="05000000000000000000" pitchFamily="2" charset="2"/>
              </a:rPr>
              <a:t>libssl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-dev, </a:t>
            </a:r>
            <a:r>
              <a:rPr lang="en-US" altLang="ko-KR" sz="2000" dirty="0" err="1">
                <a:latin typeface="+mj-ea"/>
                <a:ea typeface="+mj-ea"/>
                <a:sym typeface="Wingdings" panose="05000000000000000000" pitchFamily="2" charset="2"/>
              </a:rPr>
              <a:t>gcc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, g++, make, flex, bison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2 : https://www.tuxera.com/community/open-source-ntfs-3g/</a:t>
            </a:r>
            <a:r>
              <a:rPr lang="ko-KR" altLang="en-US" sz="2000" dirty="0">
                <a:latin typeface="+mj-ea"/>
                <a:ea typeface="+mj-ea"/>
              </a:rPr>
              <a:t>에서 다운로드한다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3 : </a:t>
            </a:r>
            <a:r>
              <a:rPr lang="ko-KR" altLang="en-US" sz="2000" dirty="0">
                <a:latin typeface="+mj-ea"/>
                <a:ea typeface="+mj-ea"/>
              </a:rPr>
              <a:t>소스를 </a:t>
            </a:r>
            <a:r>
              <a:rPr lang="ko-KR" altLang="en-US" sz="2000" dirty="0" err="1">
                <a:latin typeface="+mj-ea"/>
                <a:ea typeface="+mj-ea"/>
              </a:rPr>
              <a:t>컴파일한다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./configure; 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make; 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make install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4 : </a:t>
            </a:r>
            <a:r>
              <a:rPr lang="ko-KR" altLang="en-US" sz="2000" dirty="0">
                <a:latin typeface="+mj-ea"/>
                <a:ea typeface="+mj-ea"/>
              </a:rPr>
              <a:t>다음 명령으로 </a:t>
            </a:r>
            <a:r>
              <a:rPr lang="ko-KR" altLang="en-US" sz="2000" dirty="0" err="1">
                <a:latin typeface="+mj-ea"/>
                <a:ea typeface="+mj-ea"/>
              </a:rPr>
              <a:t>마운트한다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sudo</a:t>
            </a:r>
            <a:r>
              <a:rPr lang="en-US" altLang="ko-KR" sz="2000" dirty="0">
                <a:latin typeface="+mj-ea"/>
                <a:ea typeface="+mj-ea"/>
              </a:rPr>
              <a:t> mount -t ntfs-3g USB</a:t>
            </a:r>
            <a:r>
              <a:rPr lang="ko-KR" altLang="en-US" sz="2000" dirty="0">
                <a:latin typeface="+mj-ea"/>
                <a:ea typeface="+mj-ea"/>
              </a:rPr>
              <a:t>장치이름 </a:t>
            </a:r>
            <a:r>
              <a:rPr lang="ko-KR" altLang="en-US" sz="2000" dirty="0" err="1">
                <a:latin typeface="+mj-ea"/>
                <a:ea typeface="+mj-ea"/>
              </a:rPr>
              <a:t>마운트할폴더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ea"/>
                <a:ea typeface="+mj-ea"/>
              </a:rPr>
              <a:t>4-4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76470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280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28384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에디터 사용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57188" y="2270596"/>
            <a:ext cx="8229600" cy="360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ko-KR" altLang="en-US" sz="2400" dirty="0">
                <a:latin typeface="+mn-ea"/>
                <a:ea typeface="+mn-ea"/>
              </a:rPr>
              <a:t>실습목표</a:t>
            </a:r>
            <a:endParaRPr kumimoji="0" lang="en-US" altLang="ko-KR" sz="2400" dirty="0"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gedit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의 기본적인 사용법을 확인한다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nano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 에디터의 사용법을 익힌다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vi</a:t>
            </a:r>
            <a:r>
              <a:rPr kumimoji="0" lang="ko-KR" altLang="en-US" sz="2000" dirty="0">
                <a:solidFill>
                  <a:schemeClr val="accent2"/>
                </a:solidFill>
                <a:latin typeface="+mn-ea"/>
                <a:ea typeface="+mn-ea"/>
              </a:rPr>
              <a:t>의 사용법을 연습한다</a:t>
            </a:r>
            <a:r>
              <a:rPr kumimoji="0" lang="en-US" altLang="ko-KR" sz="2000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r>
              <a:rPr kumimoji="0" lang="en-US" altLang="ko-KR" sz="2400" dirty="0">
                <a:latin typeface="+mn-ea"/>
                <a:ea typeface="+mn-ea"/>
              </a:rPr>
              <a:t>vi </a:t>
            </a:r>
            <a:r>
              <a:rPr kumimoji="0" lang="ko-KR" altLang="en-US" sz="2400" dirty="0">
                <a:latin typeface="+mn-ea"/>
                <a:ea typeface="+mn-ea"/>
              </a:rPr>
              <a:t>에디터 사용법 개요도</a:t>
            </a:r>
            <a:endParaRPr kumimoji="0" lang="en-US" altLang="ko-KR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657225" lvl="1" indent="-246063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/>
            </a:pPr>
            <a:endParaRPr kumimoji="0" lang="en-US" altLang="ko-KR" sz="24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/>
            </a:pPr>
            <a:endParaRPr kumimoji="0"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22" y="4149080"/>
            <a:ext cx="5293115" cy="2471878"/>
          </a:xfrm>
          <a:prstGeom prst="rect">
            <a:avLst/>
          </a:prstGeom>
        </p:spPr>
      </p:pic>
      <p:sp>
        <p:nvSpPr>
          <p:cNvPr id="11" name="가로로 말린 두루마리 모양 10"/>
          <p:cNvSpPr/>
          <p:nvPr/>
        </p:nvSpPr>
        <p:spPr>
          <a:xfrm>
            <a:off x="5499897" y="2193718"/>
            <a:ext cx="3305496" cy="101612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vi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nano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는 자주 사용해야 할 기능이므로 반드시 익혀야 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말풍선: 타원형 7"/>
          <p:cNvSpPr/>
          <p:nvPr/>
        </p:nvSpPr>
        <p:spPr>
          <a:xfrm>
            <a:off x="2699792" y="5480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1CE3EA9-08CE-4F91-80C0-414F04BAFCD2}"/>
              </a:ext>
            </a:extLst>
          </p:cNvPr>
          <p:cNvSpPr txBox="1">
            <a:spLocks/>
          </p:cNvSpPr>
          <p:nvPr/>
        </p:nvSpPr>
        <p:spPr bwMode="auto">
          <a:xfrm>
            <a:off x="773341" y="142873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4&gt;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에디터를 사용하자</a:t>
            </a:r>
          </a:p>
        </p:txBody>
      </p:sp>
      <p:pic>
        <p:nvPicPr>
          <p:cNvPr id="5" name="그림 4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F5988722-6F5D-4065-8999-836440542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258154"/>
            <a:ext cx="756709" cy="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501C-93A0-464E-86C6-49C191584ADB}"/>
              </a:ext>
            </a:extLst>
          </p:cNvPr>
          <p:cNvSpPr txBox="1">
            <a:spLocks/>
          </p:cNvSpPr>
          <p:nvPr/>
        </p:nvSpPr>
        <p:spPr bwMode="auto">
          <a:xfrm>
            <a:off x="790109" y="68272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5&gt; vi</a:t>
            </a:r>
            <a:r>
              <a:rPr kumimoji="0" lang="ko-KR" altLang="en-US" sz="2400" dirty="0">
                <a:solidFill>
                  <a:srgbClr val="FFC000"/>
                </a:solidFill>
              </a:rPr>
              <a:t>의 비정상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종료시</a:t>
            </a:r>
            <a:r>
              <a:rPr kumimoji="0" lang="ko-KR" altLang="en-US" sz="2400" dirty="0">
                <a:solidFill>
                  <a:srgbClr val="FFC000"/>
                </a:solidFill>
              </a:rPr>
              <a:t> 조치법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A54C3103-D403-4934-977A-CD042A520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68" y="51214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vi </a:t>
            </a:r>
            <a:r>
              <a:rPr lang="ko-KR" altLang="en-US" sz="2000" dirty="0"/>
              <a:t>에디터가 비정상적으로 종료 시에 조치법을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(vi</a:t>
            </a:r>
            <a:r>
              <a:rPr lang="ko-KR" altLang="en-US" dirty="0"/>
              <a:t>의 비정상 종료 후 다시 열었을 때</a:t>
            </a:r>
            <a:r>
              <a:rPr lang="en-US" altLang="ko-KR" dirty="0"/>
              <a:t>)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940152" y="51214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159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20C898-7E3A-49A1-9C05-355391AB86C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" y="3166012"/>
            <a:ext cx="7028180" cy="3009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5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2506</TotalTime>
  <Words>4239</Words>
  <Application>Microsoft Office PowerPoint</Application>
  <PresentationFormat>화면 슬라이드 쇼(4:3)</PresentationFormat>
  <Paragraphs>720</Paragraphs>
  <Slides>71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81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시작과 종료</vt:lpstr>
      <vt:lpstr>가상 콘솔</vt:lpstr>
      <vt:lpstr>런 레벨(Runlevel)</vt:lpstr>
      <vt:lpstr>PowerPoint 프레젠테이션</vt:lpstr>
      <vt:lpstr>자동 완성과 히스토리</vt:lpstr>
      <vt:lpstr>PowerPoint 프레젠테이션</vt:lpstr>
      <vt:lpstr>에디터 사용 </vt:lpstr>
      <vt:lpstr>PowerPoint 프레젠테이션</vt:lpstr>
      <vt:lpstr>vi 기능 요약</vt:lpstr>
      <vt:lpstr>도움말 사용법</vt:lpstr>
      <vt:lpstr>PowerPoint 프레젠테이션</vt:lpstr>
      <vt:lpstr>PowerPoint 프레젠테이션</vt:lpstr>
      <vt:lpstr>리눅스 기본 명령어 (1)</vt:lpstr>
      <vt:lpstr>리눅스 기본 명령어 (2)</vt:lpstr>
      <vt:lpstr>리눅스 기본 명령어 (3)</vt:lpstr>
      <vt:lpstr>리눅스 기본 명령어 (4)</vt:lpstr>
      <vt:lpstr>사용자와 그룹(1)</vt:lpstr>
      <vt:lpstr>사용자와 그룹(2)</vt:lpstr>
      <vt:lpstr>사용자와 그룹 관련 명령어(1)</vt:lpstr>
      <vt:lpstr>사용자와 그룹 관련 명령어(2)</vt:lpstr>
      <vt:lpstr>사용자와 그룹 관련 명령어(3)</vt:lpstr>
      <vt:lpstr>PowerPoint 프레젠테이션</vt:lpstr>
      <vt:lpstr>파일과 디렉터리의 소유와 허가권 (1) </vt:lpstr>
      <vt:lpstr>파일과 디렉터리의 소유와 허가권 (2)</vt:lpstr>
      <vt:lpstr>파일과 디렉터리의 소유와 허가권 (3)</vt:lpstr>
      <vt:lpstr>PowerPoint 프레젠테이션</vt:lpstr>
      <vt:lpstr>링크</vt:lpstr>
      <vt:lpstr>PowerPoint 프레젠테이션</vt:lpstr>
      <vt:lpstr>프로그램 설치를 위한 dpkg (1)</vt:lpstr>
      <vt:lpstr>프로그램 설치를 위한 dpkg (2) </vt:lpstr>
      <vt:lpstr>프로그램 설치를 위한 dpkg (3) </vt:lpstr>
      <vt:lpstr>PowerPoint 프레젠테이션</vt:lpstr>
      <vt:lpstr>편리한 패키지 설치, apt (1)</vt:lpstr>
      <vt:lpstr>편리한 패키지 설치, apt (2)</vt:lpstr>
      <vt:lpstr>PowerPoint 프레젠테이션</vt:lpstr>
      <vt:lpstr>편리한 패키지 설치, apt (3)</vt:lpstr>
      <vt:lpstr>편리한 패키지 설치, apt (4)</vt:lpstr>
      <vt:lpstr>PowerPoint 프레젠테이션</vt:lpstr>
      <vt:lpstr>Ubuntu Software</vt:lpstr>
      <vt:lpstr>PowerPoint 프레젠테이션</vt:lpstr>
      <vt:lpstr>파일의 압축과 묶기 (1)</vt:lpstr>
      <vt:lpstr>파일의 압축과 묶기 (2) </vt:lpstr>
      <vt:lpstr>파일 위치 검색</vt:lpstr>
      <vt:lpstr>시스템 설정</vt:lpstr>
      <vt:lpstr>CRON과 AT </vt:lpstr>
      <vt:lpstr>PowerPoint 프레젠테이션</vt:lpstr>
      <vt:lpstr>PowerPoint 프레젠테이션</vt:lpstr>
      <vt:lpstr>네트워크 관련 필수 개념 (1)</vt:lpstr>
      <vt:lpstr>네트워크 관련 필수 개념 (2)</vt:lpstr>
      <vt:lpstr>네트워크 관련 필수 개념 (3) </vt:lpstr>
      <vt:lpstr>중요한 네트워크 관련 명령어 (1)</vt:lpstr>
      <vt:lpstr>중요한 네트워크 관련 명령어 (2)</vt:lpstr>
      <vt:lpstr>네트워크 설정과 관련된 주요 파일</vt:lpstr>
      <vt:lpstr>PowerPoint 프레젠테이션</vt:lpstr>
      <vt:lpstr>파이프, 필터, 리디렉션</vt:lpstr>
      <vt:lpstr>프로세스, 데몬 (1)</vt:lpstr>
      <vt:lpstr>프로세스, 데몬 (2) </vt:lpstr>
      <vt:lpstr>PowerPoint 프레젠테이션</vt:lpstr>
      <vt:lpstr>서비스와 소켓(1)</vt:lpstr>
      <vt:lpstr>서비스와 소켓(2)</vt:lpstr>
      <vt:lpstr>서비스와 소켓(3)</vt:lpstr>
      <vt:lpstr>응급 복구</vt:lpstr>
      <vt:lpstr>GRUB 부트로더(1)</vt:lpstr>
      <vt:lpstr>GRUB 부트로더(2)</vt:lpstr>
      <vt:lpstr>PowerPoint 프레젠테이션</vt:lpstr>
      <vt:lpstr>모듈의 개념과 커널 컴파일의 필요성 </vt:lpstr>
      <vt:lpstr>커널 컴파일</vt:lpstr>
      <vt:lpstr>PowerPoint 프레젠테이션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118</cp:revision>
  <dcterms:created xsi:type="dcterms:W3CDTF">2007-02-12T03:01:34Z</dcterms:created>
  <dcterms:modified xsi:type="dcterms:W3CDTF">2020-11-17T08:04:17Z</dcterms:modified>
</cp:coreProperties>
</file>