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7" r:id="rId40"/>
    <p:sldId id="298" r:id="rId41"/>
    <p:sldId id="299" r:id="rId42"/>
  </p:sldIdLst>
  <p:sldSz cx="9144000" cy="6858000" type="screen4x3"/>
  <p:notesSz cx="6858000" cy="9144000"/>
  <p:defaultTextStyle>
    <a:defPPr>
      <a:defRPr lang="en-US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CCFF33"/>
    <a:srgbClr val="FFCCCC"/>
    <a:srgbClr val="99FF99"/>
    <a:srgbClr val="FF7C80"/>
    <a:srgbClr val="FFCC99"/>
    <a:srgbClr val="FFFF99"/>
    <a:srgbClr val="FFCC66"/>
    <a:srgbClr val="FF9933"/>
    <a:srgbClr val="99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0" autoAdjust="0"/>
    <p:restoredTop sz="94660"/>
  </p:normalViewPr>
  <p:slideViewPr>
    <p:cSldViewPr>
      <p:cViewPr>
        <p:scale>
          <a:sx n="110" d="100"/>
          <a:sy n="110" d="100"/>
        </p:scale>
        <p:origin x="1392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-237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A9FE1E17-38D0-4764-A605-7BB07631345D}" type="datetimeFigureOut">
              <a:rPr lang="ko-KR" altLang="en-US"/>
              <a:pPr>
                <a:defRPr/>
              </a:pPr>
              <a:t>2020-11-17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50B175-50B7-496C-B63E-4B4F03E07213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3632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76AF049-E1B8-4A5B-8BDC-9A6B041A2495}" type="slidenum">
              <a:rPr lang="ko-KR" altLang="en-US"/>
              <a:pPr eaLnBrk="1" hangingPunct="1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011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26098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50B175-50B7-496C-B63E-4B4F03E07213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64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8132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F76AF049-E1B8-4A5B-8BDC-9A6B041A2495}" type="slidenum">
              <a:rPr lang="ko-KR" altLang="en-US"/>
              <a:pPr eaLnBrk="1" hangingPunct="1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076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0180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08C40073-EBAA-4029-B354-20D777A763DD}" type="slidenum">
              <a:rPr lang="ko-KR" altLang="en-US"/>
              <a:pPr eaLnBrk="1" hangingPunct="1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44501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389188F-1513-4E76-A3B3-87DC8F753C06}" type="slidenum">
              <a:rPr lang="ko-KR" altLang="en-US"/>
              <a:pPr eaLnBrk="1" hangingPunct="1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6245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2228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C389188F-1513-4E76-A3B3-87DC8F753C06}" type="slidenum">
              <a:rPr lang="ko-KR" altLang="en-US"/>
              <a:pPr eaLnBrk="1" hangingPunct="1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21057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29AC604-D3AE-420D-B6DB-B04AB2882EA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8936" y="620688"/>
            <a:ext cx="5184576" cy="548043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54B34DD-1B4C-47F2-B776-93FE66BFB7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46244" y="6204716"/>
            <a:ext cx="1970191" cy="497239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A747EF5D-3ABF-4AB5-9C2A-08990B946E4D}"/>
              </a:ext>
            </a:extLst>
          </p:cNvPr>
          <p:cNvSpPr/>
          <p:nvPr userDrawn="1"/>
        </p:nvSpPr>
        <p:spPr>
          <a:xfrm>
            <a:off x="3882379" y="218268"/>
            <a:ext cx="4892685" cy="1077218"/>
          </a:xfrm>
          <a:prstGeom prst="rect">
            <a:avLst/>
          </a:prstGeom>
          <a:solidFill>
            <a:srgbClr val="FFFF00"/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06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장</a:t>
            </a:r>
            <a:r>
              <a:rPr lang="en-US" altLang="ko-KR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하드디스크 관리와 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sz="3200" b="1" cap="none" spc="0" dirty="0">
                <a:ln w="10160">
                  <a:noFill/>
                  <a:prstDash val="solid"/>
                </a:ln>
                <a:solidFill>
                  <a:srgbClr val="FF0000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맑은 고딕" panose="020B0503020000020004" pitchFamily="50" charset="-127"/>
                <a:ea typeface="맑은 고딕" panose="020B0503020000020004" pitchFamily="50" charset="-127"/>
              </a:rPr>
              <a:t>사용자별 공간 할당</a:t>
            </a:r>
            <a:endParaRPr lang="en-US" altLang="ko-KR" sz="3200" b="1" cap="none" spc="0" dirty="0">
              <a:ln w="10160">
                <a:noFill/>
                <a:prstDash val="solid"/>
              </a:ln>
              <a:solidFill>
                <a:srgbClr val="FF0000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별: 꼭짓점 32개 6">
            <a:extLst>
              <a:ext uri="{FF2B5EF4-FFF2-40B4-BE49-F238E27FC236}">
                <a16:creationId xmlns:a16="http://schemas.microsoft.com/office/drawing/2014/main" id="{E002449F-0D13-470D-AE72-339635DCFB7C}"/>
              </a:ext>
            </a:extLst>
          </p:cNvPr>
          <p:cNvSpPr/>
          <p:nvPr userDrawn="1"/>
        </p:nvSpPr>
        <p:spPr>
          <a:xfrm>
            <a:off x="6646244" y="3861048"/>
            <a:ext cx="1630570" cy="1540912"/>
          </a:xfrm>
          <a:prstGeom prst="star32">
            <a:avLst>
              <a:gd name="adj" fmla="val 45138"/>
            </a:avLst>
          </a:prstGeom>
          <a:solidFill>
            <a:srgbClr val="CC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우분투 </a:t>
            </a:r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20.04</a:t>
            </a:r>
          </a:p>
          <a:p>
            <a:pPr algn="ctr"/>
            <a:r>
              <a:rPr lang="en-US" altLang="ko-KR" sz="2000" dirty="0"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LTS</a:t>
            </a:r>
            <a:endParaRPr lang="ko-KR" altLang="en-US" sz="2000" dirty="0"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BEA61D-E59A-418E-9EA8-457FF330AEDF}"/>
              </a:ext>
            </a:extLst>
          </p:cNvPr>
          <p:cNvSpPr/>
          <p:nvPr userDrawn="1"/>
        </p:nvSpPr>
        <p:spPr>
          <a:xfrm>
            <a:off x="206527" y="6301845"/>
            <a:ext cx="5509393" cy="40011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ko-KR" altLang="en-US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카페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  <a:sym typeface="Wingdings" panose="05000000000000000000" pitchFamily="2" charset="2"/>
              </a:rPr>
              <a:t>  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</a:t>
            </a:r>
            <a:r>
              <a:rPr lang="en-US" altLang="ko-KR" sz="2000" b="1" cap="none" spc="0" dirty="0" err="1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cafe.naver.com</a:t>
            </a:r>
            <a:r>
              <a:rPr lang="en-US" altLang="ko-KR" sz="2000" b="1" cap="none" spc="0" dirty="0">
                <a:ln/>
                <a:solidFill>
                  <a:schemeClr val="tx1"/>
                </a:solidFill>
                <a:effectLst>
                  <a:glow rad="228600">
                    <a:schemeClr val="accent4">
                      <a:satMod val="175000"/>
                      <a:alpha val="40000"/>
                    </a:schemeClr>
                  </a:glow>
                </a:effectLst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/thisisLinux</a:t>
            </a:r>
          </a:p>
        </p:txBody>
      </p:sp>
    </p:spTree>
    <p:extLst>
      <p:ext uri="{BB962C8B-B14F-4D97-AF65-F5344CB8AC3E}">
        <p14:creationId xmlns:p14="http://schemas.microsoft.com/office/powerpoint/2010/main" val="3459219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793685-C9C7-46A1-BE54-14BF41CEC4D6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59A1A9-6617-4B03-8D81-72B941360C69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885820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086E2D-11AA-4D7A-97B8-811672594385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F3D2F-599A-49E6-9281-C2BD50F5B85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10843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 userDrawn="1"/>
        </p:nvSpPr>
        <p:spPr>
          <a:xfrm>
            <a:off x="428625" y="6581775"/>
            <a:ext cx="257314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개정판</a:t>
            </a:r>
            <a:r>
              <a:rPr kumimoji="0" lang="en-US" altLang="ko-KR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) </a:t>
            </a:r>
            <a:r>
              <a:rPr kumimoji="0" lang="ko-KR" altLang="en-US" sz="1400" b="0" dirty="0">
                <a:solidFill>
                  <a:srgbClr val="FF0000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이것이 우분투 리눅스다</a:t>
            </a:r>
            <a:endParaRPr kumimoji="0" lang="ko-KR" altLang="en-US" sz="1400" b="0" dirty="0">
              <a:solidFill>
                <a:schemeClr val="accent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5" name="TextBox 4"/>
          <p:cNvSpPr txBox="1"/>
          <p:nvPr userDrawn="1"/>
        </p:nvSpPr>
        <p:spPr>
          <a:xfrm>
            <a:off x="285750" y="0"/>
            <a:ext cx="432522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06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장</a:t>
            </a:r>
            <a:r>
              <a:rPr kumimoji="0" lang="en-US" altLang="ko-KR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. </a:t>
            </a:r>
            <a:r>
              <a:rPr kumimoji="0" lang="ko-KR" altLang="en-US" sz="1600" b="1" dirty="0">
                <a:solidFill>
                  <a:srgbClr val="FFFF00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하드디스크 관리와 사용자별 공간 할당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8358188" y="6550025"/>
            <a:ext cx="705642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anose="020B0600000101010101" pitchFamily="50" charset="-127"/>
                <a:ea typeface="굴림" panose="020B0600000101010101" pitchFamily="50" charset="-127"/>
              </a:defRPr>
            </a:lvl9pPr>
          </a:lstStyle>
          <a:p>
            <a:pPr eaLnBrk="1" hangingPunct="1"/>
            <a:fld id="{49AC353A-281A-4504-9FE1-662E9EF17D8A}" type="slidenum">
              <a:rPr lang="ko-KR" altLang="en-US" sz="1400" b="1">
                <a:latin typeface="맑은 고딕" panose="020B0503020000020004" pitchFamily="50" charset="-127"/>
                <a:ea typeface="맑은 고딕" panose="020B0503020000020004" pitchFamily="50" charset="-127"/>
              </a:rPr>
              <a:pPr eaLnBrk="1" hangingPunct="1"/>
              <a:t>‹#›</a:t>
            </a:fld>
            <a:r>
              <a:rPr lang="en-US" altLang="ko-KR" sz="14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/41</a:t>
            </a:r>
            <a:endParaRPr lang="ko-KR" altLang="en-US" sz="14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5508104" y="0"/>
            <a:ext cx="321453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https://cafe.naver.com/thisisLinux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642918"/>
            <a:ext cx="8229600" cy="642942"/>
          </a:xfrm>
        </p:spPr>
        <p:txBody>
          <a:bodyPr>
            <a:normAutofit/>
          </a:bodyPr>
          <a:lstStyle>
            <a:lvl1pPr>
              <a:defRPr sz="3200">
                <a:latin typeface="HY견고딕" pitchFamily="18" charset="-127"/>
                <a:ea typeface="HY견고딕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/>
          </a:bodyPr>
          <a:lstStyle>
            <a:lvl1pPr>
              <a:defRPr sz="2400">
                <a:latin typeface="+mn-ea"/>
                <a:ea typeface="+mn-ea"/>
              </a:defRPr>
            </a:lvl1pPr>
            <a:lvl2pPr>
              <a:defRPr sz="2400">
                <a:latin typeface="+mn-ea"/>
                <a:ea typeface="+mn-ea"/>
              </a:defRPr>
            </a:lvl2pPr>
            <a:lvl3pPr>
              <a:defRPr sz="2000">
                <a:latin typeface="+mn-ea"/>
                <a:ea typeface="+mn-ea"/>
              </a:defRPr>
            </a:lvl3pPr>
            <a:lvl4pPr>
              <a:defRPr sz="2000">
                <a:latin typeface="+mn-ea"/>
                <a:ea typeface="+mn-ea"/>
              </a:defRPr>
            </a:lvl4pPr>
            <a:lvl5pPr>
              <a:defRPr sz="18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444208" y="6548338"/>
            <a:ext cx="1711174" cy="307777"/>
          </a:xfrm>
          <a:prstGeom prst="rect">
            <a:avLst/>
          </a:prstGeom>
          <a:solidFill>
            <a:srgbClr val="FF7C80"/>
          </a:solidFill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나눔스퀘어라운드 ExtraBold" panose="020B0600000101010101" pitchFamily="50" charset="-127"/>
                <a:ea typeface="나눔스퀘어라운드 ExtraBold" panose="020B0600000101010101" pitchFamily="50" charset="-127"/>
              </a:rPr>
              <a:t>Ubuntu 20.04 LTS</a:t>
            </a:r>
            <a:endParaRPr lang="ko-KR" altLang="en-US" sz="1400" b="1" dirty="0">
              <a:solidFill>
                <a:schemeClr val="bg1"/>
              </a:solidFill>
              <a:latin typeface="나눔스퀘어라운드 ExtraBold" panose="020B0600000101010101" pitchFamily="50" charset="-127"/>
              <a:ea typeface="나눔스퀘어라운드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2463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70A40A-1095-4482-A81C-DE8D97CF4FAF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510668-C776-4DEF-90B9-7FD1E5FDC33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469769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D9E67D-5DA1-4729-B991-E4DA6144546D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994A34-7693-4DA8-87B2-5F89B278748A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914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날짜 개체 틀 2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4FCB4-DCC3-4812-BAA4-E89A66CCAA25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8" name="슬라이드 번호 개체 틀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17B28E1-79AC-48A3-9558-454E42DE4EDC}" type="slidenum">
              <a:rPr lang="en-US" altLang="ko-KR"/>
              <a:pPr/>
              <a:t>‹#›</a:t>
            </a:fld>
            <a:endParaRPr lang="en-US" altLang="ko-KR"/>
          </a:p>
        </p:txBody>
      </p:sp>
      <p:sp>
        <p:nvSpPr>
          <p:cNvPr id="9" name="바닥글 개체 틀 27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659397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01D40-AEA9-4F59-9273-3AE4BD34FFDA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8EA269F-E158-42D9-816A-B30CB7545EE3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875787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4D789F-1FA5-4F5C-A900-FE73EF265E54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375B4C-030A-4FCD-9864-787CE94FAE18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57792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6F9F45-433C-435F-9729-7CA4AF07A0F6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71BBA6-43EC-4C88-96A0-166A32778D20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936932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ko-KR" altLang="en-US" noProof="0"/>
              <a:t>그림을 추가하려면 아이콘을 클릭하십시오</a:t>
            </a:r>
            <a:endParaRPr lang="en-US" noProof="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6D0103-5A9F-48FB-917D-308A742FCF20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6FC6B0-8FED-4CA7-8A00-7E8567A752B7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227900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직사각형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rgbClr val="FFCC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rgbClr val="FF9933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0" name="직사각형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rgbClr val="FFCC66"/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rgbClr val="FFFF99">
              <a:alpha val="5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rgbClr val="FFFF99">
              <a:alpha val="49804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3" name="모서리가 둥근 직사각형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 useBgFill="1">
        <p:nvSpPr>
          <p:cNvPr id="34" name="모서리가 둥근 직사각형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5" name="직사각형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6" name="직사각형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7" name="직사각형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8" name="직사각형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39" name="직사각형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40" name="직사각형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0">
              <a:defRPr/>
            </a:pPr>
            <a:endParaRPr kumimoji="0" lang="en-US" altLang="ko-KR">
              <a:solidFill>
                <a:srgbClr val="FFFFFF"/>
              </a:solidFill>
              <a:ea typeface="굴림" pitchFamily="50" charset="-127"/>
            </a:endParaRPr>
          </a:p>
        </p:txBody>
      </p:sp>
      <p:sp>
        <p:nvSpPr>
          <p:cNvPr id="1039" name="제목 개체 틀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40" name="텍스트 개체 틀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fld id="{04372308-AE4D-4F5B-A5F4-8D5BDCABB86D}" type="datetimeFigureOut">
              <a:rPr lang="en-US" altLang="ko-KR"/>
              <a:pPr>
                <a:defRPr/>
              </a:pPr>
              <a:t>11/17/2020</a:t>
            </a:fld>
            <a:endParaRPr lang="en-US" altLang="ko-KR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latinLnBrk="0">
              <a:defRPr kumimoji="0" sz="800">
                <a:solidFill>
                  <a:schemeClr val="accent2"/>
                </a:solidFill>
                <a:latin typeface="Georgia" pitchFamily="18" charset="0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latinLnBrk="0">
              <a:defRPr kumimoji="0">
                <a:solidFill>
                  <a:srgbClr val="FFFFFF"/>
                </a:solidFill>
                <a:latin typeface="Georgia" panose="02040502050405020303" pitchFamily="18" charset="0"/>
              </a:defRPr>
            </a:lvl1pPr>
          </a:lstStyle>
          <a:p>
            <a:fld id="{80EA332E-FF14-428F-B02F-D0E6231A0C16}" type="slidenum">
              <a:rPr lang="en-US" altLang="ko-KR"/>
              <a:pPr/>
              <a:t>‹#›</a:t>
            </a:fld>
            <a:endParaRPr lang="en-US" altLang="ko-KR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1" r:id="rId1"/>
    <p:sldLayoutId id="2147483992" r:id="rId2"/>
    <p:sldLayoutId id="2147483993" r:id="rId3"/>
    <p:sldLayoutId id="2147483994" r:id="rId4"/>
    <p:sldLayoutId id="2147483995" r:id="rId5"/>
    <p:sldLayoutId id="2147483996" r:id="rId6"/>
    <p:sldLayoutId id="2147483997" r:id="rId7"/>
    <p:sldLayoutId id="2147483998" r:id="rId8"/>
    <p:sldLayoutId id="2147483999" r:id="rId9"/>
    <p:sldLayoutId id="2147484000" r:id="rId10"/>
    <p:sldLayoutId id="2147484001" r:id="rId11"/>
  </p:sldLayoutIdLst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latinLnBrk="1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latinLnBrk="1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latinLnBrk="1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1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4" Type="http://schemas.openxmlformats.org/officeDocument/2006/relationships/image" Target="../media/image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ko/%ED%82%A4%EB%B3%B4%EB%93%9C-%EC%9E%85%EB%A0%A5-%EC%9C%A0%ED%98%95-%EC%97%B4%EC%87%A0-%EC%9E%A5%EC%B9%98-%EB%A1%9C%EA%B7%B8%EC%9D%B8-%EA%B8%B0%ED%98%B8-%EC%95%84%EC%9D%B4%EC%BD%98-27797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RAID 1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RAID 1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‘</a:t>
            </a:r>
            <a:r>
              <a:rPr lang="ko-KR" altLang="en-US" sz="2000" dirty="0" err="1"/>
              <a:t>미러링</a:t>
            </a:r>
            <a:r>
              <a:rPr lang="en-US" altLang="ko-KR" sz="2000" dirty="0"/>
              <a:t>(Mirroring)’</a:t>
            </a:r>
            <a:r>
              <a:rPr lang="ko-KR" altLang="en-US" sz="2000" dirty="0"/>
              <a:t> 이라 부름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데이터 저장에 두 배의 용량이 필요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“결함 허용</a:t>
            </a:r>
            <a:r>
              <a:rPr lang="en-US" altLang="ko-KR" sz="2000" dirty="0"/>
              <a:t>(Fault-tolerance)</a:t>
            </a:r>
            <a:r>
              <a:rPr lang="ko-KR" altLang="en-US" sz="2000" dirty="0"/>
              <a:t>을 제공 </a:t>
            </a:r>
            <a:r>
              <a:rPr lang="en-US" altLang="ko-KR" sz="2000" dirty="0"/>
              <a:t>= </a:t>
            </a:r>
            <a:r>
              <a:rPr lang="ko-KR" altLang="en-US" sz="2000" dirty="0"/>
              <a:t>신뢰성 높음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두 배의 저장 공간 </a:t>
            </a:r>
            <a:r>
              <a:rPr lang="en-US" altLang="ko-KR" sz="2000" dirty="0"/>
              <a:t>= </a:t>
            </a:r>
            <a:r>
              <a:rPr lang="ko-KR" altLang="en-US" sz="2000" dirty="0"/>
              <a:t>비용이 두 배 </a:t>
            </a:r>
            <a:r>
              <a:rPr lang="en-US" altLang="ko-KR" sz="2000" dirty="0"/>
              <a:t>= </a:t>
            </a:r>
            <a:r>
              <a:rPr lang="ko-KR" altLang="en-US" sz="2000" dirty="0"/>
              <a:t>공간효율</a:t>
            </a:r>
            <a:r>
              <a:rPr lang="en-US" altLang="ko-KR" sz="2000" dirty="0"/>
              <a:t> </a:t>
            </a:r>
            <a:r>
              <a:rPr lang="ko-KR" altLang="en-US" sz="2000" dirty="0"/>
              <a:t>나쁨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저장속도</a:t>
            </a:r>
            <a:r>
              <a:rPr lang="en-US" altLang="ko-KR" sz="2000" dirty="0"/>
              <a:t>(</a:t>
            </a:r>
            <a:r>
              <a:rPr lang="ko-KR" altLang="en-US" sz="2000" dirty="0"/>
              <a:t>성능</a:t>
            </a:r>
            <a:r>
              <a:rPr lang="en-US" altLang="ko-KR" sz="2000" dirty="0"/>
              <a:t>)</a:t>
            </a:r>
            <a:r>
              <a:rPr lang="ko-KR" altLang="en-US" sz="2000" dirty="0"/>
              <a:t>는 변함 없음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‘중요한 데이터</a:t>
            </a:r>
            <a:r>
              <a:rPr lang="en-US" altLang="ko-KR" sz="2000" dirty="0"/>
              <a:t>’</a:t>
            </a:r>
            <a:r>
              <a:rPr lang="ko-KR" altLang="en-US" sz="2000" dirty="0"/>
              <a:t>를 저장하기에 적절함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dirty="0"/>
              <a:t>RAID0</a:t>
            </a:r>
            <a:r>
              <a:rPr lang="ko-KR" altLang="en-US" dirty="0"/>
              <a:t>와 </a:t>
            </a:r>
            <a:r>
              <a:rPr lang="en-US" altLang="ko-KR" dirty="0"/>
              <a:t>RAID1 </a:t>
            </a:r>
            <a:r>
              <a:rPr lang="ko-KR" altLang="en-US" dirty="0"/>
              <a:t>비교</a:t>
            </a:r>
            <a:endParaRPr lang="en-US" altLang="ko-KR" dirty="0"/>
          </a:p>
          <a:p>
            <a:pPr lvl="1">
              <a:defRPr/>
            </a:pP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746" y="1357313"/>
            <a:ext cx="1620215" cy="3058069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526" y="4771414"/>
            <a:ext cx="7737569" cy="1444803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2195736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353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614994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RAID 5 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RAID 5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RAID1</a:t>
            </a:r>
            <a:r>
              <a:rPr lang="ko-KR" altLang="en-US" sz="2000" dirty="0"/>
              <a:t>의 데이터의 안전성 </a:t>
            </a:r>
            <a:r>
              <a:rPr lang="en-US" altLang="ko-KR" sz="2000" dirty="0"/>
              <a:t>+ RAID0</a:t>
            </a:r>
            <a:r>
              <a:rPr lang="ko-KR" altLang="en-US" sz="2000" dirty="0"/>
              <a:t>처럼 공간 효율성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최소한 </a:t>
            </a:r>
            <a:r>
              <a:rPr lang="en-US" altLang="ko-KR" sz="2000" dirty="0"/>
              <a:t>3</a:t>
            </a:r>
            <a:r>
              <a:rPr lang="ko-KR" altLang="en-US" sz="2000" dirty="0"/>
              <a:t>개 이상의 하드디스크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오류가 발생할 때는 </a:t>
            </a:r>
            <a:r>
              <a:rPr lang="en-US" altLang="ko-KR" sz="2000" dirty="0"/>
              <a:t>‘</a:t>
            </a:r>
            <a:r>
              <a:rPr lang="ko-KR" altLang="en-US" sz="2000" dirty="0"/>
              <a:t>패리티</a:t>
            </a:r>
            <a:r>
              <a:rPr lang="en-US" altLang="ko-KR" sz="2000" dirty="0"/>
              <a:t>(Parity)’</a:t>
            </a:r>
            <a:r>
              <a:rPr lang="ko-KR" altLang="en-US" sz="2000" dirty="0"/>
              <a:t>를 이용해서 데이터를 복구</a:t>
            </a:r>
            <a:endParaRPr lang="en-US" altLang="ko-KR" sz="2000" dirty="0"/>
          </a:p>
          <a:p>
            <a:pPr>
              <a:defRPr/>
            </a:pPr>
            <a:r>
              <a:rPr lang="en-US" altLang="ko-KR" dirty="0"/>
              <a:t>“000 111 010 011</a:t>
            </a:r>
            <a:r>
              <a:rPr lang="ko-KR" altLang="en-US" dirty="0"/>
              <a:t>”</a:t>
            </a:r>
            <a:r>
              <a:rPr lang="en-US" altLang="ko-KR" dirty="0"/>
              <a:t>(12bit)</a:t>
            </a:r>
            <a:r>
              <a:rPr lang="ko-KR" altLang="en-US" dirty="0"/>
              <a:t> 데이터 </a:t>
            </a:r>
            <a:r>
              <a:rPr lang="en-US" altLang="ko-KR" dirty="0"/>
              <a:t>RAID5 </a:t>
            </a:r>
            <a:r>
              <a:rPr lang="ko-KR" altLang="en-US" dirty="0"/>
              <a:t>저장 사례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728" y="3337159"/>
            <a:ext cx="5923297" cy="3235091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2843808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354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2016124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RAID 5 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“000 111 010 011</a:t>
            </a:r>
            <a:r>
              <a:rPr lang="ko-KR" altLang="en-US" dirty="0"/>
              <a:t>”</a:t>
            </a:r>
            <a:r>
              <a:rPr lang="en-US" altLang="ko-KR" dirty="0"/>
              <a:t>(12bit)</a:t>
            </a:r>
            <a:r>
              <a:rPr lang="ko-KR" altLang="en-US" dirty="0"/>
              <a:t> 데이터 </a:t>
            </a:r>
            <a:r>
              <a:rPr lang="en-US" altLang="ko-KR" dirty="0"/>
              <a:t>RAID5 </a:t>
            </a:r>
            <a:r>
              <a:rPr lang="ko-KR" altLang="en-US" dirty="0"/>
              <a:t>복구 사례</a:t>
            </a:r>
            <a:endParaRPr lang="en-US" altLang="ko-KR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dirty="0"/>
              <a:t>RAID5 </a:t>
            </a:r>
            <a:r>
              <a:rPr lang="ko-KR" altLang="en-US" dirty="0"/>
              <a:t>특징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어느 정도의 결함 허용을 해 주면서 저장 공간의 효율도 좋음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‘</a:t>
            </a:r>
            <a:r>
              <a:rPr lang="ko-KR" altLang="en-US" sz="2000" dirty="0"/>
              <a:t>디스크의 개수 </a:t>
            </a:r>
            <a:r>
              <a:rPr lang="en-US" altLang="ko-KR" sz="2000" dirty="0"/>
              <a:t>– 1’ </a:t>
            </a:r>
            <a:r>
              <a:rPr lang="ko-KR" altLang="en-US" sz="2000" dirty="0"/>
              <a:t>의 공간을 사용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디스크 </a:t>
            </a:r>
            <a:r>
              <a:rPr lang="en-US" altLang="ko-KR" sz="2000" dirty="0"/>
              <a:t>2</a:t>
            </a:r>
            <a:r>
              <a:rPr lang="ko-KR" altLang="en-US" sz="2000" dirty="0"/>
              <a:t>개가 고장 나면 복구 못함</a:t>
            </a: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5182891" cy="3055178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2843808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356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97723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기타 </a:t>
            </a:r>
            <a:r>
              <a:rPr lang="en-US" altLang="ko-KR" sz="2800" dirty="0"/>
              <a:t>RAID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en-US" altLang="ko-KR" dirty="0"/>
              <a:t>RAID6</a:t>
            </a:r>
          </a:p>
          <a:p>
            <a:pPr lvl="1">
              <a:defRPr/>
            </a:pPr>
            <a:r>
              <a:rPr lang="en-US" altLang="ko-KR" sz="2000" dirty="0"/>
              <a:t>RAID6 </a:t>
            </a:r>
            <a:r>
              <a:rPr lang="ko-KR" altLang="en-US" sz="2000" dirty="0"/>
              <a:t>방식은 </a:t>
            </a:r>
            <a:r>
              <a:rPr lang="en-US" altLang="ko-KR" sz="2000" dirty="0"/>
              <a:t>RAID5 </a:t>
            </a:r>
            <a:r>
              <a:rPr lang="ko-KR" altLang="en-US" sz="2000" dirty="0"/>
              <a:t>방식이 개선된 것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공간 효율은 </a:t>
            </a:r>
            <a:r>
              <a:rPr lang="en-US" altLang="ko-KR" sz="2000" dirty="0"/>
              <a:t>RAID5</a:t>
            </a:r>
            <a:r>
              <a:rPr lang="ko-KR" altLang="en-US" sz="2000" dirty="0"/>
              <a:t>보다 약간 떨어지지만</a:t>
            </a:r>
            <a:r>
              <a:rPr lang="en-US" altLang="ko-KR" sz="2000" dirty="0"/>
              <a:t>, 2</a:t>
            </a:r>
            <a:r>
              <a:rPr lang="ko-KR" altLang="en-US" sz="2000" dirty="0"/>
              <a:t>개의 디스크가 동시에 고장이 나도 데이터에는 이상이 없도록 하는 방식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RAID6</a:t>
            </a:r>
            <a:r>
              <a:rPr lang="ko-KR" altLang="en-US" sz="2000" dirty="0"/>
              <a:t>의 경우에는 최소 </a:t>
            </a:r>
            <a:r>
              <a:rPr lang="en-US" altLang="ko-KR" sz="2000" dirty="0"/>
              <a:t>4</a:t>
            </a:r>
            <a:r>
              <a:rPr lang="ko-KR" altLang="en-US" sz="2000" dirty="0"/>
              <a:t>개의 디스크 필요</a:t>
            </a:r>
          </a:p>
          <a:p>
            <a:pPr lvl="1">
              <a:defRPr/>
            </a:pPr>
            <a:r>
              <a:rPr lang="ko-KR" altLang="en-US" sz="2000" dirty="0"/>
              <a:t>공간 효율은 </a:t>
            </a:r>
            <a:r>
              <a:rPr lang="en-US" altLang="ko-KR" sz="2000" dirty="0"/>
              <a:t>RAID5</a:t>
            </a:r>
            <a:r>
              <a:rPr lang="ko-KR" altLang="en-US" sz="2000" dirty="0"/>
              <a:t>보다 약간 떨어지는 반면에 데이터에 대한 신뢰도는 좀더 높아지는 효과</a:t>
            </a:r>
          </a:p>
          <a:p>
            <a:pPr lvl="1">
              <a:defRPr/>
            </a:pPr>
            <a:r>
              <a:rPr lang="ko-KR" altLang="en-US" sz="2000" dirty="0"/>
              <a:t>성능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)</a:t>
            </a:r>
            <a:r>
              <a:rPr lang="ko-KR" altLang="en-US" sz="2000" dirty="0"/>
              <a:t>은 </a:t>
            </a:r>
            <a:r>
              <a:rPr lang="en-US" altLang="ko-KR" sz="2000" dirty="0"/>
              <a:t>RAID5</a:t>
            </a:r>
            <a:r>
              <a:rPr lang="ko-KR" altLang="en-US" sz="2000" dirty="0"/>
              <a:t>에 비해 약간 떨어진다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>
              <a:defRPr/>
            </a:pPr>
            <a:r>
              <a:rPr lang="en-US" altLang="ko-KR" dirty="0"/>
              <a:t>RAID1+0 = RAID1 + RAID0</a:t>
            </a:r>
          </a:p>
          <a:p>
            <a:pPr lvl="1">
              <a:defRPr/>
            </a:pPr>
            <a:r>
              <a:rPr lang="ko-KR" altLang="en-US" sz="2000" dirty="0"/>
              <a:t>신뢰성</a:t>
            </a:r>
            <a:r>
              <a:rPr lang="en-US" altLang="ko-KR" sz="2000" dirty="0"/>
              <a:t>(</a:t>
            </a:r>
            <a:r>
              <a:rPr lang="ko-KR" altLang="en-US" sz="2000" dirty="0"/>
              <a:t>안전성</a:t>
            </a:r>
            <a:r>
              <a:rPr lang="en-US" altLang="ko-KR" sz="2000" dirty="0"/>
              <a:t>)</a:t>
            </a:r>
            <a:r>
              <a:rPr lang="ko-KR" altLang="en-US" sz="2000" dirty="0"/>
              <a:t>과 성능</a:t>
            </a:r>
            <a:r>
              <a:rPr lang="en-US" altLang="ko-KR" sz="2000" dirty="0"/>
              <a:t>(</a:t>
            </a:r>
            <a:r>
              <a:rPr lang="ko-KR" altLang="en-US" sz="2000" dirty="0"/>
              <a:t>속도</a:t>
            </a:r>
            <a:r>
              <a:rPr lang="en-US" altLang="ko-KR" sz="2000" dirty="0"/>
              <a:t>)</a:t>
            </a:r>
            <a:r>
              <a:rPr lang="ko-KR" altLang="en-US" sz="2000" dirty="0"/>
              <a:t>이 </a:t>
            </a:r>
            <a:br>
              <a:rPr lang="en-US" altLang="ko-KR" sz="2000" dirty="0"/>
            </a:br>
            <a:r>
              <a:rPr lang="ko-KR" altLang="en-US" sz="2000" dirty="0"/>
              <a:t>동시에 뛰어난 방법</a:t>
            </a:r>
          </a:p>
          <a:p>
            <a:pPr lvl="1">
              <a:defRPr/>
            </a:pP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6096" y="4100102"/>
            <a:ext cx="2643118" cy="2761067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2627784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357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9255458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6026" y="1335856"/>
            <a:ext cx="4340773" cy="5190943"/>
          </a:xfrm>
          <a:prstGeom prst="rect">
            <a:avLst/>
          </a:prstGeom>
        </p:spPr>
      </p:pic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/>
              <a:t>Linear RAID, RAID0, RAID1, RAID5 </a:t>
            </a:r>
            <a:r>
              <a:rPr lang="ko-KR" altLang="en-US" sz="2800" dirty="0"/>
              <a:t>구현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 구성도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Linear RAID(/dev/sdb, /dev/sdc)</a:t>
            </a:r>
          </a:p>
          <a:p>
            <a:pPr lvl="1">
              <a:defRPr/>
            </a:pPr>
            <a:r>
              <a:rPr lang="en-US" altLang="ko-KR" sz="2000" dirty="0"/>
              <a:t>RAID0(/dev/</a:t>
            </a:r>
            <a:r>
              <a:rPr lang="en-US" altLang="ko-KR" sz="2000" dirty="0" err="1"/>
              <a:t>sdd</a:t>
            </a:r>
            <a:r>
              <a:rPr lang="en-US" altLang="ko-KR" sz="2000" dirty="0"/>
              <a:t>, /dev/</a:t>
            </a:r>
            <a:r>
              <a:rPr lang="en-US" altLang="ko-KR" sz="2000" dirty="0" err="1"/>
              <a:t>sde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r>
              <a:rPr lang="en-US" altLang="ko-KR" sz="2000" dirty="0"/>
              <a:t>RAID1(/dev/</a:t>
            </a:r>
            <a:r>
              <a:rPr lang="en-US" altLang="ko-KR" sz="2000" dirty="0" err="1"/>
              <a:t>sdf</a:t>
            </a:r>
            <a:r>
              <a:rPr lang="en-US" altLang="ko-KR" sz="2000" dirty="0"/>
              <a:t>, /dev/</a:t>
            </a:r>
            <a:r>
              <a:rPr lang="en-US" altLang="ko-KR" sz="2000" dirty="0" err="1"/>
              <a:t>sdg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r>
              <a:rPr lang="en-US" altLang="ko-KR" sz="2000" dirty="0"/>
              <a:t>RAID5(/dev/</a:t>
            </a:r>
            <a:r>
              <a:rPr lang="en-US" altLang="ko-KR" sz="2000" dirty="0" err="1"/>
              <a:t>sdh</a:t>
            </a:r>
            <a:r>
              <a:rPr lang="en-US" altLang="ko-KR" sz="2000" dirty="0"/>
              <a:t>, /dev/</a:t>
            </a:r>
            <a:r>
              <a:rPr lang="en-US" altLang="ko-KR" sz="2000" dirty="0" err="1"/>
              <a:t>sdi</a:t>
            </a:r>
            <a:r>
              <a:rPr lang="en-US" altLang="ko-KR" sz="2000" dirty="0"/>
              <a:t>, /dev/</a:t>
            </a:r>
            <a:r>
              <a:rPr lang="en-US" altLang="ko-KR" sz="2000" dirty="0" err="1"/>
              <a:t>sdj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endParaRPr lang="en-US" altLang="ko-KR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8100392" y="399727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359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2793849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D498F2-2482-4FF0-BCE6-775545AFA3A7}"/>
              </a:ext>
            </a:extLst>
          </p:cNvPr>
          <p:cNvSpPr txBox="1">
            <a:spLocks/>
          </p:cNvSpPr>
          <p:nvPr/>
        </p:nvSpPr>
        <p:spPr bwMode="auto">
          <a:xfrm>
            <a:off x="773341" y="622004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2&gt;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하드디스크 </a:t>
            </a:r>
            <a:r>
              <a:rPr kumimoji="0" lang="en-US" altLang="ko-KR" sz="2400" dirty="0">
                <a:solidFill>
                  <a:srgbClr val="FFC000"/>
                </a:solidFill>
              </a:rPr>
              <a:t>9</a:t>
            </a:r>
            <a:r>
              <a:rPr kumimoji="0" lang="ko-KR" altLang="en-US" sz="2400" dirty="0">
                <a:solidFill>
                  <a:srgbClr val="FFC000"/>
                </a:solidFill>
              </a:rPr>
              <a:t>개 준비</a:t>
            </a:r>
          </a:p>
        </p:txBody>
      </p:sp>
      <p:pic>
        <p:nvPicPr>
          <p:cNvPr id="4" name="그림 3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07DA66D9-9C30-4FD3-BE61-599345A55E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51426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하드디스크 </a:t>
            </a:r>
            <a:r>
              <a:rPr lang="en-US" altLang="ko-KR" sz="2000" dirty="0"/>
              <a:t>9</a:t>
            </a:r>
            <a:r>
              <a:rPr lang="ko-KR" altLang="en-US" sz="2000" dirty="0"/>
              <a:t>개를 장착하고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각각을 </a:t>
            </a:r>
            <a:r>
              <a:rPr lang="en-US" altLang="ko-KR" sz="2000" dirty="0"/>
              <a:t>fdisk</a:t>
            </a:r>
            <a:r>
              <a:rPr lang="ko-KR" altLang="en-US" sz="2000" dirty="0"/>
              <a:t>로 </a:t>
            </a:r>
            <a:r>
              <a:rPr lang="ko-KR" altLang="en-US" sz="2000" dirty="0" err="1"/>
              <a:t>파티셔닝</a:t>
            </a:r>
            <a:r>
              <a:rPr lang="ko-KR" altLang="en-US" sz="2000" dirty="0"/>
              <a:t> 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장착할 디스크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8227" y="3283282"/>
            <a:ext cx="6328109" cy="3217531"/>
          </a:xfrm>
          <a:prstGeom prst="rect">
            <a:avLst/>
          </a:prstGeom>
        </p:spPr>
      </p:pic>
      <p:sp>
        <p:nvSpPr>
          <p:cNvPr id="7" name="말풍선: 타원형 6"/>
          <p:cNvSpPr/>
          <p:nvPr/>
        </p:nvSpPr>
        <p:spPr>
          <a:xfrm>
            <a:off x="5076056" y="50975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360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E8E0B69-3EF8-49D1-9CE3-1C4FEC06CDEA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5077316" y="1700808"/>
            <a:ext cx="3771265" cy="108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56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7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6-2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2" y="83671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364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231966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1">
            <a:extLst>
              <a:ext uri="{FF2B5EF4-FFF2-40B4-BE49-F238E27FC236}">
                <a16:creationId xmlns:a16="http://schemas.microsoft.com/office/drawing/2014/main" id="{F47272FB-BEC9-4BFC-A66E-F5E66284E906}"/>
              </a:ext>
            </a:extLst>
          </p:cNvPr>
          <p:cNvSpPr txBox="1">
            <a:spLocks/>
          </p:cNvSpPr>
          <p:nvPr/>
        </p:nvSpPr>
        <p:spPr bwMode="auto">
          <a:xfrm>
            <a:off x="773341" y="61384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3&gt; Linear RAID </a:t>
            </a:r>
            <a:r>
              <a:rPr kumimoji="0" lang="ko-KR" altLang="en-US" sz="2400" dirty="0">
                <a:solidFill>
                  <a:srgbClr val="FFC000"/>
                </a:solidFill>
              </a:rPr>
              <a:t>구축</a:t>
            </a:r>
          </a:p>
        </p:txBody>
      </p:sp>
      <p:pic>
        <p:nvPicPr>
          <p:cNvPr id="6" name="그림 5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685A12A8-B5A4-45EE-9017-39E0BCEED7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443268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Linear RAID</a:t>
            </a:r>
            <a:r>
              <a:rPr lang="ko-KR" altLang="en-US" sz="2000" dirty="0"/>
              <a:t>를 구축한다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en-US" altLang="ko-KR" sz="2000" dirty="0" err="1"/>
              <a:t>mdadm</a:t>
            </a:r>
            <a:r>
              <a:rPr lang="en-US" altLang="ko-KR" sz="2000" dirty="0"/>
              <a:t> </a:t>
            </a:r>
            <a:r>
              <a:rPr lang="ko-KR" altLang="en-US" sz="2000" dirty="0"/>
              <a:t>사용법을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흐름도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0740" y="3317370"/>
            <a:ext cx="5442520" cy="3223996"/>
          </a:xfrm>
          <a:prstGeom prst="rect">
            <a:avLst/>
          </a:prstGeom>
        </p:spPr>
      </p:pic>
      <p:sp>
        <p:nvSpPr>
          <p:cNvPr id="7" name="말풍선: 타원형 6"/>
          <p:cNvSpPr/>
          <p:nvPr/>
        </p:nvSpPr>
        <p:spPr>
          <a:xfrm>
            <a:off x="5004048" y="50975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364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21A4B84-7999-4B15-A29C-9CB317B8FFD3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6379" y="1453799"/>
            <a:ext cx="4522202" cy="14766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72560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6BC446-CE5F-4AA1-8BC4-19797C813BA0}"/>
              </a:ext>
            </a:extLst>
          </p:cNvPr>
          <p:cNvSpPr txBox="1">
            <a:spLocks/>
          </p:cNvSpPr>
          <p:nvPr/>
        </p:nvSpPr>
        <p:spPr bwMode="auto">
          <a:xfrm>
            <a:off x="773341" y="61384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4&gt; RAID 0 </a:t>
            </a:r>
            <a:r>
              <a:rPr kumimoji="0" lang="ko-KR" altLang="en-US" sz="2400" dirty="0">
                <a:solidFill>
                  <a:srgbClr val="FFC000"/>
                </a:solidFill>
              </a:rPr>
              <a:t>구축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RAID0 </a:t>
            </a:r>
            <a:r>
              <a:rPr lang="ko-KR" altLang="en-US" sz="2000" dirty="0"/>
              <a:t>를 구축한다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결과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220501" y="50975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368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7750D3F5-25EC-4065-A563-720736625F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43268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F202AAD-ED94-4A46-9330-56B85E0D0B74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1057" y="3140968"/>
            <a:ext cx="7028180" cy="27806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6941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A98557-8B66-4237-84E5-AA7BE2C8EB12}"/>
              </a:ext>
            </a:extLst>
          </p:cNvPr>
          <p:cNvSpPr txBox="1">
            <a:spLocks/>
          </p:cNvSpPr>
          <p:nvPr/>
        </p:nvSpPr>
        <p:spPr bwMode="auto">
          <a:xfrm>
            <a:off x="773341" y="61384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5&gt; RAID 1 </a:t>
            </a:r>
            <a:r>
              <a:rPr kumimoji="0" lang="ko-KR" altLang="en-US" sz="2400" dirty="0">
                <a:solidFill>
                  <a:srgbClr val="FFC000"/>
                </a:solidFill>
              </a:rPr>
              <a:t>구축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54841454-B6F7-4A69-ABBF-E6400156CF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443268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RAID1 </a:t>
            </a:r>
            <a:r>
              <a:rPr lang="ko-KR" altLang="en-US" sz="2000" dirty="0"/>
              <a:t>를 구축한다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결과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4211960" y="50975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370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858DD9CF-24D6-4306-B81C-13D0DA045623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7753" y="3212976"/>
            <a:ext cx="7037705" cy="29330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7484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1772816"/>
            <a:ext cx="6120680" cy="4738891"/>
          </a:xfrm>
          <a:prstGeom prst="rect">
            <a:avLst/>
          </a:prstGeom>
        </p:spPr>
      </p:pic>
      <p:sp>
        <p:nvSpPr>
          <p:cNvPr id="143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SATA </a:t>
            </a:r>
            <a:r>
              <a:rPr lang="ko-KR" altLang="en-US" sz="2800" dirty="0"/>
              <a:t>장치와 </a:t>
            </a:r>
            <a:r>
              <a:rPr lang="en-US" altLang="ko-KR" sz="2800" dirty="0"/>
              <a:t>SCSI </a:t>
            </a:r>
            <a:r>
              <a:rPr lang="ko-KR" altLang="en-US" sz="2800" dirty="0"/>
              <a:t>장치의 구성 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150018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Server</a:t>
            </a:r>
            <a:r>
              <a:rPr lang="ko-KR" altLang="en-US" dirty="0"/>
              <a:t>의 하드웨어 구성도</a:t>
            </a:r>
            <a:endParaRPr lang="en-US" altLang="ko-KR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ko-KR" altLang="en-US" sz="2000" dirty="0"/>
          </a:p>
        </p:txBody>
      </p:sp>
      <p:sp>
        <p:nvSpPr>
          <p:cNvPr id="6" name="가로로 말린 두루마리 모양 5"/>
          <p:cNvSpPr/>
          <p:nvPr/>
        </p:nvSpPr>
        <p:spPr>
          <a:xfrm>
            <a:off x="5179470" y="1346933"/>
            <a:ext cx="3781623" cy="1128167"/>
          </a:xfrm>
          <a:prstGeom prst="horizontalScroll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285750" indent="-285750">
              <a:buFont typeface="Wingdings" panose="05000000000000000000" pitchFamily="2" charset="2"/>
              <a:buChar char="Ø"/>
              <a:defRPr/>
            </a:pP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VMware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는 총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120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SATA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하드디스크와  총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60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개의 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SCSI </a:t>
            </a:r>
            <a:r>
              <a:rPr lang="ko-KR" altLang="en-US" sz="1400" dirty="0">
                <a:solidFill>
                  <a:srgbClr val="0070C0"/>
                </a:solidFill>
                <a:latin typeface="+mn-ea"/>
              </a:rPr>
              <a:t>하드디스크를 장착할 수 있다</a:t>
            </a:r>
            <a:r>
              <a:rPr lang="en-US" altLang="ko-KR" sz="1400" dirty="0">
                <a:solidFill>
                  <a:srgbClr val="0070C0"/>
                </a:solidFill>
                <a:latin typeface="+mn-ea"/>
              </a:rPr>
              <a:t>.</a:t>
            </a:r>
          </a:p>
        </p:txBody>
      </p:sp>
      <p:sp>
        <p:nvSpPr>
          <p:cNvPr id="7" name="말풍선: 타원형 6"/>
          <p:cNvSpPr/>
          <p:nvPr/>
        </p:nvSpPr>
        <p:spPr>
          <a:xfrm>
            <a:off x="6732240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335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606539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90B3395-F795-4C45-A705-95D0D38D62FD}"/>
              </a:ext>
            </a:extLst>
          </p:cNvPr>
          <p:cNvSpPr txBox="1">
            <a:spLocks/>
          </p:cNvSpPr>
          <p:nvPr/>
        </p:nvSpPr>
        <p:spPr bwMode="auto">
          <a:xfrm>
            <a:off x="773341" y="61384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6&gt; RAID 7 </a:t>
            </a:r>
            <a:r>
              <a:rPr kumimoji="0" lang="ko-KR" altLang="en-US" sz="2400" dirty="0">
                <a:solidFill>
                  <a:srgbClr val="FFC000"/>
                </a:solidFill>
              </a:rPr>
              <a:t>구축</a:t>
            </a:r>
          </a:p>
        </p:txBody>
      </p:sp>
      <p:pic>
        <p:nvPicPr>
          <p:cNvPr id="4" name="그림 3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4033D480-0D89-447E-A4BE-0A65C95131B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0" y="443268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RAID 5</a:t>
            </a:r>
            <a:r>
              <a:rPr lang="ko-KR" altLang="en-US" sz="2000" dirty="0"/>
              <a:t>를 구축한다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흐름도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33911" y="3212976"/>
            <a:ext cx="4961647" cy="3315566"/>
          </a:xfrm>
          <a:prstGeom prst="rect">
            <a:avLst/>
          </a:prstGeom>
        </p:spPr>
      </p:pic>
      <p:sp>
        <p:nvSpPr>
          <p:cNvPr id="7" name="말풍선: 타원형 6"/>
          <p:cNvSpPr/>
          <p:nvPr/>
        </p:nvSpPr>
        <p:spPr>
          <a:xfrm>
            <a:off x="4286315" y="50975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372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BD5C607D-2206-4CA8-B7C1-77A1DFCE093D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3852" y="1329584"/>
            <a:ext cx="4382948" cy="201054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509394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16829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 </a:t>
            </a:r>
            <a:r>
              <a:rPr lang="en-US" altLang="ko-KR" sz="2400" dirty="0" err="1">
                <a:latin typeface="+mj-ea"/>
                <a:ea typeface="+mj-ea"/>
              </a:rPr>
              <a:t>mdadm</a:t>
            </a:r>
            <a:r>
              <a:rPr lang="en-US" altLang="ko-KR" sz="2400" dirty="0">
                <a:latin typeface="+mj-ea"/>
                <a:ea typeface="+mj-ea"/>
              </a:rPr>
              <a:t> --detail --scan &gt; file.txt </a:t>
            </a:r>
            <a:r>
              <a:rPr lang="ko-KR" altLang="en-US" sz="2400" dirty="0">
                <a:latin typeface="+mj-ea"/>
                <a:ea typeface="+mj-ea"/>
              </a:rPr>
              <a:t>명령으로 결과를 텍스트 파일로 저장한 후 </a:t>
            </a:r>
            <a:r>
              <a:rPr lang="en-US" altLang="ko-KR" sz="2400" dirty="0">
                <a:latin typeface="+mj-ea"/>
                <a:ea typeface="+mj-ea"/>
              </a:rPr>
              <a:t>vi</a:t>
            </a:r>
            <a:r>
              <a:rPr lang="ko-KR" altLang="en-US" sz="2400" dirty="0">
                <a:latin typeface="+mj-ea"/>
                <a:ea typeface="+mj-ea"/>
              </a:rPr>
              <a:t>나 </a:t>
            </a:r>
            <a:r>
              <a:rPr lang="en-US" altLang="ko-KR" sz="2400" dirty="0">
                <a:latin typeface="+mj-ea"/>
                <a:ea typeface="+mj-ea"/>
              </a:rPr>
              <a:t>nano </a:t>
            </a:r>
            <a:r>
              <a:rPr lang="ko-KR" altLang="en-US" sz="2400" dirty="0">
                <a:latin typeface="+mj-ea"/>
                <a:ea typeface="+mj-ea"/>
              </a:rPr>
              <a:t>편집기를 활용해서 </a:t>
            </a:r>
            <a:r>
              <a:rPr lang="en-US" altLang="ko-KR" sz="2400" dirty="0">
                <a:latin typeface="+mj-ea"/>
                <a:ea typeface="+mj-ea"/>
              </a:rPr>
              <a:t>4</a:t>
            </a:r>
            <a:r>
              <a:rPr lang="ko-KR" altLang="en-US" sz="2400" dirty="0">
                <a:latin typeface="+mj-ea"/>
                <a:ea typeface="+mj-ea"/>
              </a:rPr>
              <a:t>개 행을 복사하자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6-3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102095" y="908720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376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697363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448" y="1268760"/>
            <a:ext cx="4464718" cy="5303490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 구성도</a:t>
            </a: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sz="2000" dirty="0"/>
              <a:t>RAID1, RAID5</a:t>
            </a:r>
            <a:r>
              <a:rPr lang="ko-KR" altLang="en-US" sz="2000" dirty="0"/>
              <a:t>는</a:t>
            </a:r>
            <a:br>
              <a:rPr lang="en-US" altLang="ko-KR" sz="2000" dirty="0"/>
            </a:br>
            <a:r>
              <a:rPr lang="ko-KR" altLang="en-US" sz="2000" dirty="0"/>
              <a:t>‘결함 허용’기능이 있음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각 </a:t>
            </a:r>
            <a:r>
              <a:rPr lang="en-US" altLang="ko-KR" sz="2000" dirty="0"/>
              <a:t>1</a:t>
            </a:r>
            <a:r>
              <a:rPr lang="ko-KR" altLang="en-US" sz="2000" dirty="0"/>
              <a:t>개씩 디스크를 </a:t>
            </a:r>
            <a:r>
              <a:rPr lang="ko-KR" altLang="en-US" sz="2000" dirty="0" err="1"/>
              <a:t>고장냄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endParaRPr lang="en-US" altLang="ko-KR" sz="2000" dirty="0"/>
          </a:p>
        </p:txBody>
      </p:sp>
      <p:sp>
        <p:nvSpPr>
          <p:cNvPr id="2867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Autofit/>
          </a:bodyPr>
          <a:lstStyle/>
          <a:p>
            <a:pPr eaLnBrk="1" hangingPunct="1"/>
            <a:r>
              <a:rPr lang="en-US" altLang="ko-KR" sz="2800" dirty="0"/>
              <a:t>Linear RAID, RAID 0,1,5 </a:t>
            </a:r>
            <a:r>
              <a:rPr lang="ko-KR" altLang="en-US" sz="2800" dirty="0"/>
              <a:t>문제발생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5" name="말풍선: 타원형 4"/>
          <p:cNvSpPr/>
          <p:nvPr/>
        </p:nvSpPr>
        <p:spPr>
          <a:xfrm>
            <a:off x="6876256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377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8306814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4525E294-DB3E-4007-AEAB-CDDBC921874A}"/>
              </a:ext>
            </a:extLst>
          </p:cNvPr>
          <p:cNvSpPr txBox="1">
            <a:spLocks/>
          </p:cNvSpPr>
          <p:nvPr/>
        </p:nvSpPr>
        <p:spPr bwMode="auto">
          <a:xfrm>
            <a:off x="773341" y="68750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7&gt; RAID</a:t>
            </a:r>
            <a:r>
              <a:rPr kumimoji="0" lang="ko-KR" altLang="en-US" sz="2400" dirty="0">
                <a:solidFill>
                  <a:srgbClr val="FFC000"/>
                </a:solidFill>
              </a:rPr>
              <a:t>의 하드디스크 고장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Linear RAID, RAID 0, 1, 5</a:t>
            </a:r>
            <a:r>
              <a:rPr lang="ko-KR" altLang="en-US" sz="2000" dirty="0"/>
              <a:t>의 하드디스크가 고장 난 상황을 본다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일단 부팅이 가능하도록 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고장 난 디스크와 정상 디스크</a:t>
            </a: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1835695" y="2564905"/>
            <a:ext cx="1134334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말풍선: 타원형 6"/>
          <p:cNvSpPr/>
          <p:nvPr/>
        </p:nvSpPr>
        <p:spPr>
          <a:xfrm>
            <a:off x="5754956" y="57796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378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5" name="그림 4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EE3E54F1-742B-44CB-A528-54653D1FE3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16928"/>
            <a:ext cx="756709" cy="74227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5B8478A-330D-4742-BF6F-790E9D16B3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224123"/>
            <a:ext cx="5407430" cy="327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7131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6-4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3" y="892956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385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7211940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594" y="1268760"/>
            <a:ext cx="4396206" cy="5303490"/>
          </a:xfrm>
          <a:prstGeom prst="rect">
            <a:avLst/>
          </a:prstGeom>
        </p:spPr>
      </p:pic>
      <p:sp>
        <p:nvSpPr>
          <p:cNvPr id="3584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ko-KR" sz="2800" dirty="0"/>
              <a:t>Linear RAID, RAID 0,1,5 </a:t>
            </a:r>
            <a:r>
              <a:rPr lang="ko-KR" altLang="en-US" sz="2800" dirty="0"/>
              <a:t>원상 복구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 구성도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 err="1"/>
              <a:t>고장난</a:t>
            </a:r>
            <a:r>
              <a:rPr lang="ko-KR" altLang="en-US" sz="2000" dirty="0"/>
              <a:t> 디스크 </a:t>
            </a:r>
            <a:r>
              <a:rPr lang="en-US" altLang="ko-KR" sz="2000" dirty="0"/>
              <a:t>4</a:t>
            </a:r>
            <a:r>
              <a:rPr lang="ko-KR" altLang="en-US" sz="2000" dirty="0"/>
              <a:t>개를</a:t>
            </a:r>
            <a:br>
              <a:rPr lang="en-US" altLang="ko-KR" sz="2000" dirty="0"/>
            </a:br>
            <a:r>
              <a:rPr lang="ko-KR" altLang="en-US" sz="2000" dirty="0"/>
              <a:t>새 디스크로 교체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694826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386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8916578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AFCBE3-0F84-4B56-A092-3546F6FBC4D8}"/>
              </a:ext>
            </a:extLst>
          </p:cNvPr>
          <p:cNvSpPr txBox="1">
            <a:spLocks/>
          </p:cNvSpPr>
          <p:nvPr/>
        </p:nvSpPr>
        <p:spPr bwMode="auto">
          <a:xfrm>
            <a:off x="773341" y="60976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8&gt; RAID</a:t>
            </a:r>
            <a:r>
              <a:rPr kumimoji="0" lang="ko-KR" altLang="en-US" sz="2400" dirty="0">
                <a:solidFill>
                  <a:srgbClr val="FFC000"/>
                </a:solidFill>
              </a:rPr>
              <a:t>의 하드디스크 교체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Linear RAID, RAID 0, RAID 1, RAID 5</a:t>
            </a:r>
            <a:r>
              <a:rPr lang="ko-KR" altLang="en-US" sz="2000" dirty="0"/>
              <a:t>의 장치의 고장 난 하드디스크를 새로운 하드디스크로 교체한다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복구 전후의 내부적 변화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3850" y="3564146"/>
            <a:ext cx="4168630" cy="30332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94" y="3569330"/>
            <a:ext cx="3957766" cy="2254629"/>
          </a:xfrm>
          <a:prstGeom prst="rect">
            <a:avLst/>
          </a:prstGeom>
        </p:spPr>
      </p:pic>
      <p:sp>
        <p:nvSpPr>
          <p:cNvPr id="10" name="말풍선: 타원형 9"/>
          <p:cNvSpPr/>
          <p:nvPr/>
        </p:nvSpPr>
        <p:spPr>
          <a:xfrm>
            <a:off x="5868144" y="49751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387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C818AA0C-08FB-481E-9A5D-091A516D99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0" y="439188"/>
            <a:ext cx="756709" cy="742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7131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</a:t>
            </a:r>
            <a:r>
              <a:rPr lang="ko-KR" altLang="en-US" sz="2400" dirty="0">
                <a:latin typeface="+mj-ea"/>
                <a:ea typeface="+mj-ea"/>
              </a:rPr>
              <a:t>없음</a:t>
            </a:r>
            <a:endParaRPr lang="en-US" altLang="ko-KR" sz="2400" dirty="0">
              <a:latin typeface="+mj-ea"/>
              <a:ea typeface="+mj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6-5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308304" y="901505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393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6614220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357313"/>
            <a:ext cx="5393615" cy="5167066"/>
          </a:xfrm>
          <a:prstGeom prst="rect">
            <a:avLst/>
          </a:prstGeom>
        </p:spPr>
      </p:pic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실습 구성도</a:t>
            </a:r>
            <a:endParaRPr lang="en-US" altLang="ko-KR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RAID5</a:t>
            </a:r>
            <a:r>
              <a:rPr lang="ko-KR" altLang="en-US" sz="2000" dirty="0"/>
              <a:t>보다 신뢰도를 높인 </a:t>
            </a:r>
            <a:r>
              <a:rPr lang="en-US" altLang="ko-KR" sz="2000" dirty="0"/>
              <a:t>RAID6</a:t>
            </a:r>
          </a:p>
          <a:p>
            <a:pPr lvl="1">
              <a:defRPr/>
            </a:pPr>
            <a:r>
              <a:rPr lang="ko-KR" altLang="en-US" sz="2000" dirty="0"/>
              <a:t>신뢰도와 속도 두 마리 토끼를 </a:t>
            </a:r>
            <a:br>
              <a:rPr lang="en-US" altLang="ko-KR" sz="2000" dirty="0"/>
            </a:br>
            <a:r>
              <a:rPr lang="ko-KR" altLang="en-US" sz="2000" dirty="0"/>
              <a:t>잡기 위한 </a:t>
            </a:r>
            <a:r>
              <a:rPr lang="en-US" altLang="ko-KR" sz="2000" dirty="0"/>
              <a:t>RAID1+0</a:t>
            </a:r>
          </a:p>
          <a:p>
            <a:pPr lvl="1">
              <a:defRPr/>
            </a:pPr>
            <a:r>
              <a:rPr lang="en-US" altLang="ko-KR" sz="2000" dirty="0"/>
              <a:t>RAID6</a:t>
            </a:r>
            <a:r>
              <a:rPr lang="ko-KR" altLang="en-US" sz="2000" dirty="0"/>
              <a:t>은 패리티를 </a:t>
            </a:r>
            <a:r>
              <a:rPr lang="en-US" altLang="ko-KR" sz="2000" dirty="0"/>
              <a:t>2</a:t>
            </a:r>
            <a:r>
              <a:rPr lang="ko-KR" altLang="en-US" sz="2000" dirty="0"/>
              <a:t>개 사용하기 </a:t>
            </a:r>
            <a:br>
              <a:rPr lang="en-US" altLang="ko-KR" sz="2000" dirty="0"/>
            </a:br>
            <a:r>
              <a:rPr lang="ko-KR" altLang="en-US" sz="2000" dirty="0"/>
              <a:t>때문에 최소 </a:t>
            </a:r>
            <a:r>
              <a:rPr lang="en-US" altLang="ko-KR" sz="2000" dirty="0"/>
              <a:t>4</a:t>
            </a:r>
            <a:r>
              <a:rPr lang="ko-KR" altLang="en-US" sz="2000" dirty="0"/>
              <a:t>개의 디스크가 필요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RAID1+0</a:t>
            </a:r>
            <a:r>
              <a:rPr lang="ko-KR" altLang="en-US" sz="2000" dirty="0"/>
              <a:t>도 최소 </a:t>
            </a:r>
            <a:r>
              <a:rPr lang="en-US" altLang="ko-KR" sz="2000" dirty="0"/>
              <a:t>4</a:t>
            </a:r>
            <a:r>
              <a:rPr lang="ko-KR" altLang="en-US" sz="2000" dirty="0"/>
              <a:t>개 디스크가 필요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RAID6</a:t>
            </a:r>
            <a:r>
              <a:rPr lang="ko-KR" altLang="en-US" sz="2000" dirty="0"/>
              <a:t>의 공간효율은 </a:t>
            </a:r>
            <a:r>
              <a:rPr lang="en-US" altLang="ko-KR" sz="2000" dirty="0"/>
              <a:t>N-2</a:t>
            </a:r>
          </a:p>
          <a:p>
            <a:pPr lvl="1">
              <a:defRPr/>
            </a:pPr>
            <a:r>
              <a:rPr lang="en-US" altLang="ko-KR" sz="2000" dirty="0"/>
              <a:t>RAID1+0</a:t>
            </a:r>
            <a:r>
              <a:rPr lang="ko-KR" altLang="en-US" sz="2000" dirty="0"/>
              <a:t>의 공간효율은 </a:t>
            </a:r>
            <a:r>
              <a:rPr lang="en-US" altLang="ko-KR" sz="2000" dirty="0"/>
              <a:t>50%</a:t>
            </a:r>
          </a:p>
          <a:p>
            <a:pPr lvl="1">
              <a:defRPr/>
            </a:pPr>
            <a:endParaRPr lang="en-US" altLang="ko-KR" sz="2000" dirty="0"/>
          </a:p>
        </p:txBody>
      </p:sp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RAID 6</a:t>
            </a:r>
            <a:r>
              <a:rPr lang="ko-KR" altLang="en-US" sz="2800" dirty="0"/>
              <a:t>와 </a:t>
            </a:r>
            <a:r>
              <a:rPr lang="en-US" altLang="ko-KR" sz="2800" dirty="0"/>
              <a:t>RAID 1+0 </a:t>
            </a:r>
            <a:r>
              <a:rPr lang="ko-KR" altLang="en-US" sz="2800" dirty="0"/>
              <a:t>개념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5" name="말풍선: 타원형 4"/>
          <p:cNvSpPr/>
          <p:nvPr/>
        </p:nvSpPr>
        <p:spPr>
          <a:xfrm>
            <a:off x="5148064" y="59523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394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94048741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859588-8CE1-438F-8BD2-5EA8DB219DF9}"/>
              </a:ext>
            </a:extLst>
          </p:cNvPr>
          <p:cNvSpPr txBox="1">
            <a:spLocks/>
          </p:cNvSpPr>
          <p:nvPr/>
        </p:nvSpPr>
        <p:spPr bwMode="auto">
          <a:xfrm>
            <a:off x="773341" y="707491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9&gt; RAID 6</a:t>
            </a:r>
            <a:r>
              <a:rPr kumimoji="0" lang="ko-KR" altLang="en-US" sz="2400" dirty="0">
                <a:solidFill>
                  <a:srgbClr val="FFC000"/>
                </a:solidFill>
              </a:rPr>
              <a:t>과 </a:t>
            </a:r>
            <a:r>
              <a:rPr kumimoji="0" lang="en-US" altLang="ko-KR" sz="2400" dirty="0">
                <a:solidFill>
                  <a:srgbClr val="FFC000"/>
                </a:solidFill>
              </a:rPr>
              <a:t>RAID 1+0</a:t>
            </a:r>
            <a:endParaRPr kumimoji="0" lang="ko-KR" altLang="en-US" sz="2400" dirty="0">
              <a:solidFill>
                <a:srgbClr val="FFC000"/>
              </a:solidFill>
            </a:endParaRP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고급 </a:t>
            </a:r>
            <a:r>
              <a:rPr lang="en-US" altLang="ko-KR" sz="2000" dirty="0"/>
              <a:t>RAID </a:t>
            </a:r>
            <a:r>
              <a:rPr lang="ko-KR" altLang="en-US" sz="2000" dirty="0"/>
              <a:t>방식인 </a:t>
            </a:r>
            <a:r>
              <a:rPr lang="en-US" altLang="ko-KR" sz="2000" dirty="0"/>
              <a:t>RAID 6</a:t>
            </a:r>
            <a:r>
              <a:rPr lang="ko-KR" altLang="en-US" sz="2000" dirty="0"/>
              <a:t>과 </a:t>
            </a:r>
            <a:r>
              <a:rPr lang="en-US" altLang="ko-KR" sz="2000" dirty="0"/>
              <a:t>RAID 1+0</a:t>
            </a:r>
            <a:r>
              <a:rPr lang="ko-KR" altLang="en-US" sz="2000" dirty="0"/>
              <a:t>을 구성해 본다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결과 화면 </a:t>
            </a:r>
            <a:r>
              <a:rPr lang="en-US" altLang="ko-KR" dirty="0"/>
              <a:t>(RAID </a:t>
            </a:r>
            <a:r>
              <a:rPr lang="ko-KR" altLang="en-US" dirty="0"/>
              <a:t>구성 완료</a:t>
            </a:r>
            <a:r>
              <a:rPr lang="en-US" altLang="ko-KR" dirty="0"/>
              <a:t>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말풍선: 타원형 6"/>
          <p:cNvSpPr/>
          <p:nvPr/>
        </p:nvSpPr>
        <p:spPr>
          <a:xfrm>
            <a:off x="5364088" y="595239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395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EE5C3E97-6C2F-4FC8-BBFE-B248FF029E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36913"/>
            <a:ext cx="756709" cy="742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6335C6F-56DB-4B9B-8D69-260017BEE5BA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910" y="3196641"/>
            <a:ext cx="7028180" cy="29425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957706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SATA </a:t>
            </a:r>
            <a:r>
              <a:rPr lang="ko-KR" altLang="en-US" sz="2800" dirty="0"/>
              <a:t>장치와 </a:t>
            </a:r>
            <a:r>
              <a:rPr lang="en-US" altLang="ko-KR" sz="2800" dirty="0"/>
              <a:t>SCSI </a:t>
            </a:r>
            <a:r>
              <a:rPr lang="ko-KR" altLang="en-US" sz="2800" dirty="0"/>
              <a:t>장치의 구성 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sz="2000" dirty="0"/>
              <a:t>SCSI </a:t>
            </a:r>
            <a:r>
              <a:rPr lang="ko-KR" altLang="en-US" sz="2000" dirty="0"/>
              <a:t>장치에 하드디스크 확인</a:t>
            </a: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하드디스크를 물리적으로는 </a:t>
            </a:r>
            <a:r>
              <a:rPr lang="en-US" altLang="ko-KR" sz="2000" dirty="0"/>
              <a:t>/dev/</a:t>
            </a:r>
            <a:r>
              <a:rPr lang="en-US" altLang="ko-KR" sz="2000" dirty="0" err="1"/>
              <a:t>sda</a:t>
            </a:r>
            <a:r>
              <a:rPr lang="en-US" altLang="ko-KR" sz="2000" dirty="0"/>
              <a:t>, /dev/</a:t>
            </a:r>
            <a:r>
              <a:rPr lang="en-US" altLang="ko-KR" sz="2000" dirty="0" err="1"/>
              <a:t>sdb</a:t>
            </a:r>
            <a:r>
              <a:rPr lang="en-US" altLang="ko-KR" sz="2000" dirty="0"/>
              <a:t>, /dev/</a:t>
            </a:r>
            <a:r>
              <a:rPr lang="en-US" altLang="ko-KR" sz="2000" dirty="0" err="1"/>
              <a:t>sdc</a:t>
            </a:r>
            <a:r>
              <a:rPr lang="en-US" altLang="ko-KR" sz="2000" dirty="0"/>
              <a:t> … </a:t>
            </a:r>
            <a:r>
              <a:rPr lang="ko-KR" altLang="en-US" sz="2000" dirty="0"/>
              <a:t>형식으로 부름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en-US" sz="2000" dirty="0"/>
              <a:t>디스크 </a:t>
            </a:r>
            <a:r>
              <a:rPr lang="ko-KR" altLang="ko-KR" sz="2000" dirty="0"/>
              <a:t>파티션이 나눠진 것을 논리적으로는</a:t>
            </a:r>
            <a:r>
              <a:rPr lang="en-US" altLang="ko-KR" sz="2000" dirty="0"/>
              <a:t> /dev/sda1, /dev/sda2, /dev/sda3, /dev/sdb1, /dev/sdb2 … </a:t>
            </a:r>
            <a:r>
              <a:rPr lang="ko-KR" altLang="ko-KR" sz="2000" dirty="0"/>
              <a:t>형식으로 </a:t>
            </a:r>
            <a:r>
              <a:rPr lang="ko-KR" altLang="en-US" sz="2000" dirty="0"/>
              <a:t>부름</a:t>
            </a:r>
          </a:p>
        </p:txBody>
      </p:sp>
      <p:sp>
        <p:nvSpPr>
          <p:cNvPr id="9" name="말풍선: 타원형 8"/>
          <p:cNvSpPr/>
          <p:nvPr/>
        </p:nvSpPr>
        <p:spPr>
          <a:xfrm>
            <a:off x="6732240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337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78A2403-F227-4E87-906A-85380EAB004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779387"/>
            <a:ext cx="4369802" cy="3299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0480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6-6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3" y="87465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400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8822047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1880" y="1357312"/>
            <a:ext cx="5411198" cy="5214937"/>
          </a:xfrm>
          <a:prstGeom prst="rect">
            <a:avLst/>
          </a:prstGeom>
        </p:spPr>
      </p:pic>
      <p:sp>
        <p:nvSpPr>
          <p:cNvPr id="3993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RAID 6</a:t>
            </a:r>
            <a:r>
              <a:rPr lang="ko-KR" altLang="en-US" sz="2800" dirty="0"/>
              <a:t>와 </a:t>
            </a:r>
            <a:r>
              <a:rPr lang="en-US" altLang="ko-KR" sz="2800" dirty="0"/>
              <a:t>RAID 1+0 </a:t>
            </a:r>
            <a:r>
              <a:rPr lang="ko-KR" altLang="en-US" sz="2800" dirty="0"/>
              <a:t>의 문제 발생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실습 구성도</a:t>
            </a:r>
            <a:endParaRPr lang="en-US" altLang="ko-KR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각 </a:t>
            </a:r>
            <a:r>
              <a:rPr lang="en-US" altLang="ko-KR" sz="2000" dirty="0"/>
              <a:t>2</a:t>
            </a:r>
            <a:r>
              <a:rPr lang="ko-KR" altLang="en-US" sz="2000" dirty="0"/>
              <a:t>개씩 하드디스크를 고장 낸다</a:t>
            </a:r>
            <a:r>
              <a:rPr lang="en-US" altLang="ko-KR" sz="2000" dirty="0"/>
              <a:t>.</a:t>
            </a:r>
          </a:p>
          <a:p>
            <a:pPr lvl="1">
              <a:defRPr/>
            </a:pPr>
            <a:r>
              <a:rPr lang="ko-KR" altLang="en-US" sz="2000" dirty="0"/>
              <a:t>고장 후에도 데이터의 이상 여부를</a:t>
            </a:r>
            <a:br>
              <a:rPr lang="en-US" altLang="ko-KR" sz="2000" dirty="0"/>
            </a:br>
            <a:r>
              <a:rPr lang="ko-KR" altLang="en-US" sz="2000" dirty="0"/>
              <a:t>확인한다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말풍선: 타원형 4"/>
          <p:cNvSpPr/>
          <p:nvPr/>
        </p:nvSpPr>
        <p:spPr>
          <a:xfrm>
            <a:off x="6372200" y="563674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401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488978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DBA48E-E7B7-4309-AC42-9B71DA936293}"/>
              </a:ext>
            </a:extLst>
          </p:cNvPr>
          <p:cNvSpPr txBox="1">
            <a:spLocks/>
          </p:cNvSpPr>
          <p:nvPr/>
        </p:nvSpPr>
        <p:spPr bwMode="auto">
          <a:xfrm>
            <a:off x="773341" y="67592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10&gt; RAID 6</a:t>
            </a:r>
            <a:r>
              <a:rPr kumimoji="0" lang="ko-KR" altLang="en-US" sz="2400" dirty="0">
                <a:solidFill>
                  <a:srgbClr val="FFC000"/>
                </a:solidFill>
              </a:rPr>
              <a:t>과 </a:t>
            </a:r>
            <a:r>
              <a:rPr kumimoji="0" lang="en-US" altLang="ko-KR" sz="2400" dirty="0">
                <a:solidFill>
                  <a:srgbClr val="FFC000"/>
                </a:solidFill>
              </a:rPr>
              <a:t>RAID 1+0</a:t>
            </a:r>
            <a:r>
              <a:rPr kumimoji="0" lang="ko-KR" altLang="en-US" sz="2400" dirty="0">
                <a:solidFill>
                  <a:srgbClr val="FFC000"/>
                </a:solidFill>
              </a:rPr>
              <a:t>의 고장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RAID 6</a:t>
            </a:r>
            <a:r>
              <a:rPr lang="ko-KR" altLang="en-US" sz="2000" dirty="0"/>
              <a:t>과 </a:t>
            </a:r>
            <a:r>
              <a:rPr lang="en-US" altLang="ko-KR" sz="2000" dirty="0"/>
              <a:t>RAID 1+0</a:t>
            </a:r>
            <a:r>
              <a:rPr lang="ko-KR" altLang="en-US" sz="2000" dirty="0"/>
              <a:t>의 결함 허용을 확인한다</a:t>
            </a:r>
            <a:r>
              <a:rPr lang="en-US" altLang="ko-KR" sz="2000" dirty="0"/>
              <a:t>. </a:t>
            </a:r>
          </a:p>
          <a:p>
            <a:pPr lvl="1" eaLnBrk="1" hangingPunct="1">
              <a:defRPr/>
            </a:pPr>
            <a:r>
              <a:rPr lang="ko-KR" altLang="en-US" sz="2000" dirty="0"/>
              <a:t>각 하드디스크를 </a:t>
            </a:r>
            <a:r>
              <a:rPr lang="en-US" altLang="ko-KR" sz="2000" dirty="0"/>
              <a:t>2</a:t>
            </a:r>
            <a:r>
              <a:rPr lang="ko-KR" altLang="en-US" sz="2000" dirty="0"/>
              <a:t>개씩 고장 낸 후에 파일이 정상적으로 있는지 확인한다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화면</a:t>
            </a:r>
            <a:r>
              <a:rPr lang="en-US" altLang="ko-KR" dirty="0"/>
              <a:t>(</a:t>
            </a:r>
            <a:r>
              <a:rPr lang="ko-KR" altLang="en-US" dirty="0"/>
              <a:t>디스크 </a:t>
            </a:r>
            <a:r>
              <a:rPr lang="en-US" altLang="ko-KR" dirty="0"/>
              <a:t>2</a:t>
            </a:r>
            <a:r>
              <a:rPr lang="ko-KR" altLang="en-US" dirty="0"/>
              <a:t>개가 </a:t>
            </a:r>
            <a:r>
              <a:rPr lang="ko-KR" altLang="en-US" dirty="0" err="1"/>
              <a:t>고장나도</a:t>
            </a:r>
            <a:r>
              <a:rPr lang="ko-KR" altLang="en-US" dirty="0"/>
              <a:t> 작동중인 </a:t>
            </a:r>
            <a:r>
              <a:rPr lang="en-US" altLang="ko-KR" dirty="0"/>
              <a:t>RAID6)</a:t>
            </a:r>
            <a:endParaRPr lang="ko-KR" altLang="en-US" dirty="0"/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7" name="말풍선: 타원형 6"/>
          <p:cNvSpPr/>
          <p:nvPr/>
        </p:nvSpPr>
        <p:spPr>
          <a:xfrm>
            <a:off x="6516216" y="563674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402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DAF43E67-4D97-4C27-9D75-63886C3689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05348"/>
            <a:ext cx="756709" cy="742276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2721C03-F594-4C4E-A146-18861602D78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0337" y="3303052"/>
            <a:ext cx="5363361" cy="319776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45498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3362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dirty="0">
                <a:latin typeface="+mj-ea"/>
                <a:ea typeface="+mj-ea"/>
              </a:rPr>
              <a:t>▶ </a:t>
            </a:r>
            <a:r>
              <a:rPr lang="ko-KR" altLang="en-US" dirty="0">
                <a:latin typeface="+mj-ea"/>
                <a:ea typeface="+mj-ea"/>
              </a:rPr>
              <a:t>힌트 </a:t>
            </a:r>
            <a:r>
              <a:rPr lang="en-US" altLang="ko-KR" dirty="0">
                <a:latin typeface="+mj-ea"/>
                <a:ea typeface="+mj-ea"/>
              </a:rPr>
              <a:t>1 :</a:t>
            </a:r>
            <a:r>
              <a:rPr lang="en-US" altLang="ko-KR" dirty="0" err="1">
                <a:latin typeface="+mj-ea"/>
                <a:ea typeface="+mj-ea"/>
              </a:rPr>
              <a:t>sdc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sde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sdg</a:t>
            </a:r>
            <a:r>
              <a:rPr lang="en-US" altLang="ko-KR" dirty="0">
                <a:latin typeface="+mj-ea"/>
                <a:ea typeface="+mj-ea"/>
              </a:rPr>
              <a:t>, </a:t>
            </a:r>
            <a:r>
              <a:rPr lang="en-US" altLang="ko-KR" dirty="0" err="1">
                <a:latin typeface="+mj-ea"/>
                <a:ea typeface="+mj-ea"/>
              </a:rPr>
              <a:t>sdh</a:t>
            </a:r>
            <a:r>
              <a:rPr lang="ko-KR" altLang="en-US" dirty="0">
                <a:latin typeface="+mj-ea"/>
                <a:ea typeface="+mj-ea"/>
              </a:rPr>
              <a:t>로 사용할 </a:t>
            </a:r>
            <a:r>
              <a:rPr lang="en-US" altLang="ko-KR" dirty="0">
                <a:latin typeface="+mj-ea"/>
                <a:ea typeface="+mj-ea"/>
              </a:rPr>
              <a:t>4</a:t>
            </a:r>
            <a:r>
              <a:rPr lang="ko-KR" altLang="en-US" dirty="0">
                <a:latin typeface="+mj-ea"/>
                <a:ea typeface="+mj-ea"/>
              </a:rPr>
              <a:t>개의 하드디스크에 파티션을 설정한다</a:t>
            </a:r>
            <a:r>
              <a:rPr lang="en-US" altLang="ko-KR" dirty="0">
                <a:latin typeface="+mj-ea"/>
                <a:ea typeface="+mj-ea"/>
              </a:rPr>
              <a:t>. 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+mj-ea"/>
              </a:rPr>
              <a:t>▶ </a:t>
            </a:r>
            <a:r>
              <a:rPr lang="ko-KR" altLang="en-US" dirty="0">
                <a:latin typeface="+mj-ea"/>
                <a:ea typeface="+mj-ea"/>
              </a:rPr>
              <a:t>힌트 </a:t>
            </a:r>
            <a:r>
              <a:rPr lang="en-US" altLang="ko-KR" dirty="0">
                <a:latin typeface="+mj-ea"/>
                <a:ea typeface="+mj-ea"/>
              </a:rPr>
              <a:t>2 : /dev/md6</a:t>
            </a:r>
            <a:r>
              <a:rPr lang="ko-KR" altLang="en-US" dirty="0">
                <a:latin typeface="+mj-ea"/>
                <a:ea typeface="+mj-ea"/>
              </a:rPr>
              <a:t>에서는 </a:t>
            </a:r>
            <a:r>
              <a:rPr lang="en-US" altLang="ko-KR" dirty="0" err="1">
                <a:latin typeface="+mj-ea"/>
                <a:ea typeface="+mj-ea"/>
              </a:rPr>
              <a:t>mdadm</a:t>
            </a:r>
            <a:r>
              <a:rPr lang="en-US" altLang="ko-KR" dirty="0">
                <a:latin typeface="+mj-ea"/>
                <a:ea typeface="+mj-ea"/>
              </a:rPr>
              <a:t> --add </a:t>
            </a:r>
            <a:r>
              <a:rPr lang="ko-KR" altLang="en-US" dirty="0">
                <a:latin typeface="+mj-ea"/>
                <a:ea typeface="+mj-ea"/>
              </a:rPr>
              <a:t>명령으로 </a:t>
            </a:r>
            <a:r>
              <a:rPr lang="en-US" altLang="ko-KR" dirty="0">
                <a:latin typeface="+mj-ea"/>
                <a:ea typeface="+mj-ea"/>
              </a:rPr>
              <a:t>sdc1</a:t>
            </a:r>
            <a:r>
              <a:rPr lang="ko-KR" altLang="en-US" dirty="0">
                <a:latin typeface="+mj-ea"/>
                <a:ea typeface="+mj-ea"/>
              </a:rPr>
              <a:t>과 </a:t>
            </a:r>
            <a:r>
              <a:rPr lang="en-US" altLang="ko-KR" dirty="0">
                <a:latin typeface="+mj-ea"/>
                <a:ea typeface="+mj-ea"/>
              </a:rPr>
              <a:t>sde1</a:t>
            </a:r>
            <a:r>
              <a:rPr lang="ko-KR" altLang="en-US" dirty="0">
                <a:latin typeface="+mj-ea"/>
                <a:ea typeface="+mj-ea"/>
              </a:rPr>
              <a:t>을 추가한다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+mj-ea"/>
              </a:rPr>
              <a:t>▶ </a:t>
            </a:r>
            <a:r>
              <a:rPr lang="ko-KR" altLang="en-US" dirty="0">
                <a:latin typeface="+mj-ea"/>
                <a:ea typeface="+mj-ea"/>
              </a:rPr>
              <a:t>힌트 </a:t>
            </a:r>
            <a:r>
              <a:rPr lang="en-US" altLang="ko-KR" dirty="0">
                <a:latin typeface="+mj-ea"/>
                <a:ea typeface="+mj-ea"/>
              </a:rPr>
              <a:t>3 : VMware</a:t>
            </a:r>
            <a:r>
              <a:rPr lang="ko-KR" altLang="en-US" dirty="0">
                <a:latin typeface="+mj-ea"/>
                <a:ea typeface="+mj-ea"/>
              </a:rPr>
              <a:t>와 우분투 </a:t>
            </a:r>
            <a:r>
              <a:rPr lang="en-US" altLang="ko-KR" dirty="0">
                <a:latin typeface="+mj-ea"/>
                <a:ea typeface="+mj-ea"/>
              </a:rPr>
              <a:t>20.04</a:t>
            </a:r>
            <a:r>
              <a:rPr lang="ko-KR" altLang="en-US" dirty="0">
                <a:latin typeface="+mj-ea"/>
                <a:ea typeface="+mj-ea"/>
              </a:rPr>
              <a:t>의 충돌로 </a:t>
            </a:r>
            <a:r>
              <a:rPr lang="en-US" altLang="ko-KR" dirty="0">
                <a:latin typeface="+mj-ea"/>
                <a:ea typeface="+mj-ea"/>
              </a:rPr>
              <a:t>/dev/md10</a:t>
            </a:r>
            <a:r>
              <a:rPr lang="ko-KR" altLang="en-US" dirty="0">
                <a:latin typeface="+mj-ea"/>
                <a:ea typeface="+mj-ea"/>
              </a:rPr>
              <a:t>을 재구성할 때는 데이터가 삭제된다</a:t>
            </a:r>
            <a:r>
              <a:rPr lang="en-US" altLang="ko-KR" dirty="0">
                <a:latin typeface="+mj-ea"/>
                <a:ea typeface="+mj-ea"/>
              </a:rPr>
              <a:t>. /dev/md10, /dev/md2, /dev/md3 </a:t>
            </a:r>
            <a:r>
              <a:rPr lang="ko-KR" altLang="en-US" dirty="0">
                <a:latin typeface="+mj-ea"/>
                <a:ea typeface="+mj-ea"/>
              </a:rPr>
              <a:t>장치는 </a:t>
            </a:r>
            <a:r>
              <a:rPr lang="en-US" altLang="ko-KR" dirty="0" err="1">
                <a:latin typeface="+mj-ea"/>
                <a:ea typeface="+mj-ea"/>
              </a:rPr>
              <a:t>mdadm</a:t>
            </a:r>
            <a:r>
              <a:rPr lang="en-US" altLang="ko-KR" dirty="0">
                <a:latin typeface="+mj-ea"/>
                <a:ea typeface="+mj-ea"/>
              </a:rPr>
              <a:t> --stop </a:t>
            </a:r>
            <a:r>
              <a:rPr lang="ko-KR" altLang="en-US" dirty="0">
                <a:latin typeface="+mj-ea"/>
                <a:ea typeface="+mj-ea"/>
              </a:rPr>
              <a:t>명령으로 중지한 후 </a:t>
            </a:r>
            <a:r>
              <a:rPr lang="en-US" altLang="ko-KR" dirty="0" err="1">
                <a:latin typeface="+mj-ea"/>
                <a:ea typeface="+mj-ea"/>
              </a:rPr>
              <a:t>mdadm</a:t>
            </a:r>
            <a:r>
              <a:rPr lang="en-US" altLang="ko-KR" dirty="0">
                <a:latin typeface="+mj-ea"/>
                <a:ea typeface="+mj-ea"/>
              </a:rPr>
              <a:t> --create</a:t>
            </a:r>
            <a:r>
              <a:rPr lang="ko-KR" altLang="en-US" dirty="0">
                <a:latin typeface="+mj-ea"/>
                <a:ea typeface="+mj-ea"/>
              </a:rPr>
              <a:t>문으로 새로 구성한다</a:t>
            </a:r>
            <a:r>
              <a:rPr lang="en-US" altLang="ko-KR" dirty="0">
                <a:latin typeface="+mj-ea"/>
                <a:ea typeface="+mj-ea"/>
              </a:rPr>
              <a:t>. </a:t>
            </a:r>
            <a:r>
              <a:rPr lang="ko-KR" altLang="en-US" dirty="0">
                <a:latin typeface="+mj-ea"/>
                <a:ea typeface="+mj-ea"/>
              </a:rPr>
              <a:t>새로 구성한 후에는 </a:t>
            </a:r>
            <a:r>
              <a:rPr lang="en-US" altLang="ko-KR" dirty="0">
                <a:latin typeface="+mj-ea"/>
                <a:ea typeface="+mj-ea"/>
              </a:rPr>
              <a:t>/dev/md10</a:t>
            </a:r>
            <a:r>
              <a:rPr lang="ko-KR" altLang="en-US" dirty="0">
                <a:latin typeface="+mj-ea"/>
                <a:ea typeface="+mj-ea"/>
              </a:rPr>
              <a:t>을 포맷한다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altLang="ko-KR" dirty="0">
                <a:latin typeface="+mj-ea"/>
              </a:rPr>
              <a:t>▶ </a:t>
            </a:r>
            <a:r>
              <a:rPr lang="ko-KR" altLang="en-US" dirty="0">
                <a:latin typeface="+mj-ea"/>
                <a:ea typeface="+mj-ea"/>
              </a:rPr>
              <a:t>힌트 </a:t>
            </a:r>
            <a:r>
              <a:rPr lang="en-US" altLang="ko-KR" dirty="0">
                <a:latin typeface="+mj-ea"/>
                <a:ea typeface="+mj-ea"/>
              </a:rPr>
              <a:t>4 : /</a:t>
            </a:r>
            <a:r>
              <a:rPr lang="en-US" altLang="ko-KR" dirty="0" err="1">
                <a:latin typeface="+mj-ea"/>
                <a:ea typeface="+mj-ea"/>
              </a:rPr>
              <a:t>etc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en-US" altLang="ko-KR" dirty="0" err="1">
                <a:latin typeface="+mj-ea"/>
                <a:ea typeface="+mj-ea"/>
              </a:rPr>
              <a:t>mdadm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en-US" altLang="ko-KR" dirty="0" err="1">
                <a:latin typeface="+mj-ea"/>
                <a:ea typeface="+mj-ea"/>
              </a:rPr>
              <a:t>mdadm.conf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파일도 편집하고 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en-US" altLang="ko-KR" dirty="0" err="1">
                <a:latin typeface="+mj-ea"/>
                <a:ea typeface="+mj-ea"/>
              </a:rPr>
              <a:t>etc</a:t>
            </a:r>
            <a:r>
              <a:rPr lang="en-US" altLang="ko-KR" dirty="0">
                <a:latin typeface="+mj-ea"/>
                <a:ea typeface="+mj-ea"/>
              </a:rPr>
              <a:t>/</a:t>
            </a:r>
            <a:r>
              <a:rPr lang="en-US" altLang="ko-KR" dirty="0" err="1">
                <a:latin typeface="+mj-ea"/>
                <a:ea typeface="+mj-ea"/>
              </a:rPr>
              <a:t>fstab</a:t>
            </a:r>
            <a:r>
              <a:rPr lang="ko-KR" altLang="en-US" dirty="0">
                <a:latin typeface="+mj-ea"/>
                <a:ea typeface="+mj-ea"/>
              </a:rPr>
              <a:t>의 주석을 푼 다음 </a:t>
            </a:r>
            <a:r>
              <a:rPr lang="ko-KR" altLang="en-US" dirty="0" err="1">
                <a:latin typeface="+mj-ea"/>
                <a:ea typeface="+mj-ea"/>
              </a:rPr>
              <a:t>재부팅한다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6-7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3" y="880462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405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092336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altLang="ko-KR" dirty="0">
                <a:latin typeface="+mj-ea"/>
                <a:ea typeface="+mj-ea"/>
              </a:rPr>
              <a:t>▶ </a:t>
            </a:r>
            <a:r>
              <a:rPr lang="ko-KR" altLang="en-US" dirty="0">
                <a:latin typeface="+mj-ea"/>
                <a:ea typeface="+mj-ea"/>
              </a:rPr>
              <a:t>힌트</a:t>
            </a:r>
            <a:r>
              <a:rPr lang="en-US" altLang="ko-KR" dirty="0">
                <a:latin typeface="+mj-ea"/>
                <a:ea typeface="+mj-ea"/>
              </a:rPr>
              <a:t>1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: RAID</a:t>
            </a:r>
            <a:r>
              <a:rPr lang="ko-KR" altLang="en-US" dirty="0">
                <a:latin typeface="+mj-ea"/>
                <a:ea typeface="+mj-ea"/>
              </a:rPr>
              <a:t>를 구성하는 명령은 다음과 같이 사용하자</a:t>
            </a:r>
            <a:r>
              <a:rPr lang="en-US" altLang="ko-KR" dirty="0">
                <a:latin typeface="+mj-ea"/>
                <a:ea typeface="+mj-ea"/>
              </a:rPr>
              <a:t>.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/dev/md0 --level =1 --raid-devices =2 /dev/sdb1 /dev/sdc1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/dev/md1 --level =1 --raid-devices =2 /dev/sdd1 /dev/sde1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/dev/md2 --level =1 --raid-devices =2 /dev/sdf1 /dev/sdg1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/dev/md3 --level =1 --raid-devices=2 /dev/sdh1 /dev/sdi1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mdadm --create /dev/md16 --level =6 --raid-devices=4 /dev/md0 /dev/md1 				/dev/md2 /dev/md3</a:t>
            </a:r>
          </a:p>
          <a:p>
            <a:pPr algn="just"/>
            <a:endParaRPr lang="en-US" altLang="ko-KR" dirty="0">
              <a:latin typeface="+mj-ea"/>
              <a:ea typeface="+mj-ea"/>
            </a:endParaRPr>
          </a:p>
          <a:p>
            <a:pPr algn="just"/>
            <a:r>
              <a:rPr lang="en-US" altLang="ko-KR" dirty="0">
                <a:latin typeface="+mj-ea"/>
                <a:ea typeface="+mj-ea"/>
              </a:rPr>
              <a:t>// VMware </a:t>
            </a:r>
            <a:r>
              <a:rPr lang="ko-KR" altLang="en-US" dirty="0">
                <a:latin typeface="+mj-ea"/>
                <a:ea typeface="+mj-ea"/>
              </a:rPr>
              <a:t>오른쪽의 하드디스크의 깜박거림이 멈출 때까지 몇 분간 기다린다</a:t>
            </a:r>
            <a:endParaRPr lang="en-US" altLang="ko-KR" dirty="0">
              <a:latin typeface="+mj-ea"/>
              <a:ea typeface="+mj-ea"/>
            </a:endParaRPr>
          </a:p>
          <a:p>
            <a:pPr algn="just"/>
            <a:r>
              <a:rPr lang="en-US" altLang="ko-KR" dirty="0">
                <a:latin typeface="+mj-ea"/>
                <a:ea typeface="+mj-ea"/>
              </a:rPr>
              <a:t>mkfs.ext4 /dev/md16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mkdir /raid16</a:t>
            </a:r>
          </a:p>
          <a:p>
            <a:pPr algn="just"/>
            <a:r>
              <a:rPr lang="en-US" altLang="ko-KR" dirty="0">
                <a:latin typeface="+mj-ea"/>
                <a:ea typeface="+mj-ea"/>
              </a:rPr>
              <a:t>mount /dev/md16 /raid16</a:t>
            </a:r>
          </a:p>
          <a:p>
            <a:pPr algn="just"/>
            <a:endParaRPr lang="en-US" altLang="ko-KR" dirty="0">
              <a:latin typeface="+mj-ea"/>
              <a:ea typeface="+mj-ea"/>
            </a:endParaRPr>
          </a:p>
          <a:p>
            <a:pPr algn="just"/>
            <a:r>
              <a:rPr lang="en-US" altLang="ko-KR" dirty="0">
                <a:latin typeface="+mj-ea"/>
                <a:ea typeface="+mj-ea"/>
              </a:rPr>
              <a:t>▶ </a:t>
            </a:r>
            <a:r>
              <a:rPr lang="ko-KR" altLang="en-US" dirty="0">
                <a:latin typeface="+mj-ea"/>
                <a:ea typeface="+mj-ea"/>
              </a:rPr>
              <a:t>힌트</a:t>
            </a:r>
            <a:r>
              <a:rPr lang="en-US" altLang="ko-KR" dirty="0">
                <a:latin typeface="+mj-ea"/>
                <a:ea typeface="+mj-ea"/>
              </a:rPr>
              <a:t>2 : </a:t>
            </a:r>
            <a:r>
              <a:rPr lang="en-US" altLang="ko-KR" dirty="0" err="1">
                <a:latin typeface="+mj-ea"/>
                <a:ea typeface="+mj-ea"/>
              </a:rPr>
              <a:t>mdadm.conf</a:t>
            </a:r>
            <a:r>
              <a:rPr lang="en-US" altLang="ko-KR" dirty="0">
                <a:latin typeface="+mj-ea"/>
                <a:ea typeface="+mj-ea"/>
              </a:rPr>
              <a:t> </a:t>
            </a:r>
            <a:r>
              <a:rPr lang="ko-KR" altLang="en-US" dirty="0">
                <a:latin typeface="+mj-ea"/>
                <a:ea typeface="+mj-ea"/>
              </a:rPr>
              <a:t>파일도 수정해야 한다</a:t>
            </a:r>
            <a:r>
              <a:rPr lang="en-US" altLang="ko-KR" dirty="0">
                <a:latin typeface="+mj-ea"/>
                <a:ea typeface="+mj-ea"/>
              </a:rPr>
              <a:t>;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7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6-8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3" y="880462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406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95781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800" dirty="0"/>
              <a:t> LVM </a:t>
            </a:r>
            <a:r>
              <a:rPr lang="ko-KR" altLang="en-US" sz="2800" dirty="0"/>
              <a:t>개념</a:t>
            </a:r>
            <a:r>
              <a:rPr lang="en-US" altLang="ko-KR" sz="2800" dirty="0"/>
              <a:t>(1)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LVM(Logical Volume Manage) </a:t>
            </a:r>
            <a:r>
              <a:rPr lang="ko-KR" altLang="en-US" dirty="0"/>
              <a:t>개념 이해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dirty="0"/>
              <a:t>LVM </a:t>
            </a:r>
            <a:r>
              <a:rPr lang="ko-KR" altLang="en-US" dirty="0"/>
              <a:t>주요 기능</a:t>
            </a:r>
            <a:endParaRPr lang="en-US" altLang="ko-KR" dirty="0"/>
          </a:p>
          <a:p>
            <a:pPr lvl="2" eaLnBrk="1" hangingPunct="1">
              <a:defRPr/>
            </a:pPr>
            <a:r>
              <a:rPr lang="ko-KR" altLang="en-US" sz="1800" dirty="0">
                <a:solidFill>
                  <a:srgbClr val="0070C0"/>
                </a:solidFill>
              </a:rPr>
              <a:t>여러 개의 하드디스크를 합쳐서 한 개의 파일시스템으로 사용하는 것으로 필요에 따라서 다시 나눌 수 있다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</a:p>
          <a:p>
            <a:pPr lvl="2" eaLnBrk="1" hangingPunct="1">
              <a:defRPr/>
            </a:pPr>
            <a:r>
              <a:rPr lang="ko-KR" altLang="en-US" sz="1800" dirty="0">
                <a:solidFill>
                  <a:srgbClr val="0070C0"/>
                </a:solidFill>
              </a:rPr>
              <a:t>예로 </a:t>
            </a:r>
            <a:r>
              <a:rPr lang="en-US" altLang="ko-KR" sz="1800" dirty="0">
                <a:solidFill>
                  <a:srgbClr val="0070C0"/>
                </a:solidFill>
              </a:rPr>
              <a:t>2TB </a:t>
            </a:r>
            <a:r>
              <a:rPr lang="ko-KR" altLang="en-US" sz="1800" dirty="0">
                <a:solidFill>
                  <a:srgbClr val="0070C0"/>
                </a:solidFill>
              </a:rPr>
              <a:t>용량의 하드디스크 </a:t>
            </a:r>
            <a:r>
              <a:rPr lang="en-US" altLang="ko-KR" sz="1800" dirty="0">
                <a:solidFill>
                  <a:srgbClr val="0070C0"/>
                </a:solidFill>
              </a:rPr>
              <a:t>2</a:t>
            </a:r>
            <a:r>
              <a:rPr lang="ko-KR" altLang="en-US" sz="1800" dirty="0">
                <a:solidFill>
                  <a:srgbClr val="0070C0"/>
                </a:solidFill>
              </a:rPr>
              <a:t>개를 합친 후에 다시 </a:t>
            </a:r>
            <a:r>
              <a:rPr lang="en-US" altLang="ko-KR" sz="1800" dirty="0">
                <a:solidFill>
                  <a:srgbClr val="0070C0"/>
                </a:solidFill>
              </a:rPr>
              <a:t>1TB</a:t>
            </a:r>
            <a:r>
              <a:rPr lang="ko-KR" altLang="en-US" sz="1800" dirty="0">
                <a:solidFill>
                  <a:srgbClr val="0070C0"/>
                </a:solidFill>
              </a:rPr>
              <a:t>와 </a:t>
            </a:r>
            <a:r>
              <a:rPr lang="en-US" altLang="ko-KR" sz="1800" dirty="0">
                <a:solidFill>
                  <a:srgbClr val="0070C0"/>
                </a:solidFill>
              </a:rPr>
              <a:t>3TB</a:t>
            </a:r>
            <a:r>
              <a:rPr lang="ko-KR" altLang="en-US" sz="1800" dirty="0">
                <a:solidFill>
                  <a:srgbClr val="0070C0"/>
                </a:solidFill>
              </a:rPr>
              <a:t>로 나눠서 사용할 수 있다</a:t>
            </a:r>
            <a:r>
              <a:rPr lang="en-US" altLang="ko-KR" sz="1800" dirty="0">
                <a:solidFill>
                  <a:srgbClr val="0070C0"/>
                </a:solidFill>
              </a:rPr>
              <a:t>.</a:t>
            </a:r>
          </a:p>
          <a:p>
            <a:pPr lvl="2" eaLnBrk="1" hangingPunct="1">
              <a:defRPr/>
            </a:pPr>
            <a:endParaRPr lang="en-US" altLang="ko-KR" sz="1800" dirty="0">
              <a:solidFill>
                <a:srgbClr val="0070C0"/>
              </a:solidFill>
            </a:endParaRPr>
          </a:p>
          <a:p>
            <a:pPr lvl="1" eaLnBrk="1" hangingPunct="1">
              <a:defRPr/>
            </a:pPr>
            <a:r>
              <a:rPr lang="ko-KR" altLang="en-US" dirty="0"/>
              <a:t>용어</a:t>
            </a:r>
          </a:p>
          <a:p>
            <a:pPr lvl="2" eaLnBrk="1" hangingPunct="1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Physical Volume(</a:t>
            </a:r>
            <a:r>
              <a:rPr lang="ko-KR" altLang="en-US" sz="1800" dirty="0">
                <a:solidFill>
                  <a:srgbClr val="0070C0"/>
                </a:solidFill>
              </a:rPr>
              <a:t>물리 볼륨</a:t>
            </a:r>
            <a:r>
              <a:rPr lang="en-US" altLang="ko-KR" sz="1800" dirty="0">
                <a:solidFill>
                  <a:srgbClr val="0070C0"/>
                </a:solidFill>
              </a:rPr>
              <a:t>) : /dev/sda1, /dev/sdb1</a:t>
            </a:r>
            <a:r>
              <a:rPr lang="ko-KR" altLang="en-US" sz="1800" dirty="0">
                <a:solidFill>
                  <a:srgbClr val="0070C0"/>
                </a:solidFill>
              </a:rPr>
              <a:t> 등의 파티션</a:t>
            </a:r>
            <a:endParaRPr lang="en-US" altLang="ko-KR" sz="1800" dirty="0">
              <a:solidFill>
                <a:srgbClr val="0070C0"/>
              </a:solidFill>
            </a:endParaRPr>
          </a:p>
          <a:p>
            <a:pPr lvl="2" eaLnBrk="1" hangingPunct="1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Volume Group(</a:t>
            </a:r>
            <a:r>
              <a:rPr lang="ko-KR" altLang="en-US" sz="1800" dirty="0">
                <a:solidFill>
                  <a:srgbClr val="0070C0"/>
                </a:solidFill>
              </a:rPr>
              <a:t>볼륨 그룹</a:t>
            </a:r>
            <a:r>
              <a:rPr lang="en-US" altLang="ko-KR" sz="1800" dirty="0">
                <a:solidFill>
                  <a:srgbClr val="0070C0"/>
                </a:solidFill>
              </a:rPr>
              <a:t>) : </a:t>
            </a:r>
            <a:r>
              <a:rPr lang="ko-KR" altLang="en-US" sz="1800" dirty="0">
                <a:solidFill>
                  <a:srgbClr val="0070C0"/>
                </a:solidFill>
              </a:rPr>
              <a:t>물리 볼륨을 합쳐서 </a:t>
            </a:r>
            <a:r>
              <a:rPr lang="en-US" altLang="ko-KR" sz="1800" dirty="0">
                <a:solidFill>
                  <a:srgbClr val="0070C0"/>
                </a:solidFill>
              </a:rPr>
              <a:t>1</a:t>
            </a:r>
            <a:r>
              <a:rPr lang="ko-KR" altLang="en-US" sz="1800" dirty="0">
                <a:solidFill>
                  <a:srgbClr val="0070C0"/>
                </a:solidFill>
              </a:rPr>
              <a:t>개의 물리 그룹으로 만드는 것</a:t>
            </a:r>
          </a:p>
          <a:p>
            <a:pPr lvl="2" eaLnBrk="1" hangingPunct="1">
              <a:defRPr/>
            </a:pPr>
            <a:r>
              <a:rPr lang="en-US" altLang="ko-KR" sz="1800" dirty="0">
                <a:solidFill>
                  <a:srgbClr val="0070C0"/>
                </a:solidFill>
              </a:rPr>
              <a:t>Logical Volume(</a:t>
            </a:r>
            <a:r>
              <a:rPr lang="ko-KR" altLang="en-US" sz="1800" dirty="0">
                <a:solidFill>
                  <a:srgbClr val="0070C0"/>
                </a:solidFill>
              </a:rPr>
              <a:t>논리 볼륨</a:t>
            </a:r>
            <a:r>
              <a:rPr lang="en-US" altLang="ko-KR" sz="1800" dirty="0">
                <a:solidFill>
                  <a:srgbClr val="0070C0"/>
                </a:solidFill>
              </a:rPr>
              <a:t>) : </a:t>
            </a:r>
            <a:r>
              <a:rPr lang="ko-KR" altLang="en-US" sz="1800" dirty="0">
                <a:solidFill>
                  <a:srgbClr val="0070C0"/>
                </a:solidFill>
              </a:rPr>
              <a:t>볼륨 그룹을 </a:t>
            </a:r>
            <a:r>
              <a:rPr lang="en-US" altLang="ko-KR" sz="1800" dirty="0">
                <a:solidFill>
                  <a:srgbClr val="0070C0"/>
                </a:solidFill>
              </a:rPr>
              <a:t>1</a:t>
            </a:r>
            <a:r>
              <a:rPr lang="ko-KR" altLang="en-US" sz="1800" dirty="0">
                <a:solidFill>
                  <a:srgbClr val="0070C0"/>
                </a:solidFill>
              </a:rPr>
              <a:t>개 이상으로 나눠서 논리 그룹으로 나눈 것</a:t>
            </a:r>
            <a:endParaRPr lang="en-US" altLang="ko-KR" sz="1800" dirty="0">
              <a:solidFill>
                <a:srgbClr val="0070C0"/>
              </a:solidFill>
            </a:endParaRPr>
          </a:p>
        </p:txBody>
      </p:sp>
      <p:sp>
        <p:nvSpPr>
          <p:cNvPr id="4" name="말풍선: 타원형 3"/>
          <p:cNvSpPr/>
          <p:nvPr/>
        </p:nvSpPr>
        <p:spPr>
          <a:xfrm>
            <a:off x="2915816" y="602123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407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7646001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sz="2800" dirty="0"/>
              <a:t> LVM </a:t>
            </a:r>
            <a:r>
              <a:rPr lang="ko-KR" altLang="en-US" sz="2800" dirty="0"/>
              <a:t>개념</a:t>
            </a:r>
            <a:r>
              <a:rPr lang="en-US" altLang="ko-KR" sz="2800" dirty="0"/>
              <a:t>(2)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LVM</a:t>
            </a:r>
            <a:r>
              <a:rPr lang="ko-KR" altLang="en-US" dirty="0"/>
              <a:t>을 구현하려고 하드디스크 </a:t>
            </a:r>
            <a:r>
              <a:rPr lang="en-US" altLang="ko-KR" dirty="0"/>
              <a:t>2</a:t>
            </a:r>
            <a:r>
              <a:rPr lang="ko-KR" altLang="en-US" dirty="0"/>
              <a:t>개를 추가한 구성도</a:t>
            </a:r>
            <a:endParaRPr lang="en-US" altLang="ko-KR" dirty="0"/>
          </a:p>
          <a:p>
            <a:pPr lvl="1" eaLnBrk="1" hangingPunct="1">
              <a:buFont typeface="Georgia" panose="02040502050405020303" pitchFamily="18" charset="0"/>
              <a:buNone/>
              <a:defRPr/>
            </a:pP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482" y="2276872"/>
            <a:ext cx="5104762" cy="3514286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2915816" y="602123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407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724188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0F726F-4068-43EA-9412-567ED9BD7976}"/>
              </a:ext>
            </a:extLst>
          </p:cNvPr>
          <p:cNvSpPr txBox="1">
            <a:spLocks/>
          </p:cNvSpPr>
          <p:nvPr/>
        </p:nvSpPr>
        <p:spPr bwMode="auto">
          <a:xfrm>
            <a:off x="773341" y="71437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11&gt; LVM </a:t>
            </a:r>
            <a:r>
              <a:rPr kumimoji="0" lang="ko-KR" altLang="en-US" sz="2400" dirty="0">
                <a:solidFill>
                  <a:srgbClr val="FFC000"/>
                </a:solidFill>
              </a:rPr>
              <a:t>구성</a:t>
            </a:r>
          </a:p>
        </p:txBody>
      </p:sp>
      <p:pic>
        <p:nvPicPr>
          <p:cNvPr id="4" name="그림 3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76C1D088-58AC-4CF0-AE96-5407C52A91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43798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LVM</a:t>
            </a:r>
            <a:r>
              <a:rPr lang="ko-KR" altLang="en-US" sz="2000" dirty="0"/>
              <a:t>을 구현한다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관련 명령어 </a:t>
            </a:r>
            <a:r>
              <a:rPr lang="en-US" altLang="ko-KR" sz="2000" dirty="0" err="1"/>
              <a:t>pvcreate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vgcreate</a:t>
            </a:r>
            <a:r>
              <a:rPr lang="en-US" altLang="ko-KR" sz="2000" dirty="0"/>
              <a:t>, lvcreate </a:t>
            </a:r>
            <a:r>
              <a:rPr lang="ko-KR" altLang="en-US" sz="2000" dirty="0"/>
              <a:t>를 익힌다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흐름도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996952"/>
            <a:ext cx="6879113" cy="3411389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3944518" y="603427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408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19734533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574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6-9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75243" y="873448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412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0707887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 err="1"/>
              <a:t>사용자별</a:t>
            </a:r>
            <a:r>
              <a:rPr lang="ko-KR" altLang="en-US" sz="2800" dirty="0"/>
              <a:t> 공간 할당 </a:t>
            </a:r>
            <a:r>
              <a:rPr lang="en-US" altLang="ko-KR" sz="2800" dirty="0"/>
              <a:t>- </a:t>
            </a:r>
            <a:r>
              <a:rPr lang="ko-KR" altLang="en-US" sz="2800" dirty="0"/>
              <a:t>쿼터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쿼터</a:t>
            </a:r>
            <a:r>
              <a:rPr lang="en-US" altLang="ko-KR" dirty="0"/>
              <a:t>(Quota) </a:t>
            </a:r>
            <a:r>
              <a:rPr lang="ko-KR" altLang="en-US" dirty="0"/>
              <a:t>개념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파일시스템마다 사용자나 그룹이 생성할 수 있는 파일의 용량 및 개수를 제한하는 것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파일시스템을 “</a:t>
            </a:r>
            <a:r>
              <a:rPr lang="en-US" altLang="ko-KR" sz="2000" dirty="0"/>
              <a:t>/”</a:t>
            </a:r>
            <a:r>
              <a:rPr lang="ko-KR" altLang="en-US" sz="2000" dirty="0"/>
              <a:t>로 지정하는 것보다는</a:t>
            </a:r>
            <a:r>
              <a:rPr lang="en-US" altLang="ko-KR" sz="2000" dirty="0"/>
              <a:t>, </a:t>
            </a:r>
            <a:r>
              <a:rPr lang="ko-KR" altLang="en-US" sz="2000" dirty="0"/>
              <a:t>별도의 파일시스템을 지정해서 해당 부분을 쓰도록 하는 것이 좋음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“/”</a:t>
            </a:r>
            <a:r>
              <a:rPr lang="ko-KR" altLang="en-US" sz="2000" dirty="0"/>
              <a:t>파일시스템을 많은 사용자가 동시에 사용하게 되면</a:t>
            </a:r>
            <a:r>
              <a:rPr lang="en-US" altLang="ko-KR" sz="2000" dirty="0"/>
              <a:t>, </a:t>
            </a:r>
            <a:r>
              <a:rPr lang="ko-KR" altLang="en-US" sz="2000" dirty="0"/>
              <a:t>우분투</a:t>
            </a:r>
            <a:r>
              <a:rPr lang="en-US" altLang="ko-KR" sz="2000" dirty="0"/>
              <a:t> </a:t>
            </a:r>
            <a:r>
              <a:rPr lang="ko-KR" altLang="en-US" sz="2000" dirty="0"/>
              <a:t>서버를 운영하기 위해서 디스크를 읽고 쓰는 작업과 일반 사용자가 디스크를 읽고 쓰는 작업이 동시에 발생하므로 전반적으로 시스템의 성능이 저하됨</a:t>
            </a:r>
            <a:endParaRPr lang="en-US" altLang="ko-KR" sz="4800" dirty="0"/>
          </a:p>
        </p:txBody>
      </p:sp>
      <p:sp>
        <p:nvSpPr>
          <p:cNvPr id="4" name="말풍선: 타원형 3"/>
          <p:cNvSpPr/>
          <p:nvPr/>
        </p:nvSpPr>
        <p:spPr>
          <a:xfrm>
            <a:off x="5004048" y="602123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413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2665728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/>
          <p:cNvSpPr>
            <a:spLocks noGrp="1"/>
          </p:cNvSpPr>
          <p:nvPr>
            <p:ph type="title"/>
          </p:nvPr>
        </p:nvSpPr>
        <p:spPr>
          <a:xfrm>
            <a:off x="457200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하드디스크 추가하기 </a:t>
            </a:r>
            <a:r>
              <a:rPr lang="en-US" altLang="ko-KR" sz="2800" dirty="0"/>
              <a:t>– 1</a:t>
            </a:r>
            <a:r>
              <a:rPr lang="ko-KR" altLang="en-US" sz="2800" dirty="0"/>
              <a:t>개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sz="2000" dirty="0"/>
              <a:t>하드디스크 </a:t>
            </a:r>
            <a:r>
              <a:rPr lang="en-US" altLang="ko-KR" sz="2000" dirty="0"/>
              <a:t>1</a:t>
            </a:r>
            <a:r>
              <a:rPr lang="ko-KR" altLang="en-US" sz="2000" dirty="0"/>
              <a:t>개 추가 하드웨어 구성</a:t>
            </a: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ko-KR" sz="2000" dirty="0"/>
              <a:t>장착된 디스크의 이름은</a:t>
            </a:r>
            <a:r>
              <a:rPr lang="en-US" altLang="ko-KR" sz="2000" dirty="0"/>
              <a:t> /dev/</a:t>
            </a:r>
            <a:r>
              <a:rPr lang="en-US" altLang="ko-KR" sz="2000" dirty="0" err="1"/>
              <a:t>sdb</a:t>
            </a:r>
            <a:endParaRPr lang="en-US" altLang="ko-KR" sz="2000" dirty="0"/>
          </a:p>
          <a:p>
            <a:pPr eaLnBrk="1" hangingPunct="1">
              <a:defRPr/>
            </a:pPr>
            <a:r>
              <a:rPr lang="ko-KR" altLang="ko-KR" sz="2000" dirty="0"/>
              <a:t>논리적인 파티션의 이름은 </a:t>
            </a:r>
            <a:r>
              <a:rPr lang="en-US" altLang="ko-KR" sz="2000" dirty="0"/>
              <a:t>/dev/sdb1</a:t>
            </a:r>
          </a:p>
          <a:p>
            <a:pPr eaLnBrk="1" hangingPunct="1">
              <a:defRPr/>
            </a:pPr>
            <a:r>
              <a:rPr lang="ko-KR" altLang="ko-KR" sz="2000" dirty="0"/>
              <a:t>파티션을 그냥 사용할 수 없으며 반드시 특정한 </a:t>
            </a:r>
            <a:r>
              <a:rPr lang="ko-KR" altLang="en-US" sz="2000" dirty="0"/>
              <a:t>디렉터리에</a:t>
            </a:r>
            <a:r>
              <a:rPr lang="ko-KR" altLang="ko-KR" sz="2000" dirty="0"/>
              <a:t> 마운트 시켜야만 사용이 가능</a:t>
            </a:r>
            <a:endParaRPr lang="ko-KR" altLang="en-US" sz="2000" dirty="0"/>
          </a:p>
        </p:txBody>
      </p:sp>
      <p:sp>
        <p:nvSpPr>
          <p:cNvPr id="5" name="말풍선: 타원형 4"/>
          <p:cNvSpPr/>
          <p:nvPr/>
        </p:nvSpPr>
        <p:spPr>
          <a:xfrm>
            <a:off x="5004048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338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285" y="1844824"/>
            <a:ext cx="6371429" cy="2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9719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FC0B8E-C257-4B90-B0F8-D35510927655}"/>
              </a:ext>
            </a:extLst>
          </p:cNvPr>
          <p:cNvSpPr txBox="1">
            <a:spLocks/>
          </p:cNvSpPr>
          <p:nvPr/>
        </p:nvSpPr>
        <p:spPr bwMode="auto">
          <a:xfrm>
            <a:off x="773341" y="714376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12&gt;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쿼터 실습</a:t>
            </a:r>
          </a:p>
        </p:txBody>
      </p:sp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사용자를 만들고</a:t>
            </a:r>
            <a:r>
              <a:rPr lang="en-US" altLang="ko-KR" sz="2000" dirty="0"/>
              <a:t>, </a:t>
            </a:r>
            <a:r>
              <a:rPr lang="ko-KR" altLang="en-US" sz="2000" dirty="0"/>
              <a:t>해당 사용자에게 공간을 할당한다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쿼터의 설정 및 작동에 대해서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ko-KR" altLang="en-US" dirty="0"/>
              <a:t>실습 진행 순서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sp>
        <p:nvSpPr>
          <p:cNvPr id="6" name="말풍선: 타원형 5"/>
          <p:cNvSpPr/>
          <p:nvPr/>
        </p:nvSpPr>
        <p:spPr>
          <a:xfrm>
            <a:off x="3707904" y="602123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414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  <p:pic>
        <p:nvPicPr>
          <p:cNvPr id="4" name="그림 3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42207DC5-6F17-4596-86EE-55E9EC7E1FA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43798"/>
            <a:ext cx="756709" cy="74227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14C22C2-834E-4DAA-A458-EC28D8525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95" y="3933056"/>
            <a:ext cx="7323809" cy="11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9375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없음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651963" y="908720"/>
            <a:ext cx="56236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6-10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286150" y="908720"/>
            <a:ext cx="1254964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421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66815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71C12-29DF-48C4-9613-1596C8315CF4}"/>
              </a:ext>
            </a:extLst>
          </p:cNvPr>
          <p:cNvSpPr txBox="1">
            <a:spLocks/>
          </p:cNvSpPr>
          <p:nvPr/>
        </p:nvSpPr>
        <p:spPr bwMode="auto">
          <a:xfrm>
            <a:off x="773341" y="703995"/>
            <a:ext cx="8075240" cy="64293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shade val="30000"/>
                  <a:satMod val="115000"/>
                </a:schemeClr>
              </a:gs>
              <a:gs pos="50000">
                <a:schemeClr val="bg2">
                  <a:lumMod val="50000"/>
                  <a:shade val="67500"/>
                  <a:satMod val="115000"/>
                </a:schemeClr>
              </a:gs>
              <a:gs pos="100000">
                <a:schemeClr val="bg2">
                  <a:lumMod val="50000"/>
                  <a:shade val="100000"/>
                  <a:satMod val="115000"/>
                </a:schemeClr>
              </a:gs>
            </a:gsLst>
            <a:lin ang="0" scaled="1"/>
            <a:tileRect/>
          </a:gra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2"/>
                </a:solidFill>
                <a:latin typeface="HY견고딕" pitchFamily="18" charset="-127"/>
                <a:ea typeface="HY견고딕" pitchFamily="18" charset="-127"/>
                <a:cs typeface="+mj-cs"/>
              </a:defRPr>
            </a:lvl1pPr>
            <a:lvl2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2pPr>
            <a:lvl3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3pPr>
            <a:lvl4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4pPr>
            <a:lvl5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5pPr>
            <a:lvl6pPr marL="4572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6pPr>
            <a:lvl7pPr marL="9144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7pPr>
            <a:lvl8pPr marL="13716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8pPr>
            <a:lvl9pPr marL="1828800" algn="l" rtl="0" fontAlgn="base" latinLnBrk="1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Trebuchet MS" pitchFamily="34" charset="0"/>
              </a:defRPr>
            </a:lvl9pPr>
          </a:lstStyle>
          <a:p>
            <a:pPr eaLnBrk="1" hangingPunct="1">
              <a:defRPr/>
            </a:pPr>
            <a:r>
              <a:rPr kumimoji="0" lang="en-US" altLang="ko-KR" sz="2400" dirty="0">
                <a:solidFill>
                  <a:srgbClr val="FFC000"/>
                </a:solidFill>
              </a:rPr>
              <a:t>&lt;</a:t>
            </a:r>
            <a:r>
              <a:rPr kumimoji="0" lang="ko-KR" altLang="en-US" sz="2400" dirty="0">
                <a:solidFill>
                  <a:srgbClr val="FFC000"/>
                </a:solidFill>
              </a:rPr>
              <a:t>실습</a:t>
            </a:r>
            <a:r>
              <a:rPr kumimoji="0" lang="en-US" altLang="ko-KR" sz="2400" dirty="0">
                <a:solidFill>
                  <a:srgbClr val="FFC000"/>
                </a:solidFill>
              </a:rPr>
              <a:t>1&gt; </a:t>
            </a:r>
            <a:r>
              <a:rPr kumimoji="0" lang="ko-KR" altLang="en-US" sz="2400" dirty="0">
                <a:solidFill>
                  <a:srgbClr val="FFC000"/>
                </a:solidFill>
              </a:rPr>
              <a:t>하드디스크 </a:t>
            </a:r>
            <a:r>
              <a:rPr kumimoji="0" lang="en-US" altLang="ko-KR" sz="2400" dirty="0">
                <a:solidFill>
                  <a:srgbClr val="FFC000"/>
                </a:solidFill>
              </a:rPr>
              <a:t>1</a:t>
            </a:r>
            <a:r>
              <a:rPr kumimoji="0" lang="ko-KR" altLang="en-US" sz="2400" dirty="0">
                <a:solidFill>
                  <a:srgbClr val="FFC000"/>
                </a:solidFill>
              </a:rPr>
              <a:t>개 장착</a:t>
            </a:r>
          </a:p>
        </p:txBody>
      </p:sp>
      <p:pic>
        <p:nvPicPr>
          <p:cNvPr id="4" name="그림 3" descr="키보드, 컴퓨터이(가) 표시된 사진&#10;&#10;자동 생성된 설명">
            <a:extLst>
              <a:ext uri="{FF2B5EF4-FFF2-40B4-BE49-F238E27FC236}">
                <a16:creationId xmlns:a16="http://schemas.microsoft.com/office/drawing/2014/main" id="{AB3D113B-D093-4479-BF07-A9BFD91614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533417"/>
            <a:ext cx="756709" cy="742276"/>
          </a:xfrm>
          <a:prstGeom prst="rect">
            <a:avLst/>
          </a:prstGeom>
        </p:spPr>
      </p:pic>
      <p:sp>
        <p:nvSpPr>
          <p:cNvPr id="19459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143500"/>
          </a:xfrm>
        </p:spPr>
        <p:txBody>
          <a:bodyPr/>
          <a:lstStyle/>
          <a:p>
            <a:pPr eaLnBrk="1" hangingPunct="1">
              <a:defRPr/>
            </a:pPr>
            <a:r>
              <a:rPr lang="ko-KR" altLang="en-US" dirty="0"/>
              <a:t>실습목표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하드디스크를 추가 장착해서 사용한다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/>
              <a:t>디스크 </a:t>
            </a:r>
            <a:r>
              <a:rPr lang="ko-KR" altLang="en-US" sz="2000" dirty="0" err="1"/>
              <a:t>파티셔닝과</a:t>
            </a:r>
            <a:r>
              <a:rPr lang="ko-KR" altLang="en-US" sz="2000" dirty="0"/>
              <a:t> 관련된 </a:t>
            </a:r>
            <a:r>
              <a:rPr lang="en-US" altLang="ko-KR" sz="2000" dirty="0" err="1"/>
              <a:t>fdisk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mkfs</a:t>
            </a:r>
            <a:r>
              <a:rPr lang="en-US" altLang="ko-KR" sz="2000" dirty="0"/>
              <a:t>, mount </a:t>
            </a:r>
            <a:r>
              <a:rPr lang="ko-KR" altLang="en-US" sz="2000" dirty="0"/>
              <a:t>명령을 익힌다</a:t>
            </a:r>
            <a:r>
              <a:rPr lang="en-US" altLang="ko-KR" sz="2000" dirty="0"/>
              <a:t>.</a:t>
            </a:r>
          </a:p>
          <a:p>
            <a:pPr lvl="1" eaLnBrk="1" hangingPunct="1">
              <a:defRPr/>
            </a:pPr>
            <a:r>
              <a:rPr lang="ko-KR" altLang="en-US" sz="2000" dirty="0" err="1"/>
              <a:t>부팅시</a:t>
            </a:r>
            <a:r>
              <a:rPr lang="ko-KR" altLang="en-US" sz="2000" dirty="0"/>
              <a:t> 자동으로 읽히는 </a:t>
            </a:r>
            <a:r>
              <a:rPr lang="en-US" altLang="ko-KR" sz="2000" dirty="0"/>
              <a:t>/etc/</a:t>
            </a:r>
            <a:r>
              <a:rPr lang="en-US" altLang="ko-KR" sz="2000" dirty="0" err="1"/>
              <a:t>fstab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편집한다</a:t>
            </a:r>
            <a:r>
              <a:rPr lang="en-US" altLang="ko-KR" sz="2000" dirty="0"/>
              <a:t>.</a:t>
            </a:r>
          </a:p>
          <a:p>
            <a:pPr eaLnBrk="1" hangingPunct="1">
              <a:defRPr/>
            </a:pPr>
            <a:r>
              <a:rPr lang="ko-KR" altLang="en-US" dirty="0"/>
              <a:t>실습 흐름도</a:t>
            </a:r>
          </a:p>
          <a:p>
            <a:pPr lvl="1" eaLnBrk="1" hangingPunct="1">
              <a:defRPr/>
            </a:pPr>
            <a:endParaRPr lang="en-US" altLang="ko-KR" dirty="0"/>
          </a:p>
          <a:p>
            <a:pPr lvl="2"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1680" y="3433734"/>
            <a:ext cx="4970730" cy="3069809"/>
          </a:xfrm>
          <a:prstGeom prst="rect">
            <a:avLst/>
          </a:prstGeom>
        </p:spPr>
      </p:pic>
      <p:sp>
        <p:nvSpPr>
          <p:cNvPr id="6" name="말풍선: 타원형 5"/>
          <p:cNvSpPr/>
          <p:nvPr/>
        </p:nvSpPr>
        <p:spPr>
          <a:xfrm>
            <a:off x="5004048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339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47732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3528" y="2132856"/>
            <a:ext cx="84969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latin typeface="+mj-ea"/>
                <a:ea typeface="+mj-ea"/>
              </a:rPr>
              <a:t>▶ </a:t>
            </a:r>
            <a:r>
              <a:rPr lang="ko-KR" altLang="en-US" sz="2400" dirty="0">
                <a:latin typeface="+mj-ea"/>
                <a:ea typeface="+mj-ea"/>
              </a:rPr>
              <a:t>힌트 </a:t>
            </a:r>
            <a:r>
              <a:rPr lang="en-US" altLang="ko-KR" sz="2400" dirty="0">
                <a:latin typeface="+mj-ea"/>
                <a:ea typeface="+mj-ea"/>
              </a:rPr>
              <a:t>: 1</a:t>
            </a:r>
            <a:r>
              <a:rPr lang="ko-KR" altLang="en-US" sz="2400" dirty="0">
                <a:latin typeface="+mj-ea"/>
                <a:ea typeface="+mj-ea"/>
              </a:rPr>
              <a:t>번째 </a:t>
            </a:r>
            <a:r>
              <a:rPr lang="en-US" altLang="ko-KR" sz="2400" dirty="0">
                <a:latin typeface="+mj-ea"/>
                <a:ea typeface="+mj-ea"/>
              </a:rPr>
              <a:t>/dev/sdb1</a:t>
            </a:r>
            <a:r>
              <a:rPr lang="ko-KR" altLang="en-US" sz="2400" dirty="0">
                <a:latin typeface="+mj-ea"/>
                <a:ea typeface="+mj-ea"/>
              </a:rPr>
              <a:t>에 </a:t>
            </a:r>
            <a:r>
              <a:rPr lang="en-US" altLang="ko-KR" sz="2400" dirty="0">
                <a:latin typeface="+mj-ea"/>
                <a:ea typeface="+mj-ea"/>
              </a:rPr>
              <a:t>2GB</a:t>
            </a:r>
            <a:r>
              <a:rPr lang="ko-KR" altLang="en-US" sz="2400" dirty="0">
                <a:latin typeface="+mj-ea"/>
                <a:ea typeface="+mj-ea"/>
              </a:rPr>
              <a:t>를 할당할 때는 </a:t>
            </a:r>
            <a:r>
              <a:rPr lang="en-US" altLang="ko-KR" sz="2400" dirty="0">
                <a:latin typeface="+mj-ea"/>
                <a:ea typeface="+mj-ea"/>
              </a:rPr>
              <a:t>&lt;</a:t>
            </a:r>
            <a:r>
              <a:rPr lang="ko-KR" altLang="en-US" sz="2400" dirty="0">
                <a:latin typeface="+mj-ea"/>
                <a:ea typeface="+mj-ea"/>
              </a:rPr>
              <a:t>실습 </a:t>
            </a:r>
            <a:r>
              <a:rPr lang="en-US" altLang="ko-KR" sz="2400" dirty="0">
                <a:latin typeface="+mj-ea"/>
                <a:ea typeface="+mj-ea"/>
              </a:rPr>
              <a:t>1&gt;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en-US" altLang="ko-KR" sz="2400" dirty="0">
                <a:latin typeface="+mj-ea"/>
                <a:ea typeface="+mj-ea"/>
              </a:rPr>
              <a:t>'step 3' Last Sector </a:t>
            </a:r>
            <a:r>
              <a:rPr lang="ko-KR" altLang="en-US" sz="2400" dirty="0">
                <a:latin typeface="+mj-ea"/>
                <a:ea typeface="+mj-ea"/>
              </a:rPr>
              <a:t>부분에 ‘</a:t>
            </a:r>
            <a:r>
              <a:rPr lang="en-US" altLang="ko-KR" sz="2400" dirty="0">
                <a:latin typeface="+mj-ea"/>
                <a:ea typeface="+mj-ea"/>
              </a:rPr>
              <a:t>+2G’</a:t>
            </a:r>
            <a:r>
              <a:rPr lang="ko-KR" altLang="en-US" sz="2400" dirty="0">
                <a:latin typeface="+mj-ea"/>
                <a:ea typeface="+mj-ea"/>
              </a:rPr>
              <a:t>를 입력하면 되고</a:t>
            </a:r>
            <a:r>
              <a:rPr lang="en-US" altLang="ko-KR" sz="2400" dirty="0">
                <a:latin typeface="+mj-ea"/>
                <a:ea typeface="+mj-ea"/>
              </a:rPr>
              <a:t>, 2</a:t>
            </a:r>
            <a:r>
              <a:rPr lang="ko-KR" altLang="en-US" sz="2400" dirty="0">
                <a:latin typeface="+mj-ea"/>
                <a:ea typeface="+mj-ea"/>
              </a:rPr>
              <a:t>번째 </a:t>
            </a:r>
            <a:r>
              <a:rPr lang="en-US" altLang="ko-KR" sz="2400" dirty="0">
                <a:latin typeface="+mj-ea"/>
                <a:ea typeface="+mj-ea"/>
              </a:rPr>
              <a:t>/dev/sdb2</a:t>
            </a:r>
            <a:r>
              <a:rPr lang="ko-KR" altLang="en-US" sz="2400" dirty="0">
                <a:latin typeface="+mj-ea"/>
                <a:ea typeface="+mj-ea"/>
              </a:rPr>
              <a:t>에 </a:t>
            </a:r>
            <a:r>
              <a:rPr lang="en-US" altLang="ko-KR" sz="2400" dirty="0">
                <a:latin typeface="+mj-ea"/>
                <a:ea typeface="+mj-ea"/>
              </a:rPr>
              <a:t>1GB</a:t>
            </a:r>
            <a:r>
              <a:rPr lang="ko-KR" altLang="en-US" sz="2400" dirty="0">
                <a:latin typeface="+mj-ea"/>
                <a:ea typeface="+mj-ea"/>
              </a:rPr>
              <a:t>를 할당할 때는 </a:t>
            </a:r>
            <a:r>
              <a:rPr lang="en-US" altLang="ko-KR" sz="2400" dirty="0">
                <a:latin typeface="+mj-ea"/>
                <a:ea typeface="+mj-ea"/>
              </a:rPr>
              <a:t>First sector</a:t>
            </a:r>
            <a:r>
              <a:rPr lang="ko-KR" altLang="en-US" sz="2400" dirty="0">
                <a:latin typeface="+mj-ea"/>
                <a:ea typeface="+mj-ea"/>
              </a:rPr>
              <a:t>와 </a:t>
            </a:r>
            <a:r>
              <a:rPr lang="en-US" altLang="ko-KR" sz="2400" dirty="0">
                <a:latin typeface="+mj-ea"/>
                <a:ea typeface="+mj-ea"/>
              </a:rPr>
              <a:t>Last Sector </a:t>
            </a:r>
            <a:r>
              <a:rPr lang="ko-KR" altLang="en-US" sz="2400" dirty="0">
                <a:latin typeface="+mj-ea"/>
                <a:ea typeface="+mj-ea"/>
              </a:rPr>
              <a:t>모두 기본 값을 사용한다</a:t>
            </a:r>
            <a:r>
              <a:rPr lang="en-US" altLang="ko-KR" sz="2400" dirty="0">
                <a:latin typeface="+mj-ea"/>
                <a:ea typeface="+mj-ea"/>
              </a:rPr>
              <a:t>.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852338" y="908720"/>
            <a:ext cx="522290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비타민 퀴즈 </a:t>
            </a:r>
            <a:r>
              <a:rPr lang="en-US" altLang="ko-KR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n-ea"/>
                <a:ea typeface="+mn-ea"/>
              </a:rPr>
              <a:t>6-1</a:t>
            </a:r>
          </a:p>
        </p:txBody>
      </p:sp>
      <p:sp>
        <p:nvSpPr>
          <p:cNvPr id="6" name="말풍선: 타원형 5"/>
          <p:cNvSpPr/>
          <p:nvPr/>
        </p:nvSpPr>
        <p:spPr>
          <a:xfrm>
            <a:off x="7080179" y="874652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348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16170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RAID </a:t>
            </a:r>
            <a:r>
              <a:rPr lang="ko-KR" altLang="en-US" sz="2800" dirty="0"/>
              <a:t>정의 및 개념 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altLang="ko-KR" dirty="0"/>
              <a:t>RAID </a:t>
            </a:r>
            <a:r>
              <a:rPr lang="ko-KR" altLang="en-US" dirty="0"/>
              <a:t>정의</a:t>
            </a:r>
            <a:endParaRPr lang="en-US" altLang="ko-KR" dirty="0"/>
          </a:p>
          <a:p>
            <a:pPr lvl="1" eaLnBrk="1" hangingPunct="1">
              <a:defRPr/>
            </a:pPr>
            <a:r>
              <a:rPr lang="en-US" altLang="ko-KR" sz="2000" dirty="0"/>
              <a:t>RAID(Redundant Array of Inexpensive Disks)</a:t>
            </a:r>
            <a:r>
              <a:rPr lang="ko-KR" altLang="en-US" sz="2000" dirty="0"/>
              <a:t>는 여러 개의 디스크를 하나의 디스크처럼 사용함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비용 절감 </a:t>
            </a:r>
            <a:r>
              <a:rPr lang="en-US" altLang="ko-KR" sz="2000" dirty="0"/>
              <a:t>+</a:t>
            </a:r>
            <a:r>
              <a:rPr lang="ko-KR" altLang="en-US" sz="2000" dirty="0"/>
              <a:t> 신뢰성 향상 </a:t>
            </a:r>
            <a:r>
              <a:rPr lang="en-US" altLang="ko-KR" sz="2000" dirty="0"/>
              <a:t>+ </a:t>
            </a:r>
            <a:r>
              <a:rPr lang="ko-KR" altLang="en-US" sz="2000" dirty="0"/>
              <a:t>성능 향상의 효과를 냄</a:t>
            </a:r>
            <a:endParaRPr lang="en-US" altLang="ko-KR" sz="2000" dirty="0"/>
          </a:p>
          <a:p>
            <a:pPr eaLnBrk="1" hangingPunct="1">
              <a:defRPr/>
            </a:pPr>
            <a:endParaRPr lang="en-US" altLang="ko-KR" dirty="0"/>
          </a:p>
          <a:p>
            <a:pPr eaLnBrk="1" hangingPunct="1">
              <a:defRPr/>
            </a:pPr>
            <a:r>
              <a:rPr lang="ko-KR" altLang="en-US" dirty="0"/>
              <a:t>하드웨어 </a:t>
            </a:r>
            <a:r>
              <a:rPr lang="en-US" altLang="ko-KR" dirty="0"/>
              <a:t>RAID</a:t>
            </a:r>
          </a:p>
          <a:p>
            <a:pPr lvl="1">
              <a:defRPr/>
            </a:pPr>
            <a:r>
              <a:rPr lang="ko-KR" altLang="en-US" sz="2000" dirty="0"/>
              <a:t>하드웨어 제조업체에서 여러 개의 하드디스크를 가지고 장비를 만들어서 그 자체를 공급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좀더 안정적이지만</a:t>
            </a:r>
            <a:r>
              <a:rPr lang="en-US" altLang="ko-KR" sz="2000" dirty="0"/>
              <a:t>, </a:t>
            </a:r>
            <a:r>
              <a:rPr lang="ko-KR" altLang="en-US" sz="2000" dirty="0"/>
              <a:t>상당한 고가임</a:t>
            </a:r>
            <a:endParaRPr lang="en-US" altLang="ko-KR" sz="2000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소프트웨어 </a:t>
            </a:r>
            <a:r>
              <a:rPr lang="en-US" altLang="ko-KR" b="1" dirty="0"/>
              <a:t>RAID</a:t>
            </a:r>
            <a:endParaRPr lang="en-US" altLang="ko-KR" dirty="0"/>
          </a:p>
          <a:p>
            <a:pPr lvl="1" eaLnBrk="1" hangingPunct="1">
              <a:defRPr/>
            </a:pPr>
            <a:r>
              <a:rPr lang="ko-KR" altLang="en-US" sz="2000" dirty="0"/>
              <a:t>고가의 하드웨어 </a:t>
            </a:r>
            <a:r>
              <a:rPr lang="en-US" altLang="ko-KR" sz="2000" dirty="0"/>
              <a:t>RAID</a:t>
            </a:r>
            <a:r>
              <a:rPr lang="ko-KR" altLang="en-US" sz="2000" dirty="0"/>
              <a:t>의 대안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운영체제에서 지원하는 방식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저렴한 비용으로 좀더 안전한 데이터의 저장이 가능</a:t>
            </a:r>
            <a:endParaRPr lang="en-US" altLang="ko-KR" sz="2000" dirty="0"/>
          </a:p>
          <a:p>
            <a:pPr lvl="1" eaLnBrk="1" hangingPunct="1">
              <a:defRPr/>
            </a:pPr>
            <a:r>
              <a:rPr lang="ko-KR" altLang="en-US" sz="2000" dirty="0"/>
              <a:t>교재에서 진행하는 내용은 소프트웨어 </a:t>
            </a:r>
            <a:r>
              <a:rPr lang="en-US" altLang="ko-KR" sz="2000" dirty="0"/>
              <a:t>RAID </a:t>
            </a:r>
            <a:r>
              <a:rPr lang="ko-KR" altLang="en-US" sz="2000" dirty="0"/>
              <a:t>임</a:t>
            </a:r>
            <a:endParaRPr lang="en-US" altLang="ko-KR" sz="2000" dirty="0"/>
          </a:p>
        </p:txBody>
      </p:sp>
      <p:pic>
        <p:nvPicPr>
          <p:cNvPr id="5" name="그림 4" descr="C:\Users\재남\AppData\Local\Temp\SNAGHTML1de3462.PN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4247" y="3789040"/>
            <a:ext cx="2642553" cy="1628458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말풍선: 타원형 5"/>
          <p:cNvSpPr/>
          <p:nvPr/>
        </p:nvSpPr>
        <p:spPr>
          <a:xfrm>
            <a:off x="3851920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349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4322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ko-KR" altLang="en-US" sz="2800" dirty="0"/>
              <a:t>각 </a:t>
            </a:r>
            <a:r>
              <a:rPr lang="en-US" altLang="ko-KR" sz="2800" dirty="0"/>
              <a:t>RAID</a:t>
            </a:r>
            <a:r>
              <a:rPr lang="ko-KR" altLang="en-US" sz="2800" dirty="0"/>
              <a:t>방식의 비교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032" y="1357313"/>
            <a:ext cx="7385662" cy="5235807"/>
          </a:xfrm>
          <a:prstGeom prst="rect">
            <a:avLst/>
          </a:prstGeom>
        </p:spPr>
      </p:pic>
      <p:sp>
        <p:nvSpPr>
          <p:cNvPr id="4" name="말풍선: 타원형 3"/>
          <p:cNvSpPr/>
          <p:nvPr/>
        </p:nvSpPr>
        <p:spPr>
          <a:xfrm>
            <a:off x="4211960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351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56221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/>
          <p:cNvSpPr>
            <a:spLocks noGrp="1"/>
          </p:cNvSpPr>
          <p:nvPr>
            <p:ph type="title"/>
          </p:nvPr>
        </p:nvSpPr>
        <p:spPr>
          <a:xfrm>
            <a:off x="500063" y="714375"/>
            <a:ext cx="8229600" cy="642938"/>
          </a:xfrm>
        </p:spPr>
        <p:txBody>
          <a:bodyPr/>
          <a:lstStyle/>
          <a:p>
            <a:pPr eaLnBrk="1" hangingPunct="1"/>
            <a:r>
              <a:rPr lang="en-US" altLang="ko-KR" sz="2800" dirty="0"/>
              <a:t>Linear RAID, RAID0</a:t>
            </a:r>
            <a:endParaRPr lang="ko-KR" altLang="en-US" sz="2800" dirty="0">
              <a:solidFill>
                <a:srgbClr val="00B050"/>
              </a:solidFill>
            </a:endParaRPr>
          </a:p>
        </p:txBody>
      </p:sp>
      <p:sp>
        <p:nvSpPr>
          <p:cNvPr id="8" name="내용 개체 틀 2"/>
          <p:cNvSpPr>
            <a:spLocks noGrp="1"/>
          </p:cNvSpPr>
          <p:nvPr>
            <p:ph idx="1"/>
          </p:nvPr>
        </p:nvSpPr>
        <p:spPr>
          <a:xfrm>
            <a:off x="457200" y="1357313"/>
            <a:ext cx="8229600" cy="5214937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ko-KR" dirty="0"/>
              <a:t>Linear RAID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최소 </a:t>
            </a:r>
            <a:r>
              <a:rPr lang="en-US" altLang="ko-KR" sz="2000" dirty="0"/>
              <a:t>2</a:t>
            </a:r>
            <a:r>
              <a:rPr lang="ko-KR" altLang="en-US" sz="2000" dirty="0"/>
              <a:t>개의 하드디스크가 필요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2</a:t>
            </a:r>
            <a:r>
              <a:rPr lang="ko-KR" altLang="en-US" sz="2000" dirty="0"/>
              <a:t>개 이상의 하드디스크를 </a:t>
            </a:r>
            <a:r>
              <a:rPr lang="en-US" altLang="ko-KR" sz="2000" dirty="0"/>
              <a:t>1</a:t>
            </a:r>
            <a:r>
              <a:rPr lang="ko-KR" altLang="en-US" sz="2000" dirty="0"/>
              <a:t>개의 볼륨으로 사용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앞 디스크부터 차례로 저장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100%</a:t>
            </a:r>
            <a:r>
              <a:rPr lang="ko-KR" altLang="en-US" sz="2000" dirty="0"/>
              <a:t>의 공간효율성 </a:t>
            </a:r>
            <a:r>
              <a:rPr lang="en-US" altLang="ko-KR" sz="2000" dirty="0"/>
              <a:t>(= </a:t>
            </a:r>
            <a:r>
              <a:rPr lang="ko-KR" altLang="en-US" sz="2000" dirty="0"/>
              <a:t>비용 저렴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endParaRPr lang="en-US" altLang="ko-KR" sz="2000" dirty="0"/>
          </a:p>
          <a:p>
            <a:pPr eaLnBrk="1" hangingPunct="1">
              <a:defRPr/>
            </a:pPr>
            <a:r>
              <a:rPr lang="en-US" altLang="ko-KR" dirty="0"/>
              <a:t>RAID 0 </a:t>
            </a:r>
            <a:r>
              <a:rPr lang="ko-KR" altLang="en-US" dirty="0"/>
              <a:t>개요</a:t>
            </a:r>
            <a:endParaRPr lang="en-US" altLang="ko-KR" dirty="0"/>
          </a:p>
          <a:p>
            <a:pPr lvl="1">
              <a:defRPr/>
            </a:pPr>
            <a:r>
              <a:rPr lang="ko-KR" altLang="en-US" sz="2000" dirty="0"/>
              <a:t>최소 </a:t>
            </a:r>
            <a:r>
              <a:rPr lang="en-US" altLang="ko-KR" sz="2000" dirty="0"/>
              <a:t>2</a:t>
            </a:r>
            <a:r>
              <a:rPr lang="ko-KR" altLang="en-US" sz="2000" dirty="0"/>
              <a:t>개의 하드디스크가 필요</a:t>
            </a:r>
            <a:endParaRPr lang="en-US" altLang="ko-KR" sz="2000" dirty="0"/>
          </a:p>
          <a:p>
            <a:pPr lvl="1">
              <a:defRPr/>
            </a:pPr>
            <a:r>
              <a:rPr lang="ko-KR" altLang="en-US" sz="2000" dirty="0"/>
              <a:t>모든 디스크에 동시에 저장됨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100%</a:t>
            </a:r>
            <a:r>
              <a:rPr lang="ko-KR" altLang="en-US" sz="2000" dirty="0"/>
              <a:t>의 공간효율성 </a:t>
            </a:r>
            <a:r>
              <a:rPr lang="en-US" altLang="ko-KR" sz="2000" dirty="0"/>
              <a:t>(= </a:t>
            </a:r>
            <a:r>
              <a:rPr lang="ko-KR" altLang="en-US" sz="2000" dirty="0"/>
              <a:t>비용 저렴</a:t>
            </a:r>
            <a:r>
              <a:rPr lang="en-US" altLang="ko-KR" sz="2000" dirty="0"/>
              <a:t>)</a:t>
            </a:r>
          </a:p>
          <a:p>
            <a:pPr lvl="1">
              <a:defRPr/>
            </a:pPr>
            <a:r>
              <a:rPr lang="ko-KR" altLang="en-US" sz="2000" dirty="0"/>
              <a:t>신뢰성 낮음</a:t>
            </a:r>
            <a:endParaRPr lang="en-US" altLang="ko-KR" sz="2000" dirty="0"/>
          </a:p>
          <a:p>
            <a:pPr lvl="1">
              <a:defRPr/>
            </a:pPr>
            <a:r>
              <a:rPr lang="en-US" altLang="ko-KR" sz="2000" dirty="0"/>
              <a:t>‘</a:t>
            </a:r>
            <a:r>
              <a:rPr lang="ko-KR" altLang="en-US" sz="2000" dirty="0"/>
              <a:t>빠른 성능을 요구하되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ko-KR" altLang="en-US" sz="2000" dirty="0"/>
              <a:t>혹시 전부 잃어버려도 큰 문제가</a:t>
            </a:r>
            <a:br>
              <a:rPr lang="en-US" altLang="ko-KR" sz="2000" dirty="0"/>
            </a:br>
            <a:r>
              <a:rPr lang="ko-KR" altLang="en-US" sz="2000" dirty="0"/>
              <a:t>되지 않는 자료</a:t>
            </a:r>
            <a:r>
              <a:rPr lang="en-US" altLang="ko-KR" sz="2000" dirty="0"/>
              <a:t>’ </a:t>
            </a:r>
            <a:r>
              <a:rPr lang="ko-KR" altLang="en-US" sz="2000" dirty="0"/>
              <a:t>가 적당함</a:t>
            </a:r>
            <a:endParaRPr lang="en-US" altLang="ko-KR" sz="2000" dirty="0"/>
          </a:p>
          <a:p>
            <a:pPr lvl="1">
              <a:defRPr/>
            </a:pPr>
            <a:endParaRPr lang="en-US" altLang="ko-KR" sz="20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4306" y="2564903"/>
            <a:ext cx="3091393" cy="3829739"/>
          </a:xfrm>
          <a:prstGeom prst="rect">
            <a:avLst/>
          </a:prstGeom>
        </p:spPr>
      </p:pic>
      <p:sp>
        <p:nvSpPr>
          <p:cNvPr id="5" name="말풍선: 타원형 4"/>
          <p:cNvSpPr/>
          <p:nvPr/>
        </p:nvSpPr>
        <p:spPr>
          <a:xfrm>
            <a:off x="4647525" y="591743"/>
            <a:ext cx="1049292" cy="433721"/>
          </a:xfrm>
          <a:prstGeom prst="wedgeEllipseCallout">
            <a:avLst>
              <a:gd name="adj1" fmla="val -45642"/>
              <a:gd name="adj2" fmla="val 69898"/>
            </a:avLst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latin typeface="+mn-ea"/>
              </a:rPr>
              <a:t>352</a:t>
            </a:r>
            <a:r>
              <a:rPr lang="ko-KR" altLang="en-US" sz="1600" dirty="0">
                <a:latin typeface="+mn-ea"/>
              </a:rPr>
              <a:t>쪽</a:t>
            </a:r>
          </a:p>
        </p:txBody>
      </p:sp>
    </p:spTree>
    <p:extLst>
      <p:ext uri="{BB962C8B-B14F-4D97-AF65-F5344CB8AC3E}">
        <p14:creationId xmlns:p14="http://schemas.microsoft.com/office/powerpoint/2010/main" val="33209255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파랑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[우분투]00장.시작하기전에(Ver 1.0).pptx" id="{9CB7B681-7F69-4437-97DB-78D719B423D5}" vid="{18BC4063-0A75-45F0-B6F0-A104C17F8AB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2226</TotalTime>
  <Words>1697</Words>
  <Application>Microsoft Office PowerPoint</Application>
  <PresentationFormat>화면 슬라이드 쇼(4:3)</PresentationFormat>
  <Paragraphs>319</Paragraphs>
  <Slides>41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HY견고딕</vt:lpstr>
      <vt:lpstr>굴림</vt:lpstr>
      <vt:lpstr>나눔스퀘어 ExtraBold</vt:lpstr>
      <vt:lpstr>나눔스퀘어라운드 ExtraBold</vt:lpstr>
      <vt:lpstr>맑은 고딕</vt:lpstr>
      <vt:lpstr>Georgia</vt:lpstr>
      <vt:lpstr>Trebuchet MS</vt:lpstr>
      <vt:lpstr>Wingdings</vt:lpstr>
      <vt:lpstr>Wingdings 2</vt:lpstr>
      <vt:lpstr>Urban</vt:lpstr>
      <vt:lpstr>PowerPoint 프레젠테이션</vt:lpstr>
      <vt:lpstr>SATA 장치와 SCSI 장치의 구성 (1)</vt:lpstr>
      <vt:lpstr>SATA 장치와 SCSI 장치의 구성 (2)</vt:lpstr>
      <vt:lpstr>하드디스크 추가하기 – 1개</vt:lpstr>
      <vt:lpstr>PowerPoint 프레젠테이션</vt:lpstr>
      <vt:lpstr>PowerPoint 프레젠테이션</vt:lpstr>
      <vt:lpstr>RAID 정의 및 개념 </vt:lpstr>
      <vt:lpstr>각 RAID방식의 비교</vt:lpstr>
      <vt:lpstr>Linear RAID, RAID0</vt:lpstr>
      <vt:lpstr>RAID 1</vt:lpstr>
      <vt:lpstr>RAID 5 (1)</vt:lpstr>
      <vt:lpstr>RAID 5 (2)</vt:lpstr>
      <vt:lpstr>기타 RAID</vt:lpstr>
      <vt:lpstr>Linear RAID, RAID0, RAID1, RAID5 구현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Linear RAID, RAID 0,1,5 문제발생 </vt:lpstr>
      <vt:lpstr>PowerPoint 프레젠테이션</vt:lpstr>
      <vt:lpstr>PowerPoint 프레젠테이션</vt:lpstr>
      <vt:lpstr>Linear RAID, RAID 0,1,5 원상 복구</vt:lpstr>
      <vt:lpstr>PowerPoint 프레젠테이션</vt:lpstr>
      <vt:lpstr>PowerPoint 프레젠테이션</vt:lpstr>
      <vt:lpstr>RAID 6와 RAID 1+0 개념</vt:lpstr>
      <vt:lpstr>PowerPoint 프레젠테이션</vt:lpstr>
      <vt:lpstr>PowerPoint 프레젠테이션</vt:lpstr>
      <vt:lpstr>RAID 6와 RAID 1+0 의 문제 발생</vt:lpstr>
      <vt:lpstr>PowerPoint 프레젠테이션</vt:lpstr>
      <vt:lpstr>PowerPoint 프레젠테이션</vt:lpstr>
      <vt:lpstr>PowerPoint 프레젠테이션</vt:lpstr>
      <vt:lpstr> LVM 개념(1)</vt:lpstr>
      <vt:lpstr> LVM 개념(2)</vt:lpstr>
      <vt:lpstr>PowerPoint 프레젠테이션</vt:lpstr>
      <vt:lpstr>PowerPoint 프레젠테이션</vt:lpstr>
      <vt:lpstr>사용자별 공간 할당 - 쿼터</vt:lpstr>
      <vt:lpstr>PowerPoint 프레젠테이션</vt:lpstr>
      <vt:lpstr>PowerPoint 프레젠테이션</vt:lpstr>
    </vt:vector>
  </TitlesOfParts>
  <Company>DTSOLUTION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이것이 리눅스다</dc:title>
  <dc:creator>한빛미디어</dc:creator>
  <cp:lastModifiedBy>우재남</cp:lastModifiedBy>
  <cp:revision>114</cp:revision>
  <dcterms:created xsi:type="dcterms:W3CDTF">2007-02-12T03:01:34Z</dcterms:created>
  <dcterms:modified xsi:type="dcterms:W3CDTF">2020-11-17T10:19:34Z</dcterms:modified>
</cp:coreProperties>
</file>