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33"/>
    <a:srgbClr val="FFCCCC"/>
    <a:srgbClr val="99FF99"/>
    <a:srgbClr val="FF7C80"/>
    <a:srgbClr val="FFCC99"/>
    <a:srgbClr val="FFFF99"/>
    <a:srgbClr val="FFCC66"/>
    <a:srgbClr val="FF9933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>
      <p:cViewPr>
        <p:scale>
          <a:sx n="110" d="100"/>
          <a:sy n="110" d="100"/>
        </p:scale>
        <p:origin x="139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E50939BC-2A12-4659-8047-9A921222EC84}" type="slidenum">
              <a:rPr lang="ko-KR" altLang="en-US"/>
              <a:pPr eaLnBrk="1" hangingPunct="1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5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7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CB28BC4-C770-4419-AE74-87C8B4A5CBFD}" type="slidenum">
              <a:rPr lang="ko-KR" altLang="en-US"/>
              <a:pPr eaLnBrk="1" hangingPunct="1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44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B679245C-BD17-4C63-A6C9-12AA3616B7A3}" type="slidenum">
              <a:rPr lang="ko-KR" altLang="en-US"/>
              <a:pPr eaLnBrk="1" hangingPunct="1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13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9594ECD-A24A-4A5A-A16C-A880D04046F9}" type="slidenum">
              <a:rPr lang="ko-KR" altLang="en-US"/>
              <a:pPr eaLnBrk="1" hangingPunct="1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42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9AC604-D3AE-420D-B6DB-B04AB2882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936" y="620688"/>
            <a:ext cx="5184576" cy="54804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4B34DD-1B4C-47F2-B776-93FE66BFB7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46244" y="6204716"/>
            <a:ext cx="1970191" cy="4972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47EF5D-3ABF-4AB5-9C2A-08990B946E4D}"/>
              </a:ext>
            </a:extLst>
          </p:cNvPr>
          <p:cNvSpPr/>
          <p:nvPr userDrawn="1"/>
        </p:nvSpPr>
        <p:spPr>
          <a:xfrm>
            <a:off x="3390749" y="464489"/>
            <a:ext cx="5415265" cy="584775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네임 서버 설치와 운영</a:t>
            </a:r>
            <a:endParaRPr lang="en-US" altLang="ko-KR" sz="3200" b="1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별: 꼭짓점 32개 6">
            <a:extLst>
              <a:ext uri="{FF2B5EF4-FFF2-40B4-BE49-F238E27FC236}">
                <a16:creationId xmlns:a16="http://schemas.microsoft.com/office/drawing/2014/main" id="{E002449F-0D13-470D-AE72-339635DCFB7C}"/>
              </a:ext>
            </a:extLst>
          </p:cNvPr>
          <p:cNvSpPr/>
          <p:nvPr userDrawn="1"/>
        </p:nvSpPr>
        <p:spPr>
          <a:xfrm>
            <a:off x="6646244" y="3861048"/>
            <a:ext cx="1630570" cy="1540912"/>
          </a:xfrm>
          <a:prstGeom prst="star32">
            <a:avLst>
              <a:gd name="adj" fmla="val 45138"/>
            </a:avLst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우분투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20.04</a:t>
            </a:r>
          </a:p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LTS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BEA61D-E59A-418E-9EA8-457FF330AEDF}"/>
              </a:ext>
            </a:extLst>
          </p:cNvPr>
          <p:cNvSpPr/>
          <p:nvPr userDrawn="1"/>
        </p:nvSpPr>
        <p:spPr>
          <a:xfrm>
            <a:off x="206527" y="6301845"/>
            <a:ext cx="55093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카페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</a:t>
            </a:r>
            <a:r>
              <a:rPr lang="en-US" altLang="ko-KR" sz="2000" b="1" cap="none" spc="0" dirty="0" err="1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cafe.naver.com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/thisisLinux</a:t>
            </a:r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25731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개정판</a:t>
            </a: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이것이 우분투 리눅스다</a:t>
            </a:r>
            <a:endParaRPr kumimoji="0" lang="ko-KR" altLang="en-US" sz="1400" b="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281679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09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네임 서버 설치와 운영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/16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508104" y="0"/>
            <a:ext cx="3214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https://cafe.naver.com/thisisLinux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4208" y="6548338"/>
            <a:ext cx="1711174" cy="307777"/>
          </a:xfrm>
          <a:prstGeom prst="rect">
            <a:avLst/>
          </a:prstGeom>
          <a:solidFill>
            <a:srgbClr val="FF7C8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Ubuntu 20.04 LTS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rgbClr val="FFCC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FF9933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rgbClr val="FFCC6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rgbClr val="FFFF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11/18/2020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A1B48-7601-4A50-A582-285205366B6F}"/>
              </a:ext>
            </a:extLst>
          </p:cNvPr>
          <p:cNvSpPr txBox="1">
            <a:spLocks/>
          </p:cNvSpPr>
          <p:nvPr/>
        </p:nvSpPr>
        <p:spPr bwMode="auto">
          <a:xfrm>
            <a:off x="773341" y="609766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2&gt; </a:t>
            </a:r>
            <a:r>
              <a:rPr kumimoji="0" lang="ko-KR" altLang="en-US" sz="2400" dirty="0" err="1">
                <a:solidFill>
                  <a:srgbClr val="FFC000"/>
                </a:solidFill>
              </a:rPr>
              <a:t>캐싱</a:t>
            </a:r>
            <a:r>
              <a:rPr kumimoji="0" lang="ko-KR" altLang="en-US" sz="2400" dirty="0">
                <a:solidFill>
                  <a:srgbClr val="FFC000"/>
                </a:solidFill>
              </a:rPr>
              <a:t> 전용 네임 서버 구축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Server </a:t>
            </a:r>
            <a:r>
              <a:rPr lang="ko-KR" altLang="en-US" sz="2000" dirty="0" err="1"/>
              <a:t>가상머신을</a:t>
            </a:r>
            <a:r>
              <a:rPr lang="ko-KR" altLang="en-US" sz="2000" dirty="0"/>
              <a:t> 캐싱 전용 네임 서버로 만든다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네임서버와 관련된 패키지를 설치하고</a:t>
            </a:r>
            <a:r>
              <a:rPr lang="en-US" altLang="ko-KR" sz="2000" dirty="0"/>
              <a:t>, </a:t>
            </a:r>
            <a:r>
              <a:rPr lang="ko-KR" altLang="en-US" sz="2000" dirty="0"/>
              <a:t>설정파일을 수정한다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구축한 캐싱 전용 네임 서버 작동 확인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7" name="말풍선: 타원형 6"/>
          <p:cNvSpPr/>
          <p:nvPr/>
        </p:nvSpPr>
        <p:spPr>
          <a:xfrm>
            <a:off x="5724128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495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8B567050-325A-4125-975B-732025DA0A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439188"/>
            <a:ext cx="756709" cy="7422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D0A86DF-0141-4D7B-85F0-F883D401669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71600" y="3438520"/>
            <a:ext cx="7028180" cy="293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4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마스터 네임 서버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sz="2000" dirty="0"/>
              <a:t>도메인에 속해 있는 컴퓨터들의 이름을 관리하고</a:t>
            </a:r>
            <a:r>
              <a:rPr lang="en-US" altLang="ko-KR" sz="2000" dirty="0"/>
              <a:t>, </a:t>
            </a:r>
            <a:r>
              <a:rPr lang="ko-KR" altLang="en-US" sz="2000" dirty="0"/>
              <a:t>외부에 해당 컴퓨터의 </a:t>
            </a:r>
            <a:r>
              <a:rPr lang="en-US" altLang="ko-KR" sz="2000" dirty="0"/>
              <a:t>IP</a:t>
            </a:r>
            <a:r>
              <a:rPr lang="ko-KR" altLang="en-US" sz="2000" dirty="0"/>
              <a:t>주소를 알려주는 역할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3522708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504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6F5C40-88CB-4EED-AB03-D2F35F5B2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124378"/>
            <a:ext cx="5321961" cy="437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5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E35B6-F0E6-455D-B29E-2292341EEA1C}"/>
              </a:ext>
            </a:extLst>
          </p:cNvPr>
          <p:cNvSpPr txBox="1">
            <a:spLocks/>
          </p:cNvSpPr>
          <p:nvPr/>
        </p:nvSpPr>
        <p:spPr bwMode="auto">
          <a:xfrm>
            <a:off x="773341" y="609766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3&gt;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마스터 네임 서버 구축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524EE37E-5279-40DF-B526-0A7CDB9119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439188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john.com</a:t>
            </a:r>
            <a:r>
              <a:rPr lang="ko-KR" altLang="en-US" sz="2000" dirty="0"/>
              <a:t>의 ‘마스터 네임 서버’를 설치하고 운영하자</a:t>
            </a:r>
            <a:endParaRPr lang="en-US" altLang="ko-KR" sz="2000" dirty="0"/>
          </a:p>
          <a:p>
            <a:pPr lvl="1" eaLnBrk="1" hangingPunct="1">
              <a:defRPr/>
            </a:pPr>
            <a:r>
              <a:rPr lang="ko-KR" altLang="en-US" sz="2000" dirty="0"/>
              <a:t>간단한 웹 서비스</a:t>
            </a:r>
            <a:r>
              <a:rPr lang="en-US" altLang="ko-KR" sz="2000" dirty="0"/>
              <a:t>/FTP </a:t>
            </a:r>
            <a:r>
              <a:rPr lang="ko-KR" altLang="en-US" sz="2000" dirty="0"/>
              <a:t>서비스를 제공해 본다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네임서버 관련 설정파일을 익힌다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마스터 네임 서버 작동 확인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5436096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506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6AFA1F4-D569-46CB-B355-9D8DE9E739C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11214" y="3247621"/>
            <a:ext cx="6321571" cy="324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7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: &lt;</a:t>
            </a:r>
            <a:r>
              <a:rPr lang="ko-KR" altLang="en-US" sz="2400" dirty="0">
                <a:latin typeface="+mj-ea"/>
                <a:ea typeface="+mj-ea"/>
              </a:rPr>
              <a:t>실습 </a:t>
            </a:r>
            <a:r>
              <a:rPr lang="en-US" altLang="ko-KR" sz="2400" dirty="0">
                <a:latin typeface="+mj-ea"/>
                <a:ea typeface="+mj-ea"/>
              </a:rPr>
              <a:t>2&gt;, &lt;</a:t>
            </a:r>
            <a:r>
              <a:rPr lang="ko-KR" altLang="en-US" sz="2400" dirty="0">
                <a:latin typeface="+mj-ea"/>
                <a:ea typeface="+mj-ea"/>
              </a:rPr>
              <a:t>실습 </a:t>
            </a:r>
            <a:r>
              <a:rPr lang="en-US" altLang="ko-KR" sz="2400" dirty="0">
                <a:latin typeface="+mj-ea"/>
                <a:ea typeface="+mj-ea"/>
              </a:rPr>
              <a:t>3&gt;</a:t>
            </a:r>
            <a:r>
              <a:rPr lang="ko-KR" altLang="en-US" sz="2400" dirty="0">
                <a:latin typeface="+mj-ea"/>
                <a:ea typeface="+mj-ea"/>
              </a:rPr>
              <a:t>을 참고해서 진행한다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52337" y="908720"/>
            <a:ext cx="5222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9-1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075242" y="69185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514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15244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sz="2800" dirty="0"/>
              <a:t>라운드 로빈</a:t>
            </a:r>
            <a:r>
              <a:rPr lang="en-US" altLang="ko-KR" sz="2800" dirty="0"/>
              <a:t>(Round Robin) </a:t>
            </a:r>
            <a:r>
              <a:rPr lang="ko-KR" altLang="en-US" sz="2800" dirty="0"/>
              <a:t>방식의 네임 서버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sz="2000" dirty="0"/>
              <a:t>여러 대의 웹 서버를 운영해서</a:t>
            </a:r>
            <a:r>
              <a:rPr lang="en-US" altLang="ko-KR" sz="2000" dirty="0"/>
              <a:t>, </a:t>
            </a:r>
            <a:r>
              <a:rPr lang="ko-KR" altLang="en-US" sz="2000" dirty="0"/>
              <a:t>웹 클라이언트가 서비스를 요청할 경우에 교대로 서비스를 실시하도록 하는 방식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8094708" y="427808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514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8B368E-AE26-428F-823B-DC6FD398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26" y="2420888"/>
            <a:ext cx="7992347" cy="391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E4CB8-A706-458F-8F4C-0D467104F432}"/>
              </a:ext>
            </a:extLst>
          </p:cNvPr>
          <p:cNvSpPr txBox="1">
            <a:spLocks/>
          </p:cNvSpPr>
          <p:nvPr/>
        </p:nvSpPr>
        <p:spPr bwMode="auto">
          <a:xfrm>
            <a:off x="773341" y="582052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4&gt;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라운드 로빈 방식의 네임서버 구현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외부 사이트 </a:t>
            </a:r>
            <a:r>
              <a:rPr lang="en-US" altLang="ko-KR" sz="2000" dirty="0"/>
              <a:t>3</a:t>
            </a:r>
            <a:r>
              <a:rPr lang="ko-KR" altLang="en-US" sz="2000" dirty="0"/>
              <a:t>개를 이용해서 라운드 로빈 방식으로 </a:t>
            </a:r>
            <a:r>
              <a:rPr lang="en-US" altLang="ko-KR" sz="2000" dirty="0"/>
              <a:t>ww.john.com </a:t>
            </a:r>
            <a:r>
              <a:rPr lang="ko-KR" altLang="en-US" sz="2000" dirty="0"/>
              <a:t>을 구현해 본다</a:t>
            </a:r>
            <a:r>
              <a:rPr lang="en-US" altLang="ko-KR" sz="2000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실습 화면 </a:t>
            </a:r>
            <a:r>
              <a:rPr lang="en-US" altLang="ko-KR" dirty="0"/>
              <a:t>(</a:t>
            </a:r>
            <a:r>
              <a:rPr lang="ko-KR" altLang="en-US" dirty="0"/>
              <a:t>라운드 로빈 작동 확인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6948264" y="469800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515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B6B9490D-D935-43CE-9EA9-869EA425A8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411474"/>
            <a:ext cx="756709" cy="7422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0EAA17-D7AE-4833-B829-43355C54768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923" y="2947488"/>
            <a:ext cx="5872153" cy="3440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0658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없음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52337" y="908720"/>
            <a:ext cx="5222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9-2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164288" y="69185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518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62519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9A1BCB-FEAF-4BF2-9BF1-1A972357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955185"/>
            <a:ext cx="3778552" cy="3545628"/>
          </a:xfrm>
          <a:prstGeom prst="rect">
            <a:avLst/>
          </a:prstGeom>
        </p:spPr>
      </p:pic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네임 서버 개요 </a:t>
            </a:r>
            <a:r>
              <a:rPr lang="en-US" altLang="ko-KR" sz="2800" dirty="0"/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네임 서버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DNS(Domain Name System) </a:t>
            </a:r>
            <a:r>
              <a:rPr lang="ko-KR" altLang="en-US" dirty="0"/>
              <a:t>서버</a:t>
            </a: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도메인 이름을 </a:t>
            </a:r>
            <a:r>
              <a:rPr lang="en-US" altLang="ko-KR" dirty="0"/>
              <a:t>IP </a:t>
            </a:r>
            <a:r>
              <a:rPr lang="ko-KR" altLang="en-US" dirty="0"/>
              <a:t>주소로 변환시켜 주는 역할 </a:t>
            </a:r>
            <a:br>
              <a:rPr lang="en-US" altLang="ko-KR" dirty="0"/>
            </a:br>
            <a:r>
              <a:rPr lang="en-US" altLang="ko-KR" dirty="0"/>
              <a:t>= </a:t>
            </a:r>
            <a:r>
              <a:rPr lang="ko-KR" altLang="en-US" dirty="0"/>
              <a:t>이름 해석</a:t>
            </a:r>
            <a:r>
              <a:rPr lang="en-US" altLang="ko-KR" dirty="0"/>
              <a:t>(Name Resolution)</a:t>
            </a:r>
            <a:r>
              <a:rPr lang="ko-KR" altLang="en-US" dirty="0"/>
              <a:t> </a:t>
            </a:r>
            <a:endParaRPr lang="en-US" altLang="ko-KR" dirty="0"/>
          </a:p>
          <a:p>
            <a:pPr eaLnBrk="1" hangingPunct="1">
              <a:buNone/>
              <a:defRPr/>
            </a:pPr>
            <a:r>
              <a:rPr lang="ko-KR" altLang="en-US" dirty="0"/>
              <a:t>  예</a:t>
            </a:r>
            <a:r>
              <a:rPr lang="en-US" altLang="ko-KR" dirty="0"/>
              <a:t>) www.nate.com → 120.50.131.112</a:t>
            </a:r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ko-KR" altLang="en-US" dirty="0"/>
              <a:t>①가장 초기의 네트워크 접속 방법 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컴퓨터가 몇 대 안 됨</a:t>
            </a:r>
            <a:endParaRPr lang="en-US" altLang="ko-KR" sz="2000" dirty="0"/>
          </a:p>
          <a:p>
            <a:pPr lvl="1" eaLnBrk="1" hangingPunct="1">
              <a:defRPr/>
            </a:pPr>
            <a:r>
              <a:rPr lang="ko-KR" altLang="en-US" sz="2000" dirty="0"/>
              <a:t>사용자가 모두 외워서</a:t>
            </a:r>
            <a:br>
              <a:rPr lang="en-US" altLang="ko-KR" sz="2000" dirty="0"/>
            </a:br>
            <a:r>
              <a:rPr lang="ko-KR" altLang="en-US" sz="2000" dirty="0"/>
              <a:t>직접 </a:t>
            </a:r>
            <a:r>
              <a:rPr lang="en-US" altLang="ko-KR" sz="2000" dirty="0"/>
              <a:t>IP</a:t>
            </a:r>
            <a:r>
              <a:rPr lang="ko-KR" altLang="en-US" sz="2000" dirty="0"/>
              <a:t>주소로 접근함</a:t>
            </a:r>
            <a:endParaRPr lang="en-US" altLang="ko-KR" sz="2000" dirty="0"/>
          </a:p>
          <a:p>
            <a:pPr lvl="1" eaLnBrk="1" hangingPunct="1">
              <a:defRPr/>
            </a:pPr>
            <a:endParaRPr lang="ko-KR" altLang="en-US" dirty="0"/>
          </a:p>
        </p:txBody>
      </p:sp>
      <p:sp>
        <p:nvSpPr>
          <p:cNvPr id="5" name="말풍선: 타원형 4"/>
          <p:cNvSpPr/>
          <p:nvPr/>
        </p:nvSpPr>
        <p:spPr>
          <a:xfrm>
            <a:off x="3851920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479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74455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4A5048-AD86-4FF2-9302-3FBEC8D63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712" y="2492896"/>
            <a:ext cx="4518482" cy="3812874"/>
          </a:xfrm>
          <a:prstGeom prst="rect">
            <a:avLst/>
          </a:prstGeom>
        </p:spPr>
      </p:pic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네임 서버 개요 </a:t>
            </a:r>
            <a:r>
              <a:rPr lang="en-US" altLang="ko-KR" sz="2800" dirty="0"/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ko-KR" altLang="en-US" dirty="0"/>
              <a:t>②</a:t>
            </a:r>
            <a:r>
              <a:rPr lang="en-US" altLang="ko-KR" dirty="0"/>
              <a:t> hosts </a:t>
            </a:r>
            <a:r>
              <a:rPr lang="ko-KR" altLang="en-US" dirty="0"/>
              <a:t>파일을 이용하여 네트워크 접속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인터넷에 연결된 컴퓨터가 수십 </a:t>
            </a:r>
            <a:r>
              <a:rPr lang="en-US" altLang="ko-KR" sz="2000" dirty="0"/>
              <a:t>~ </a:t>
            </a:r>
            <a:r>
              <a:rPr lang="ko-KR" altLang="en-US" sz="2000" dirty="0"/>
              <a:t>수백대로 늘어남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‘hosts’ </a:t>
            </a:r>
            <a:r>
              <a:rPr lang="ko-KR" altLang="en-US" sz="2000" dirty="0"/>
              <a:t>파일에 </a:t>
            </a:r>
            <a:r>
              <a:rPr lang="en-US" altLang="ko-KR" sz="2000" dirty="0"/>
              <a:t>URL</a:t>
            </a:r>
            <a:r>
              <a:rPr lang="ko-KR" altLang="en-US" sz="2000" dirty="0"/>
              <a:t>과 </a:t>
            </a:r>
            <a:r>
              <a:rPr lang="en-US" altLang="ko-KR" sz="2000" dirty="0"/>
              <a:t>IP</a:t>
            </a:r>
            <a:r>
              <a:rPr lang="ko-KR" altLang="en-US" sz="2000" dirty="0"/>
              <a:t>주소를 기록해 놓는 방식 사용</a:t>
            </a:r>
            <a:endParaRPr lang="en-US" altLang="ko-KR" sz="2000" dirty="0"/>
          </a:p>
          <a:p>
            <a:pPr marL="703263" lvl="2" indent="0">
              <a:buNone/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예</a:t>
            </a:r>
            <a:r>
              <a:rPr lang="en-US" altLang="ko-KR" sz="1400" dirty="0">
                <a:solidFill>
                  <a:srgbClr val="0070C0"/>
                </a:solidFill>
              </a:rPr>
              <a:t>) </a:t>
            </a:r>
            <a:r>
              <a:rPr lang="en-US" altLang="ko-KR" sz="1800" dirty="0">
                <a:solidFill>
                  <a:srgbClr val="0070C0"/>
                </a:solidFill>
              </a:rPr>
              <a:t>102.54.94.97 rhino.acme.com</a:t>
            </a:r>
          </a:p>
          <a:p>
            <a:pPr marL="703263" lvl="2" indent="0">
              <a:buNone/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    38.25.63.10 x.acme.com</a:t>
            </a:r>
          </a:p>
          <a:p>
            <a:pPr marL="703263" lvl="2" indent="0">
              <a:buNone/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    127.0.0.1 localhost</a:t>
            </a:r>
          </a:p>
          <a:p>
            <a:pPr marL="703263" lvl="2" indent="0">
              <a:buNone/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    ::1 localhost</a:t>
            </a:r>
            <a:endParaRPr lang="en-US" altLang="ko-KR" sz="5400" dirty="0">
              <a:solidFill>
                <a:srgbClr val="0070C0"/>
              </a:solidFill>
            </a:endParaRPr>
          </a:p>
          <a:p>
            <a:pPr lvl="1" eaLnBrk="1" hangingPunct="1">
              <a:defRPr/>
            </a:pPr>
            <a:r>
              <a:rPr lang="en-US" altLang="ko-KR" dirty="0"/>
              <a:t>Windows</a:t>
            </a:r>
          </a:p>
          <a:p>
            <a:pPr marL="703263" lvl="2" indent="0" eaLnBrk="1" hangingPunct="1">
              <a:buNone/>
              <a:defRPr/>
            </a:pPr>
            <a:r>
              <a:rPr lang="en-US" altLang="ko-KR" dirty="0">
                <a:solidFill>
                  <a:srgbClr val="0070C0"/>
                </a:solidFill>
              </a:rPr>
              <a:t>C:\Windows\system32\</a:t>
            </a:r>
            <a:br>
              <a:rPr lang="en-US" altLang="ko-KR" dirty="0">
                <a:solidFill>
                  <a:srgbClr val="0070C0"/>
                </a:solidFill>
              </a:rPr>
            </a:br>
            <a:r>
              <a:rPr lang="en-US" altLang="ko-KR" dirty="0">
                <a:solidFill>
                  <a:srgbClr val="0070C0"/>
                </a:solidFill>
              </a:rPr>
              <a:t>       drivers\etc\hosts</a:t>
            </a:r>
          </a:p>
          <a:p>
            <a:pPr lvl="1" eaLnBrk="1" hangingPunct="1">
              <a:defRPr/>
            </a:pPr>
            <a:r>
              <a:rPr lang="ko-KR" altLang="en-US" dirty="0" err="1"/>
              <a:t>리눅스</a:t>
            </a:r>
            <a:endParaRPr lang="en-US" altLang="ko-KR" dirty="0"/>
          </a:p>
          <a:p>
            <a:pPr marL="703263" lvl="2" indent="0" eaLnBrk="1" hangingPunct="1">
              <a:buNone/>
              <a:defRPr/>
            </a:pPr>
            <a:r>
              <a:rPr lang="en-US" altLang="ko-KR" dirty="0">
                <a:solidFill>
                  <a:srgbClr val="0070C0"/>
                </a:solidFill>
              </a:rPr>
              <a:t>/etc/hosts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말풍선: 타원형 4"/>
          <p:cNvSpPr/>
          <p:nvPr/>
        </p:nvSpPr>
        <p:spPr>
          <a:xfrm>
            <a:off x="3851920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481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90897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AAE8BE-F6A5-443D-8AFC-86E3C027F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961" y="3429000"/>
            <a:ext cx="4126733" cy="2952328"/>
          </a:xfrm>
          <a:prstGeom prst="rect">
            <a:avLst/>
          </a:prstGeom>
        </p:spPr>
      </p:pic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네임 서버 개요 </a:t>
            </a:r>
            <a:r>
              <a:rPr lang="en-US" altLang="ko-KR" sz="2800" dirty="0"/>
              <a:t>(3)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buFont typeface="Georgia" panose="02040502050405020303" pitchFamily="18" charset="0"/>
              <a:buNone/>
              <a:defRPr/>
            </a:pPr>
            <a:r>
              <a:rPr lang="ko-KR" altLang="en-US" dirty="0"/>
              <a:t>③</a:t>
            </a:r>
            <a:r>
              <a:rPr lang="en-US" altLang="ko-KR" dirty="0"/>
              <a:t> </a:t>
            </a:r>
            <a:r>
              <a:rPr lang="ko-KR" altLang="en-US" dirty="0"/>
              <a:t>네임 서버를 이용하여 네트워크 접속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기하급수적으로 늘어나는 네트워크 상의 컴퓨터에 대한 모든 </a:t>
            </a:r>
            <a:r>
              <a:rPr lang="en-US" altLang="ko-KR" sz="2000" dirty="0"/>
              <a:t>IP </a:t>
            </a:r>
            <a:r>
              <a:rPr lang="ko-KR" altLang="en-US" sz="2000" dirty="0"/>
              <a:t>정보를 파일 하나에 기록하는 것은 무리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이름 해석</a:t>
            </a:r>
            <a:r>
              <a:rPr lang="en-US" altLang="ko-KR" sz="2000" dirty="0"/>
              <a:t>(Name Resolution)</a:t>
            </a:r>
            <a:r>
              <a:rPr lang="ko-KR" altLang="en-US" sz="2000" dirty="0"/>
              <a:t>을 전문적으로 해 주는 서버 컴퓨터가 필요해짐 </a:t>
            </a:r>
            <a:r>
              <a:rPr lang="en-US" altLang="ko-KR" sz="2000" dirty="0"/>
              <a:t>(=DNS </a:t>
            </a:r>
            <a:r>
              <a:rPr lang="ko-KR" altLang="en-US" sz="2000" dirty="0"/>
              <a:t>서버 </a:t>
            </a:r>
            <a:r>
              <a:rPr lang="en-US" altLang="ko-KR" sz="2000" dirty="0"/>
              <a:t>= </a:t>
            </a:r>
            <a:r>
              <a:rPr lang="ko-KR" altLang="en-US" sz="2000" dirty="0"/>
              <a:t>네임 서버</a:t>
            </a:r>
            <a:r>
              <a:rPr lang="en-US" altLang="ko-KR" sz="2000" dirty="0"/>
              <a:t>)</a:t>
            </a:r>
          </a:p>
          <a:p>
            <a:pPr lvl="1">
              <a:defRPr/>
            </a:pPr>
            <a:r>
              <a:rPr lang="ko-KR" altLang="en-US" sz="2000" dirty="0"/>
              <a:t>전화 안내 서비스인 </a:t>
            </a:r>
            <a:r>
              <a:rPr lang="en-US" altLang="ko-KR" sz="2000" dirty="0"/>
              <a:t>114</a:t>
            </a:r>
            <a:r>
              <a:rPr lang="ko-KR" altLang="en-US" sz="2000" dirty="0"/>
              <a:t>와 같은 역할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네임 서버는 인터넷에서 변화하는</a:t>
            </a:r>
            <a:br>
              <a:rPr lang="en-US" altLang="ko-KR" sz="2000" dirty="0"/>
            </a:br>
            <a:r>
              <a:rPr lang="ko-KR" altLang="en-US" sz="2000" dirty="0"/>
              <a:t>모든 컴퓨터의 </a:t>
            </a:r>
            <a:r>
              <a:rPr lang="en-US" altLang="ko-KR" sz="2000" dirty="0"/>
              <a:t>URL</a:t>
            </a:r>
            <a:r>
              <a:rPr lang="ko-KR" altLang="en-US" sz="2000" dirty="0"/>
              <a:t>과 </a:t>
            </a:r>
            <a:r>
              <a:rPr lang="en-US" altLang="ko-KR" sz="2000" dirty="0"/>
              <a:t>IP </a:t>
            </a:r>
            <a:r>
              <a:rPr lang="ko-KR" altLang="en-US" sz="2000" dirty="0"/>
              <a:t>정보를 </a:t>
            </a:r>
            <a:br>
              <a:rPr lang="en-US" altLang="ko-KR" sz="2000" dirty="0"/>
            </a:br>
            <a:r>
              <a:rPr lang="ko-KR" altLang="en-US" sz="2000" dirty="0"/>
              <a:t>거의 실시간으로 제공하므로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/>
              <a:t>사용자는 더 이상 </a:t>
            </a:r>
            <a:r>
              <a:rPr lang="en-US" altLang="ko-KR" sz="2000" dirty="0"/>
              <a:t>URL</a:t>
            </a:r>
            <a:r>
              <a:rPr lang="ko-KR" altLang="en-US" sz="2000" dirty="0"/>
              <a:t>에 해당하는 </a:t>
            </a:r>
            <a:br>
              <a:rPr lang="en-US" altLang="ko-KR" sz="2000" dirty="0"/>
            </a:br>
            <a:r>
              <a:rPr lang="en-US" altLang="ko-KR" sz="2000" dirty="0"/>
              <a:t>IP</a:t>
            </a:r>
            <a:r>
              <a:rPr lang="ko-KR" altLang="en-US" sz="2000" dirty="0"/>
              <a:t>주소를 신경 쓸 필요가 없어짐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en-US" altLang="ko-KR" sz="2000" dirty="0"/>
              <a:t>URL</a:t>
            </a:r>
            <a:r>
              <a:rPr lang="ko-KR" altLang="en-US" sz="2000" dirty="0"/>
              <a:t>만 알고 있으면 어디서든지 </a:t>
            </a:r>
            <a:br>
              <a:rPr lang="en-US" altLang="ko-KR" sz="2000" dirty="0"/>
            </a:br>
            <a:r>
              <a:rPr lang="ko-KR" altLang="en-US" sz="2000" dirty="0"/>
              <a:t>해당하는 컴퓨터에 접속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3851920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482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99345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72C33-0FD9-4AD5-BE95-3E79070656E2}"/>
              </a:ext>
            </a:extLst>
          </p:cNvPr>
          <p:cNvSpPr txBox="1">
            <a:spLocks/>
          </p:cNvSpPr>
          <p:nvPr/>
        </p:nvSpPr>
        <p:spPr bwMode="auto">
          <a:xfrm>
            <a:off x="773341" y="609766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1&gt; /</a:t>
            </a:r>
            <a:r>
              <a:rPr kumimoji="0" lang="en-US" altLang="ko-KR" sz="2400" dirty="0" err="1">
                <a:solidFill>
                  <a:srgbClr val="FFC000"/>
                </a:solidFill>
              </a:rPr>
              <a:t>etc</a:t>
            </a:r>
            <a:r>
              <a:rPr kumimoji="0" lang="en-US" altLang="ko-KR" sz="2400" dirty="0">
                <a:solidFill>
                  <a:srgbClr val="FFC000"/>
                </a:solidFill>
              </a:rPr>
              <a:t>/host </a:t>
            </a:r>
            <a:r>
              <a:rPr kumimoji="0" lang="ko-KR" altLang="en-US" sz="2400" dirty="0">
                <a:solidFill>
                  <a:srgbClr val="FFC000"/>
                </a:solidFill>
              </a:rPr>
              <a:t>파일 설정 확인 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C0384D58-FC72-47FB-9CC8-A70D27250E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439188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sz="2000" dirty="0"/>
              <a:t>/etc/hosts </a:t>
            </a:r>
            <a:r>
              <a:rPr lang="ko-KR" altLang="en-US" sz="2000" dirty="0"/>
              <a:t>파일의 작동을 이해한다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네임 서버가 하는 기본적인 역할을 이해한다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/>
              <a:t>IP</a:t>
            </a:r>
            <a:r>
              <a:rPr lang="ko-KR" altLang="en-US" sz="2000" dirty="0"/>
              <a:t>주소를 얻기 위해 어떤 순서로 작동하는지 확인한다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</a:t>
            </a:r>
            <a:r>
              <a:rPr lang="ko-KR" altLang="en-US" dirty="0"/>
              <a:t>엉뚱한 사이트로 접속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7" name="말풍선: 타원형 6"/>
          <p:cNvSpPr/>
          <p:nvPr/>
        </p:nvSpPr>
        <p:spPr>
          <a:xfrm>
            <a:off x="5868144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483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C21218-DE6E-4FD9-AC4A-F6DAE3468A3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88787"/>
            <a:ext cx="7139841" cy="2571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276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ED1703B-281C-49A8-934C-262137D50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268760"/>
            <a:ext cx="7416824" cy="5182751"/>
          </a:xfrm>
          <a:prstGeom prst="rect">
            <a:avLst/>
          </a:prstGeom>
        </p:spPr>
      </p:pic>
      <p:sp>
        <p:nvSpPr>
          <p:cNvPr id="1843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IP</a:t>
            </a:r>
            <a:r>
              <a:rPr lang="ko-KR" altLang="en-US" sz="2800" dirty="0"/>
              <a:t>주소를 얻는 내부 흐름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4" name="말풍선: 타원형 3"/>
          <p:cNvSpPr/>
          <p:nvPr/>
        </p:nvSpPr>
        <p:spPr>
          <a:xfrm>
            <a:off x="4932040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489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93268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도메인 이름 체계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ko-KR" altLang="en-US" sz="2000" dirty="0"/>
              <a:t>초창기 인터넷에서는</a:t>
            </a:r>
            <a:r>
              <a:rPr lang="en-US" altLang="ko-KR" sz="2000" dirty="0"/>
              <a:t> 1</a:t>
            </a:r>
            <a:r>
              <a:rPr lang="ko-KR" altLang="en-US" sz="2000" dirty="0"/>
              <a:t>대의 네임 서버만으로도 충분히 </a:t>
            </a:r>
            <a:r>
              <a:rPr lang="en-US" altLang="ko-KR" sz="2000" dirty="0"/>
              <a:t>IP</a:t>
            </a:r>
            <a:r>
              <a:rPr lang="ko-KR" altLang="en-US" sz="2000" dirty="0"/>
              <a:t>주소와 이름의 관리가 가능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하지만 인터넷이 폭발적으로 확장되면서</a:t>
            </a:r>
            <a:r>
              <a:rPr lang="en-US" altLang="ko-KR" sz="2000" dirty="0"/>
              <a:t>, </a:t>
            </a:r>
            <a:r>
              <a:rPr lang="ko-KR" altLang="en-US" sz="2000" dirty="0"/>
              <a:t>몇 대의 네임 서버로는 실시간으로 인터넷 상의 수많은 컴퓨터들을 관리할 수가 없게 되었음</a:t>
            </a:r>
            <a:endParaRPr lang="en-US" altLang="ko-KR" sz="2000" dirty="0"/>
          </a:p>
          <a:p>
            <a:pPr eaLnBrk="1" hangingPunct="1">
              <a:defRPr/>
            </a:pPr>
            <a:r>
              <a:rPr lang="ko-KR" altLang="en-US" sz="2000" dirty="0"/>
              <a:t>그래서 트리 구조와 같은 </a:t>
            </a:r>
            <a:r>
              <a:rPr lang="en-US" altLang="ko-KR" sz="2000" dirty="0"/>
              <a:t>‘</a:t>
            </a:r>
            <a:r>
              <a:rPr lang="ko-KR" altLang="en-US" sz="2000" dirty="0"/>
              <a:t>도메인 이름 체계</a:t>
            </a:r>
            <a:r>
              <a:rPr lang="en-US" altLang="ko-KR" sz="2000" dirty="0"/>
              <a:t>’</a:t>
            </a:r>
            <a:r>
              <a:rPr lang="ko-KR" altLang="en-US" sz="2000" dirty="0"/>
              <a:t>를 고안함</a:t>
            </a:r>
            <a:endParaRPr lang="en-US" altLang="ko-KR" sz="2000" dirty="0"/>
          </a:p>
          <a:p>
            <a:pPr lvl="1" eaLnBrk="1" hangingPunct="1">
              <a:defRPr/>
            </a:pPr>
            <a:endParaRPr lang="ko-KR" altLang="en-US" sz="2000" dirty="0"/>
          </a:p>
        </p:txBody>
      </p:sp>
      <p:sp>
        <p:nvSpPr>
          <p:cNvPr id="5" name="말풍선: 타원형 4"/>
          <p:cNvSpPr/>
          <p:nvPr/>
        </p:nvSpPr>
        <p:spPr>
          <a:xfrm>
            <a:off x="3565571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491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FBF3FC-B5E7-441D-8AB6-E487E0D04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38277"/>
            <a:ext cx="5256584" cy="336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5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로컬 네임 서버가 작동하는 순서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en-US" altLang="ko-KR" sz="2000" dirty="0"/>
              <a:t>PC</a:t>
            </a:r>
            <a:r>
              <a:rPr lang="ko-KR" altLang="en-US" sz="2000" dirty="0"/>
              <a:t>가 사용하는 네임 서버가 </a:t>
            </a:r>
            <a:r>
              <a:rPr lang="en-US" altLang="ko-KR" sz="2000" dirty="0"/>
              <a:t>/etc/</a:t>
            </a:r>
            <a:r>
              <a:rPr lang="en-US" altLang="ko-KR" sz="2000" dirty="0" err="1"/>
              <a:t>resolv.conf</a:t>
            </a:r>
            <a:r>
              <a:rPr lang="en-US" altLang="ko-KR" sz="2000" dirty="0"/>
              <a:t> </a:t>
            </a:r>
            <a:r>
              <a:rPr lang="ko-KR" altLang="en-US" sz="2000" dirty="0"/>
              <a:t>파일에 “</a:t>
            </a:r>
            <a:r>
              <a:rPr lang="en-US" altLang="ko-KR" sz="2000" dirty="0" err="1"/>
              <a:t>nameserver</a:t>
            </a:r>
            <a:r>
              <a:rPr lang="en-US" altLang="ko-KR" sz="2000" dirty="0"/>
              <a:t> IP</a:t>
            </a:r>
            <a:r>
              <a:rPr lang="ko-KR" altLang="en-US" sz="2000" dirty="0"/>
              <a:t>주소”</a:t>
            </a:r>
            <a:r>
              <a:rPr lang="ko-KR" altLang="en-US" sz="2000" dirty="0" err="1"/>
              <a:t>로</a:t>
            </a:r>
            <a:r>
              <a:rPr lang="ko-KR" altLang="en-US" sz="2000" dirty="0"/>
              <a:t> 설정되어 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 네임 서버를 로컬 네임 서버라고 부름</a:t>
            </a:r>
            <a:endParaRPr lang="en-US" altLang="ko-KR" sz="2000" dirty="0"/>
          </a:p>
          <a:p>
            <a:pPr>
              <a:defRPr/>
            </a:pPr>
            <a:r>
              <a:rPr lang="ko-KR" altLang="en-US" sz="2000" dirty="0"/>
              <a:t>그래서 </a:t>
            </a:r>
            <a:r>
              <a:rPr lang="en-US" altLang="ko-KR" sz="2000" dirty="0"/>
              <a:t>www.nate.com</a:t>
            </a:r>
            <a:r>
              <a:rPr lang="ko-KR" altLang="en-US" sz="2000" dirty="0"/>
              <a:t>의 </a:t>
            </a:r>
            <a:r>
              <a:rPr lang="en-US" altLang="ko-KR" sz="2000" dirty="0"/>
              <a:t>IP</a:t>
            </a:r>
            <a:r>
              <a:rPr lang="ko-KR" altLang="en-US" sz="2000" dirty="0"/>
              <a:t>주소를 요구하면 이 로컬 네임 서버에 질문을 함</a:t>
            </a:r>
            <a:endParaRPr lang="en-US" altLang="ko-KR" sz="2000" dirty="0"/>
          </a:p>
          <a:p>
            <a:pPr lvl="1" eaLnBrk="1" hangingPunct="1">
              <a:defRPr/>
            </a:pPr>
            <a:endParaRPr lang="ko-KR" altLang="en-US" sz="2000" dirty="0"/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142875" y="3071813"/>
            <a:ext cx="3060973" cy="2445419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dirty="0">
                <a:solidFill>
                  <a:srgbClr val="0070C0"/>
                </a:solidFill>
              </a:rPr>
              <a:t>로컬 네임 서버는 의외로 아는 것이 별로 없다</a:t>
            </a:r>
            <a:r>
              <a:rPr lang="en-US" altLang="ko-KR" sz="1400" dirty="0">
                <a:solidFill>
                  <a:srgbClr val="0070C0"/>
                </a:solidFill>
              </a:rPr>
              <a:t>. </a:t>
            </a:r>
            <a:r>
              <a:rPr lang="ko-KR" altLang="en-US" sz="1400" dirty="0">
                <a:solidFill>
                  <a:srgbClr val="0070C0"/>
                </a:solidFill>
              </a:rPr>
              <a:t>로컬 네임 서버가 혼자서 전 세계의 모든 컴퓨터의 도메인 이름을 관리할 수는 없기 때문이다</a:t>
            </a:r>
            <a:r>
              <a:rPr lang="en-US" altLang="ko-KR" sz="1400" dirty="0">
                <a:solidFill>
                  <a:srgbClr val="0070C0"/>
                </a:solidFill>
              </a:rPr>
              <a:t>. </a:t>
            </a:r>
            <a:r>
              <a:rPr lang="ko-KR" altLang="en-US" sz="1400" dirty="0">
                <a:solidFill>
                  <a:srgbClr val="0070C0"/>
                </a:solidFill>
              </a:rPr>
              <a:t>그래서</a:t>
            </a:r>
            <a:r>
              <a:rPr lang="en-US" altLang="ko-KR" sz="1400" dirty="0">
                <a:solidFill>
                  <a:srgbClr val="0070C0"/>
                </a:solidFill>
              </a:rPr>
              <a:t>, </a:t>
            </a:r>
            <a:r>
              <a:rPr lang="ko-KR" altLang="en-US" sz="1400" dirty="0">
                <a:solidFill>
                  <a:srgbClr val="0070C0"/>
                </a:solidFill>
              </a:rPr>
              <a:t>오른쪽 그림과 같이 작동하게 된다</a:t>
            </a:r>
            <a:r>
              <a:rPr lang="en-US" altLang="ko-KR" sz="1400" dirty="0">
                <a:solidFill>
                  <a:srgbClr val="0070C0"/>
                </a:solidFill>
              </a:rPr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7" name="말풍선: 타원형 6"/>
          <p:cNvSpPr/>
          <p:nvPr/>
        </p:nvSpPr>
        <p:spPr>
          <a:xfrm>
            <a:off x="5868144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492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EE0C39-DECD-44D9-9608-E52B09A43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73" y="2463416"/>
            <a:ext cx="5285709" cy="403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8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캐싱 전용 네임 서버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>
              <a:defRPr/>
            </a:pPr>
            <a:r>
              <a:rPr lang="en-US" altLang="ko-KR" sz="2000" dirty="0"/>
              <a:t>PC</a:t>
            </a:r>
            <a:r>
              <a:rPr lang="ko-KR" altLang="en-US" sz="2000" dirty="0"/>
              <a:t>에서 </a:t>
            </a:r>
            <a:r>
              <a:rPr lang="en-US" altLang="ko-KR" sz="2000" dirty="0"/>
              <a:t>URL</a:t>
            </a:r>
            <a:r>
              <a:rPr lang="ko-KR" altLang="en-US" sz="2000" dirty="0"/>
              <a:t>로 </a:t>
            </a:r>
            <a:r>
              <a:rPr lang="en-US" altLang="ko-KR" sz="2000" dirty="0"/>
              <a:t>IP</a:t>
            </a:r>
            <a:r>
              <a:rPr lang="ko-KR" altLang="en-US" sz="2000" dirty="0"/>
              <a:t>주소를 얻고자 할 때</a:t>
            </a:r>
            <a:r>
              <a:rPr lang="en-US" altLang="ko-KR" sz="2000" dirty="0"/>
              <a:t>, </a:t>
            </a:r>
            <a:r>
              <a:rPr lang="ko-KR" altLang="en-US" sz="2000" dirty="0"/>
              <a:t>해당하는 </a:t>
            </a:r>
            <a:r>
              <a:rPr lang="en-US" altLang="ko-KR" sz="2000" dirty="0"/>
              <a:t>URL</a:t>
            </a:r>
            <a:r>
              <a:rPr lang="ko-KR" altLang="en-US" sz="2000" dirty="0"/>
              <a:t>의 </a:t>
            </a:r>
            <a:r>
              <a:rPr lang="en-US" altLang="ko-KR" sz="2000" dirty="0"/>
              <a:t>IP</a:t>
            </a:r>
            <a:r>
              <a:rPr lang="ko-KR" altLang="en-US" sz="2000" dirty="0"/>
              <a:t>주소를 알려주는 네임 서버를 말함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3923928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494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7EB8E9-158A-4AAE-839A-E59ADC3FD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037439"/>
            <a:ext cx="5350750" cy="44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5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우분투]00장.시작하기전에(Ver 1.0).pptx" id="{9CB7B681-7F69-4437-97DB-78D719B423D5}" vid="{18BC4063-0A75-45F0-B6F0-A104C17F8A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2261</TotalTime>
  <Words>638</Words>
  <Application>Microsoft Office PowerPoint</Application>
  <PresentationFormat>화면 슬라이드 쇼(4:3)</PresentationFormat>
  <Paragraphs>94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HY견고딕</vt:lpstr>
      <vt:lpstr>굴림</vt:lpstr>
      <vt:lpstr>나눔스퀘어 ExtraBold</vt:lpstr>
      <vt:lpstr>나눔스퀘어라운드 ExtraBold</vt:lpstr>
      <vt:lpstr>맑은 고딕</vt:lpstr>
      <vt:lpstr>Georgia</vt:lpstr>
      <vt:lpstr>Trebuchet MS</vt:lpstr>
      <vt:lpstr>Wingdings 2</vt:lpstr>
      <vt:lpstr>Urban</vt:lpstr>
      <vt:lpstr>PowerPoint 프레젠테이션</vt:lpstr>
      <vt:lpstr>네임 서버 개요 (1)</vt:lpstr>
      <vt:lpstr>네임 서버 개요 (2)</vt:lpstr>
      <vt:lpstr>네임 서버 개요 (3)</vt:lpstr>
      <vt:lpstr>PowerPoint 프레젠테이션</vt:lpstr>
      <vt:lpstr>IP주소를 얻는 내부 흐름</vt:lpstr>
      <vt:lpstr>도메인 이름 체계</vt:lpstr>
      <vt:lpstr>로컬 네임 서버가 작동하는 순서</vt:lpstr>
      <vt:lpstr>캐싱 전용 네임 서버</vt:lpstr>
      <vt:lpstr>PowerPoint 프레젠테이션</vt:lpstr>
      <vt:lpstr>마스터 네임 서버</vt:lpstr>
      <vt:lpstr>PowerPoint 프레젠테이션</vt:lpstr>
      <vt:lpstr>PowerPoint 프레젠테이션</vt:lpstr>
      <vt:lpstr>라운드 로빈(Round Robin) 방식의 네임 서버 </vt:lpstr>
      <vt:lpstr>PowerPoint 프레젠테이션</vt:lpstr>
      <vt:lpstr>PowerPoint 프레젠테이션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112</cp:revision>
  <dcterms:created xsi:type="dcterms:W3CDTF">2007-02-12T03:01:34Z</dcterms:created>
  <dcterms:modified xsi:type="dcterms:W3CDTF">2020-11-18T04:20:14Z</dcterms:modified>
</cp:coreProperties>
</file>