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0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3ADC843-B75A-4496-9A0F-7D56B7B0FAB4}" type="slidenum">
              <a:rPr lang="ko-KR" altLang="en-US"/>
              <a:pPr eaLnBrk="1" hangingPunct="1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7343DB3-08D9-4858-8136-09A484A3AFEF}" type="slidenum">
              <a:rPr lang="ko-KR" altLang="en-US"/>
              <a:pPr eaLnBrk="1" hangingPunct="1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4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747084" y="218268"/>
            <a:ext cx="4892686" cy="1077218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서버 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구축과 운영</a:t>
            </a: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363753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데이터베이스 서버 구축과 운영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/19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n-ea"/>
                <a:ea typeface="+mn-ea"/>
              </a:rPr>
              <a:t>▶ </a:t>
            </a:r>
            <a:r>
              <a:rPr lang="ko-KR" altLang="en-US" sz="2400" dirty="0">
                <a:latin typeface="+mn-ea"/>
                <a:ea typeface="+mn-ea"/>
              </a:rPr>
              <a:t>힌트 없음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51962" y="908720"/>
            <a:ext cx="5623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11-1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75617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577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8196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04E4-5607-4A7E-8815-E90FA4050C6A}"/>
              </a:ext>
            </a:extLst>
          </p:cNvPr>
          <p:cNvSpPr txBox="1">
            <a:spLocks/>
          </p:cNvSpPr>
          <p:nvPr/>
        </p:nvSpPr>
        <p:spPr bwMode="auto">
          <a:xfrm>
            <a:off x="773341" y="1422343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Windows</a:t>
            </a:r>
            <a:r>
              <a:rPr kumimoji="0" lang="ko-KR" altLang="en-US" sz="2400" dirty="0">
                <a:solidFill>
                  <a:srgbClr val="FFC000"/>
                </a:solidFill>
              </a:rPr>
              <a:t>에서 </a:t>
            </a:r>
            <a:r>
              <a:rPr kumimoji="0" lang="en-US" altLang="ko-KR" sz="2400" dirty="0">
                <a:solidFill>
                  <a:srgbClr val="FFC000"/>
                </a:solidFill>
              </a:rPr>
              <a:t>MariaDB</a:t>
            </a:r>
            <a:r>
              <a:rPr kumimoji="0" lang="ko-KR" altLang="en-US" sz="2400" dirty="0">
                <a:solidFill>
                  <a:srgbClr val="FFC000"/>
                </a:solidFill>
              </a:rPr>
              <a:t>로 접속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E34D4025-B641-4256-8962-5B1744B77D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51765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132855"/>
            <a:ext cx="8229600" cy="436795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MariaDB</a:t>
            </a:r>
            <a:r>
              <a:rPr lang="ko-KR" altLang="en-US" sz="2000" dirty="0"/>
              <a:t>의 기본적인 보안을 설정하고</a:t>
            </a:r>
            <a:r>
              <a:rPr lang="en-US" altLang="ko-KR" sz="2000" dirty="0"/>
              <a:t>, Windows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리눅스의</a:t>
            </a:r>
            <a:r>
              <a:rPr lang="ko-KR" altLang="en-US" sz="2000" dirty="0"/>
              <a:t> </a:t>
            </a:r>
            <a:r>
              <a:rPr lang="en-US" altLang="ko-KR" sz="2000" dirty="0"/>
              <a:t>MariaDB </a:t>
            </a:r>
            <a:r>
              <a:rPr lang="ko-KR" altLang="en-US" sz="2000" dirty="0"/>
              <a:t>서버에 접속해서 사용하도록 설정하자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MariaDB</a:t>
            </a:r>
            <a:r>
              <a:rPr lang="ko-KR" altLang="en-US" sz="2000" dirty="0"/>
              <a:t>의 보안에 대해서 이해한다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(Windows</a:t>
            </a:r>
            <a:r>
              <a:rPr lang="ko-KR" altLang="en-US" dirty="0"/>
              <a:t>에서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/>
              <a:t>MariaDB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00063" y="697830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/>
              <a:t>Windows</a:t>
            </a:r>
            <a:r>
              <a:rPr lang="ko-KR" altLang="en-US" sz="2800" dirty="0"/>
              <a:t>에서 </a:t>
            </a:r>
            <a:r>
              <a:rPr lang="ko-KR" altLang="en-US" sz="2800" dirty="0" err="1"/>
              <a:t>리눅스</a:t>
            </a:r>
            <a:r>
              <a:rPr lang="ko-KR" altLang="en-US" sz="2800" dirty="0"/>
              <a:t> </a:t>
            </a:r>
            <a:r>
              <a:rPr lang="en-US" altLang="ko-KR" sz="2800" dirty="0"/>
              <a:t>MariaDB </a:t>
            </a:r>
            <a:r>
              <a:rPr lang="ko-KR" altLang="en-US" sz="2800" dirty="0"/>
              <a:t>서버로 접속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7956376" y="48096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578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11" name="말풍선: 타원형 10"/>
          <p:cNvSpPr/>
          <p:nvPr/>
        </p:nvSpPr>
        <p:spPr>
          <a:xfrm>
            <a:off x="6804248" y="131009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579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EE66FC-78E5-4FF0-B06C-A5F3A72F0C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6460" y="4005942"/>
            <a:ext cx="7456805" cy="23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132855"/>
            <a:ext cx="8229600" cy="436795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11-1]</a:t>
            </a:r>
            <a:r>
              <a:rPr lang="ko-KR" altLang="en-US" sz="2000" dirty="0"/>
              <a:t>의 쇼핑몰 </a:t>
            </a:r>
            <a:r>
              <a:rPr lang="en-US" altLang="ko-KR" sz="2000" dirty="0"/>
              <a:t>DB</a:t>
            </a:r>
            <a:r>
              <a:rPr lang="ko-KR" altLang="en-US" sz="2000" dirty="0"/>
              <a:t>를 </a:t>
            </a:r>
            <a:r>
              <a:rPr lang="en-US" altLang="ko-KR" sz="2000" dirty="0"/>
              <a:t>MySQL </a:t>
            </a:r>
            <a:r>
              <a:rPr lang="ko-KR" altLang="en-US" sz="2000" dirty="0"/>
              <a:t>서버에 구축하자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SQL </a:t>
            </a:r>
            <a:r>
              <a:rPr lang="ko-KR" altLang="en-US" sz="2000" dirty="0"/>
              <a:t>구문에 대해 익숙해지도록 연습한다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/>
              <a:t>쇼핑몰 </a:t>
            </a:r>
            <a:r>
              <a:rPr lang="en-US" altLang="ko-KR" dirty="0"/>
              <a:t>DB </a:t>
            </a:r>
            <a:r>
              <a:rPr lang="ko-KR" altLang="en-US" dirty="0"/>
              <a:t>구축 완료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00063" y="697830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/>
              <a:t>MariaDB </a:t>
            </a:r>
            <a:r>
              <a:rPr lang="ko-KR" altLang="en-US" sz="2800" dirty="0"/>
              <a:t>데이터베이스 생성과 운영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6600587" y="55884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586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48C8AD-87F2-4059-9336-23DF5577DCE0}"/>
              </a:ext>
            </a:extLst>
          </p:cNvPr>
          <p:cNvSpPr txBox="1">
            <a:spLocks/>
          </p:cNvSpPr>
          <p:nvPr/>
        </p:nvSpPr>
        <p:spPr bwMode="auto">
          <a:xfrm>
            <a:off x="773341" y="1415183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3&gt;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쇼핑몰 </a:t>
            </a:r>
            <a:r>
              <a:rPr kumimoji="0" lang="en-US" altLang="ko-KR" sz="2400" dirty="0">
                <a:solidFill>
                  <a:srgbClr val="FFC000"/>
                </a:solidFill>
              </a:rPr>
              <a:t>DB </a:t>
            </a:r>
            <a:r>
              <a:rPr kumimoji="0" lang="ko-KR" altLang="en-US" sz="2400" dirty="0">
                <a:solidFill>
                  <a:srgbClr val="FFC000"/>
                </a:solidFill>
              </a:rPr>
              <a:t>구축 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903A1074-10AC-4702-A2CF-1D880C279B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44605"/>
            <a:ext cx="756709" cy="7422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B39F9E-5397-459C-8EA9-C2C684D743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7704" y="3704424"/>
            <a:ext cx="4953687" cy="27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우선 </a:t>
            </a:r>
            <a:r>
              <a:rPr lang="en-US" altLang="ko-KR" sz="2400" dirty="0">
                <a:latin typeface="+mj-ea"/>
                <a:ea typeface="+mj-ea"/>
              </a:rPr>
              <a:t>Server(B)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>
                <a:latin typeface="+mj-ea"/>
                <a:ea typeface="+mj-ea"/>
              </a:rPr>
              <a:t>MariaDB </a:t>
            </a:r>
            <a:r>
              <a:rPr lang="ko-KR" altLang="en-US" sz="2400" dirty="0">
                <a:latin typeface="+mj-ea"/>
                <a:ea typeface="+mj-ea"/>
              </a:rPr>
              <a:t>서버에 </a:t>
            </a:r>
            <a:r>
              <a:rPr lang="en-US" altLang="ko-KR" sz="2400" dirty="0">
                <a:latin typeface="+mj-ea"/>
                <a:ea typeface="+mj-ea"/>
              </a:rPr>
              <a:t>winuser </a:t>
            </a:r>
            <a:r>
              <a:rPr lang="ko-KR" altLang="en-US" sz="2400" dirty="0">
                <a:latin typeface="+mj-ea"/>
                <a:ea typeface="+mj-ea"/>
              </a:rPr>
              <a:t>사용자를 생성한다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2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11-2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380312" y="84659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591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93158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Visual Studio</a:t>
            </a:r>
            <a:r>
              <a:rPr lang="ko-KR" altLang="en-US" sz="2800" dirty="0"/>
              <a:t>와 </a:t>
            </a:r>
            <a:r>
              <a:rPr lang="en-US" altLang="ko-KR" sz="2800" dirty="0"/>
              <a:t>MariaDB</a:t>
            </a:r>
            <a:r>
              <a:rPr lang="ko-KR" altLang="en-US" sz="2800" dirty="0"/>
              <a:t>의 연동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52149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Windows</a:t>
            </a:r>
            <a:r>
              <a:rPr lang="ko-KR" altLang="en-US" dirty="0"/>
              <a:t>와 </a:t>
            </a:r>
            <a:r>
              <a:rPr lang="en-US" altLang="ko-KR" dirty="0"/>
              <a:t>MariaDB </a:t>
            </a:r>
            <a:r>
              <a:rPr lang="ko-KR" altLang="en-US" dirty="0"/>
              <a:t>서버 간의 연결을 위한 구성도 </a:t>
            </a:r>
            <a:endParaRPr lang="en-US" altLang="ko-KR" dirty="0"/>
          </a:p>
          <a:p>
            <a:pPr lvl="1">
              <a:defRPr/>
            </a:pPr>
            <a:endParaRPr lang="en-US" altLang="ko-KR" sz="1800" dirty="0"/>
          </a:p>
        </p:txBody>
      </p:sp>
      <p:sp>
        <p:nvSpPr>
          <p:cNvPr id="5" name="말풍선: 타원형 4"/>
          <p:cNvSpPr/>
          <p:nvPr/>
        </p:nvSpPr>
        <p:spPr>
          <a:xfrm>
            <a:off x="6516216" y="55089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591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62635-086A-4831-A8FC-1159F974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64904"/>
            <a:ext cx="8729663" cy="25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4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EF04C-7D6B-4983-BC09-473A2D198D6A}"/>
              </a:ext>
            </a:extLst>
          </p:cNvPr>
          <p:cNvSpPr txBox="1">
            <a:spLocks/>
          </p:cNvSpPr>
          <p:nvPr/>
        </p:nvSpPr>
        <p:spPr bwMode="auto">
          <a:xfrm>
            <a:off x="773341" y="681962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4&gt; Visual Studio</a:t>
            </a:r>
            <a:r>
              <a:rPr kumimoji="0" lang="ko-KR" altLang="en-US" sz="2400" dirty="0">
                <a:solidFill>
                  <a:srgbClr val="FFC000"/>
                </a:solidFill>
              </a:rPr>
              <a:t>와 </a:t>
            </a:r>
            <a:r>
              <a:rPr kumimoji="0" lang="en-US" altLang="ko-KR" sz="2400" dirty="0">
                <a:solidFill>
                  <a:srgbClr val="FFC000"/>
                </a:solidFill>
              </a:rPr>
              <a:t>MariaDB </a:t>
            </a:r>
            <a:r>
              <a:rPr kumimoji="0" lang="ko-KR" altLang="en-US" sz="2400" dirty="0">
                <a:solidFill>
                  <a:srgbClr val="FFC000"/>
                </a:solidFill>
              </a:rPr>
              <a:t>연동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535A4393-41D3-4AEA-9A3F-1C78B73A11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11384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Windows</a:t>
            </a:r>
            <a:r>
              <a:rPr lang="ko-KR" altLang="en-US" sz="2000" dirty="0"/>
              <a:t>의 </a:t>
            </a:r>
            <a:r>
              <a:rPr lang="en-US" altLang="ko-KR" sz="2000" dirty="0"/>
              <a:t>Visual Studio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리눅스의</a:t>
            </a:r>
            <a:r>
              <a:rPr lang="ko-KR" altLang="en-US" sz="2000" dirty="0"/>
              <a:t> </a:t>
            </a:r>
            <a:r>
              <a:rPr lang="en-US" altLang="ko-KR" sz="2000" dirty="0"/>
              <a:t>MariaDB</a:t>
            </a:r>
            <a:r>
              <a:rPr lang="ko-KR" altLang="en-US" sz="2000" dirty="0"/>
              <a:t>을 연동하는 방법을 확인하자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무료 프로그램인 </a:t>
            </a:r>
            <a:r>
              <a:rPr lang="en-US" altLang="ko-KR" sz="2000" dirty="0"/>
              <a:t>Visual Studio Community 2015 update 3</a:t>
            </a:r>
            <a:r>
              <a:rPr lang="ko-KR" altLang="en-US" sz="2000" dirty="0"/>
              <a:t>의 기본적인 사용법을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ODBC </a:t>
            </a:r>
            <a:r>
              <a:rPr lang="ko-KR" altLang="en-US" sz="2000" dirty="0"/>
              <a:t>설정 방법을 알아본다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(ODBC </a:t>
            </a:r>
            <a:r>
              <a:rPr lang="ko-KR" altLang="en-US" dirty="0"/>
              <a:t>연동 결과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7020272" y="55089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592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453210-9821-4E40-AE5B-2DFD708848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03648" y="3929063"/>
            <a:ext cx="6561455" cy="24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6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47578" y="908720"/>
            <a:ext cx="6032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11-3 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164288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606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67034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5E4631B-8D2F-4749-8ECA-F719EA4B90B5}"/>
              </a:ext>
            </a:extLst>
          </p:cNvPr>
          <p:cNvSpPr txBox="1">
            <a:spLocks/>
          </p:cNvSpPr>
          <p:nvPr/>
        </p:nvSpPr>
        <p:spPr bwMode="auto">
          <a:xfrm>
            <a:off x="773341" y="1402062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5&gt; Oracle Database Express 11g </a:t>
            </a:r>
            <a:r>
              <a:rPr kumimoji="0" lang="ko-KR" altLang="en-US" sz="2400" dirty="0">
                <a:solidFill>
                  <a:srgbClr val="FFC000"/>
                </a:solidFill>
              </a:rPr>
              <a:t>설치 </a:t>
            </a:r>
          </a:p>
        </p:txBody>
      </p:sp>
      <p:pic>
        <p:nvPicPr>
          <p:cNvPr id="4" name="그림 3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65F8BDF2-CA6C-4EBF-A088-A3CA777BD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31484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223941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Server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리눅스용</a:t>
            </a:r>
            <a:r>
              <a:rPr lang="ko-KR" altLang="en-US" sz="2000" dirty="0"/>
              <a:t> </a:t>
            </a:r>
            <a:r>
              <a:rPr lang="en-US" altLang="ko-KR" sz="2000" dirty="0"/>
              <a:t>Oracle Database Express 11g</a:t>
            </a:r>
            <a:r>
              <a:rPr lang="ko-KR" altLang="en-US" sz="2000" dirty="0"/>
              <a:t>를 설치하자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/>
              <a:t>웹 브라우저로 </a:t>
            </a:r>
            <a:r>
              <a:rPr lang="en-US" altLang="ko-KR" dirty="0"/>
              <a:t>Oracle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00063" y="697830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/>
              <a:t>Oracle Database Express</a:t>
            </a:r>
            <a:r>
              <a:rPr lang="ko-KR" altLang="en-US" sz="2800" dirty="0"/>
              <a:t>를 설치하고 운영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8064193" y="34007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605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56B1FFA2-2D84-41FD-9756-CCB33BAF9CB6}"/>
              </a:ext>
            </a:extLst>
          </p:cNvPr>
          <p:cNvSpPr/>
          <p:nvPr/>
        </p:nvSpPr>
        <p:spPr>
          <a:xfrm>
            <a:off x="7679060" y="126792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606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915C55-940A-4C0B-9E78-FE21C705EBA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01008"/>
            <a:ext cx="5095612" cy="2875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66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EF51-CC8E-4EE6-B64D-7419095B3D28}"/>
              </a:ext>
            </a:extLst>
          </p:cNvPr>
          <p:cNvSpPr txBox="1">
            <a:spLocks/>
          </p:cNvSpPr>
          <p:nvPr/>
        </p:nvSpPr>
        <p:spPr bwMode="auto">
          <a:xfrm>
            <a:off x="773341" y="672877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6&gt; Oracle</a:t>
            </a:r>
            <a:r>
              <a:rPr kumimoji="0" lang="ko-KR" altLang="en-US" sz="2400" dirty="0">
                <a:solidFill>
                  <a:srgbClr val="FFC000"/>
                </a:solidFill>
              </a:rPr>
              <a:t>에서 쇼핑몰 </a:t>
            </a:r>
            <a:r>
              <a:rPr kumimoji="0" lang="en-US" altLang="ko-KR" sz="2400" dirty="0">
                <a:solidFill>
                  <a:srgbClr val="FFC000"/>
                </a:solidFill>
              </a:rPr>
              <a:t>DB </a:t>
            </a:r>
            <a:r>
              <a:rPr kumimoji="0" lang="ko-KR" altLang="en-US" sz="2400" dirty="0">
                <a:solidFill>
                  <a:srgbClr val="FFC000"/>
                </a:solidFill>
              </a:rPr>
              <a:t>구축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44DD66ED-907D-4837-A822-EFBDBFF41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02299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11-1]</a:t>
            </a:r>
            <a:r>
              <a:rPr lang="ko-KR" altLang="en-US" sz="2000" dirty="0"/>
              <a:t>의 쇼핑몰 </a:t>
            </a:r>
            <a:r>
              <a:rPr lang="en-US" altLang="ko-KR" sz="2000" dirty="0"/>
              <a:t>DB</a:t>
            </a:r>
            <a:r>
              <a:rPr lang="ko-KR" altLang="en-US" sz="2000" dirty="0"/>
              <a:t>를 </a:t>
            </a:r>
            <a:r>
              <a:rPr lang="en-US" altLang="ko-KR" sz="2000" dirty="0"/>
              <a:t>Oracle</a:t>
            </a:r>
            <a:r>
              <a:rPr lang="ko-KR" altLang="en-US" sz="2000" dirty="0"/>
              <a:t>에 구축하자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SQL*Plus </a:t>
            </a:r>
            <a:r>
              <a:rPr lang="ko-KR" altLang="en-US" sz="2000" dirty="0"/>
              <a:t>사용법을 익힌다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/>
              <a:t>쇼핑몰 </a:t>
            </a:r>
            <a:r>
              <a:rPr lang="en-US" altLang="ko-KR" dirty="0"/>
              <a:t>DB </a:t>
            </a:r>
            <a:r>
              <a:rPr lang="ko-KR" altLang="en-US" dirty="0"/>
              <a:t>구축 결과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6300192" y="55089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613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EBEF4C-3A53-4D2D-B02E-C09815CC71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4261" y="3332378"/>
            <a:ext cx="5530314" cy="318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Client</a:t>
            </a:r>
            <a:r>
              <a:rPr lang="ko-KR" altLang="en-US" sz="2400" dirty="0">
                <a:latin typeface="+mj-ea"/>
                <a:ea typeface="+mj-ea"/>
              </a:rPr>
              <a:t>의 메모리 용량을 </a:t>
            </a:r>
            <a:r>
              <a:rPr lang="en-US" altLang="ko-KR" sz="2400" dirty="0">
                <a:latin typeface="+mj-ea"/>
                <a:ea typeface="+mj-ea"/>
              </a:rPr>
              <a:t>2GB</a:t>
            </a:r>
            <a:r>
              <a:rPr lang="ko-KR" altLang="en-US" sz="2400" dirty="0">
                <a:latin typeface="+mj-ea"/>
                <a:ea typeface="+mj-ea"/>
              </a:rPr>
              <a:t>로 변경하고 부팅한다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30133" y="908720"/>
            <a:ext cx="5867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11-4 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164288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617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3640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DBMS </a:t>
            </a:r>
            <a:r>
              <a:rPr lang="ko-KR" altLang="en-US" sz="2800" dirty="0"/>
              <a:t>개념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4" name="말풍선: 타원형 3"/>
          <p:cNvSpPr/>
          <p:nvPr/>
        </p:nvSpPr>
        <p:spPr>
          <a:xfrm>
            <a:off x="334786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565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2AEEE8-640A-42CC-B4BE-F8FCE8B7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7" y="1314532"/>
            <a:ext cx="7951957" cy="50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DBMS </a:t>
            </a:r>
            <a:r>
              <a:rPr lang="ko-KR" altLang="en-US" sz="2800" dirty="0"/>
              <a:t>개념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334786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566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151437-5E1D-460C-8D60-2DF9BFD8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8" y="1484784"/>
            <a:ext cx="7877170" cy="47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필수 </a:t>
            </a:r>
            <a:r>
              <a:rPr lang="en-US" altLang="ko-KR" sz="2800" dirty="0"/>
              <a:t>SQL </a:t>
            </a:r>
            <a:r>
              <a:rPr lang="ko-KR" altLang="en-US" sz="2800" dirty="0"/>
              <a:t>구문 </a:t>
            </a:r>
            <a:r>
              <a:rPr lang="en-US" altLang="ko-KR" sz="2800" dirty="0"/>
              <a:t>(1) 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(1) DB</a:t>
            </a:r>
            <a:r>
              <a:rPr lang="ko-KR" altLang="en-US" dirty="0"/>
              <a:t>와 관련된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  <a:endParaRPr lang="en-US" altLang="ko-KR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DB </a:t>
            </a:r>
            <a:r>
              <a:rPr lang="ko-KR" altLang="en-US" dirty="0"/>
              <a:t>이름 조회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SHOW DATABASES;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SHOW DATABASES;</a:t>
            </a:r>
          </a:p>
          <a:p>
            <a:pPr>
              <a:defRPr/>
            </a:pPr>
            <a:r>
              <a:rPr lang="ko-KR" altLang="en-US" dirty="0"/>
              <a:t>사용할 </a:t>
            </a:r>
            <a:r>
              <a:rPr lang="en-US" altLang="ko-KR" dirty="0"/>
              <a:t>DB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USE </a:t>
            </a:r>
            <a:r>
              <a:rPr lang="ko-KR" altLang="en-US" sz="2000" dirty="0"/>
              <a:t>데이터베이스이름</a:t>
            </a:r>
            <a:r>
              <a:rPr lang="en-US" altLang="ko-KR" sz="2000" dirty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USE </a:t>
            </a:r>
            <a:r>
              <a:rPr lang="en-US" altLang="ko-KR" sz="2000" dirty="0" err="1"/>
              <a:t>shopping_db</a:t>
            </a:r>
            <a:r>
              <a:rPr lang="en-US" altLang="ko-KR" sz="2000" dirty="0"/>
              <a:t>;</a:t>
            </a:r>
          </a:p>
          <a:p>
            <a:pPr>
              <a:defRPr/>
            </a:pPr>
            <a:r>
              <a:rPr lang="en-US" altLang="ko-KR" dirty="0"/>
              <a:t>DB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CREATE DATABASE </a:t>
            </a:r>
            <a:r>
              <a:rPr lang="ko-KR" altLang="en-US" sz="2000" dirty="0"/>
              <a:t>데이터베이스이름 </a:t>
            </a:r>
            <a:r>
              <a:rPr lang="en-US" altLang="ko-KR" sz="2000" dirty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CREATE DATABASE </a:t>
            </a:r>
            <a:r>
              <a:rPr lang="en-US" altLang="ko-KR" sz="2000" dirty="0" err="1"/>
              <a:t>shopping_db</a:t>
            </a:r>
            <a:r>
              <a:rPr lang="en-US" altLang="ko-KR" sz="2000" dirty="0"/>
              <a:t> ;</a:t>
            </a:r>
          </a:p>
          <a:p>
            <a:pPr>
              <a:defRPr/>
            </a:pPr>
            <a:r>
              <a:rPr lang="en-US" altLang="ko-KR" dirty="0"/>
              <a:t>DB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DROP DATABASE </a:t>
            </a:r>
            <a:r>
              <a:rPr lang="ko-KR" altLang="en-US" sz="2000" dirty="0"/>
              <a:t>데이터베이스이름</a:t>
            </a:r>
            <a:r>
              <a:rPr lang="en-US" altLang="ko-KR" sz="2000" dirty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DROP DATABASE </a:t>
            </a:r>
            <a:r>
              <a:rPr lang="en-US" altLang="ko-KR" sz="2000" dirty="0" err="1"/>
              <a:t>shopping_db</a:t>
            </a:r>
            <a:r>
              <a:rPr lang="en-US" altLang="ko-KR" sz="2000" dirty="0"/>
              <a:t>;</a:t>
            </a:r>
          </a:p>
          <a:p>
            <a:pPr lvl="1">
              <a:defRPr/>
            </a:pPr>
            <a:endParaRPr lang="en-US" altLang="ko-KR" sz="1800" dirty="0"/>
          </a:p>
          <a:p>
            <a:pPr lvl="1">
              <a:defRPr/>
            </a:pPr>
            <a:endParaRPr lang="en-US" altLang="ko-KR" sz="1800" dirty="0"/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4677148" y="1500189"/>
            <a:ext cx="4071937" cy="50006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모든 구문의 끝에는 세미콜론</a:t>
            </a:r>
            <a:r>
              <a:rPr lang="en-US" altLang="ko-KR" sz="1400" dirty="0">
                <a:solidFill>
                  <a:srgbClr val="0070C0"/>
                </a:solidFill>
              </a:rPr>
              <a:t>(;)</a:t>
            </a:r>
            <a:r>
              <a:rPr lang="ko-KR" altLang="en-US" sz="1400" dirty="0">
                <a:solidFill>
                  <a:srgbClr val="0070C0"/>
                </a:solidFill>
              </a:rPr>
              <a:t>을 찍어 주자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말풍선: 타원형 4"/>
          <p:cNvSpPr/>
          <p:nvPr/>
        </p:nvSpPr>
        <p:spPr>
          <a:xfrm>
            <a:off x="385192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570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99382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필수 </a:t>
            </a:r>
            <a:r>
              <a:rPr lang="en-US" altLang="ko-KR" sz="2800" dirty="0"/>
              <a:t>SQL </a:t>
            </a:r>
            <a:r>
              <a:rPr lang="ko-KR" altLang="en-US" sz="2800" dirty="0"/>
              <a:t>구문 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(2) </a:t>
            </a:r>
            <a:r>
              <a:rPr lang="ko-KR" altLang="en-US" dirty="0"/>
              <a:t>테이블 운영과 관련된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  <a:endParaRPr lang="en-US" altLang="ko-KR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테이블 이름 조회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SHOW TABLES;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SHOW TABLES;</a:t>
            </a:r>
          </a:p>
          <a:p>
            <a:pPr>
              <a:defRPr/>
            </a:pPr>
            <a:r>
              <a:rPr lang="ko-KR" altLang="en-US" dirty="0"/>
              <a:t>테이블 구조</a:t>
            </a:r>
            <a:r>
              <a:rPr lang="en-US" altLang="ko-KR" dirty="0"/>
              <a:t>(</a:t>
            </a:r>
            <a:r>
              <a:rPr lang="ko-KR" altLang="en-US" dirty="0"/>
              <a:t>형태</a:t>
            </a:r>
            <a:r>
              <a:rPr lang="en-US" altLang="ko-KR" dirty="0"/>
              <a:t>) </a:t>
            </a:r>
            <a:r>
              <a:rPr lang="ko-KR" altLang="en-US" dirty="0"/>
              <a:t>조회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EXPLAIN </a:t>
            </a:r>
            <a:r>
              <a:rPr lang="ko-KR" altLang="en-US" sz="2000" dirty="0"/>
              <a:t>테이블이름</a:t>
            </a:r>
            <a:r>
              <a:rPr lang="en-US" altLang="ko-KR" sz="2000" dirty="0"/>
              <a:t>; </a:t>
            </a:r>
            <a:r>
              <a:rPr lang="ko-KR" altLang="en-US" sz="2000" dirty="0"/>
              <a:t>또는</a:t>
            </a:r>
            <a:r>
              <a:rPr lang="en-US" altLang="ko-KR" sz="2000" dirty="0"/>
              <a:t>DESC </a:t>
            </a:r>
            <a:r>
              <a:rPr lang="ko-KR" altLang="en-US" sz="2000" dirty="0"/>
              <a:t>테이블이름</a:t>
            </a:r>
            <a:r>
              <a:rPr lang="en-US" altLang="ko-KR" sz="2000" dirty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EXPLAIN customer;</a:t>
            </a:r>
          </a:p>
          <a:p>
            <a:pPr>
              <a:defRPr/>
            </a:pP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CREATE TABLE </a:t>
            </a:r>
            <a:r>
              <a:rPr lang="ko-KR" altLang="en-US" sz="2000" dirty="0"/>
              <a:t>테이블이름 </a:t>
            </a:r>
            <a:r>
              <a:rPr lang="en-US" altLang="ko-KR" sz="2000" dirty="0"/>
              <a:t>(</a:t>
            </a:r>
            <a:r>
              <a:rPr lang="ko-KR" altLang="en-US" sz="2000" dirty="0"/>
              <a:t>필드이름</a:t>
            </a:r>
            <a:r>
              <a:rPr lang="en-US" altLang="ko-KR" sz="2000" dirty="0"/>
              <a:t>1 </a:t>
            </a:r>
            <a:r>
              <a:rPr lang="ko-KR" altLang="en-US" sz="2000" dirty="0"/>
              <a:t>필드타입</a:t>
            </a:r>
            <a:r>
              <a:rPr lang="en-US" altLang="ko-KR" sz="2000" dirty="0"/>
              <a:t>1, </a:t>
            </a:r>
            <a:r>
              <a:rPr lang="ko-KR" altLang="en-US" sz="2000" dirty="0"/>
              <a:t>필드이름</a:t>
            </a:r>
            <a:r>
              <a:rPr lang="en-US" altLang="ko-KR" sz="2000" dirty="0"/>
              <a:t>2 </a:t>
            </a:r>
            <a:r>
              <a:rPr lang="ko-KR" altLang="en-US" sz="2000" dirty="0"/>
              <a:t>필드타입</a:t>
            </a:r>
            <a:r>
              <a:rPr lang="en-US" altLang="ko-KR" sz="2000" dirty="0"/>
              <a:t>2, … …) 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CREATE TABLE customer (id CHAR(10), name VARCHAR(10), age INT, ADDRESS VARCHAR(30));</a:t>
            </a:r>
          </a:p>
          <a:p>
            <a:pPr>
              <a:defRPr/>
            </a:pP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DROP TABLE </a:t>
            </a:r>
            <a:r>
              <a:rPr lang="ko-KR" altLang="en-US" sz="2000" dirty="0"/>
              <a:t>테이블이름</a:t>
            </a:r>
            <a:r>
              <a:rPr lang="en-US" altLang="ko-KR" sz="2000" dirty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DROP TABLE customer;</a:t>
            </a:r>
            <a:endParaRPr lang="en-US" altLang="ko-KR" sz="1800" dirty="0"/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5500688" y="1000125"/>
            <a:ext cx="3286125" cy="2286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데이터 형의 종류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•VARCHAR(n) : </a:t>
            </a:r>
            <a:r>
              <a:rPr lang="ko-KR" altLang="en-US" sz="1400" dirty="0">
                <a:solidFill>
                  <a:srgbClr val="0070C0"/>
                </a:solidFill>
              </a:rPr>
              <a:t>가변 길이 문자열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•CHAR(n) : </a:t>
            </a:r>
            <a:r>
              <a:rPr lang="ko-KR" altLang="en-US" sz="1400" dirty="0">
                <a:solidFill>
                  <a:srgbClr val="0070C0"/>
                </a:solidFill>
              </a:rPr>
              <a:t>고정 길이 문자열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•INT : </a:t>
            </a:r>
            <a:r>
              <a:rPr lang="ko-KR" altLang="en-US" sz="1400" dirty="0">
                <a:solidFill>
                  <a:srgbClr val="0070C0"/>
                </a:solidFill>
              </a:rPr>
              <a:t>정수형 숫자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•FLOAT : </a:t>
            </a:r>
            <a:r>
              <a:rPr lang="ko-KR" altLang="en-US" sz="1400" dirty="0" err="1">
                <a:solidFill>
                  <a:srgbClr val="0070C0"/>
                </a:solidFill>
              </a:rPr>
              <a:t>실수형</a:t>
            </a:r>
            <a:r>
              <a:rPr lang="ko-KR" altLang="en-US" sz="1400" dirty="0">
                <a:solidFill>
                  <a:srgbClr val="0070C0"/>
                </a:solidFill>
              </a:rPr>
              <a:t> 숫자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•DATE : </a:t>
            </a:r>
            <a:r>
              <a:rPr lang="ko-KR" altLang="en-US" sz="1400" dirty="0">
                <a:solidFill>
                  <a:srgbClr val="0070C0"/>
                </a:solidFill>
              </a:rPr>
              <a:t>날짜를 저장함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•TIME : </a:t>
            </a:r>
            <a:r>
              <a:rPr lang="ko-KR" altLang="en-US" sz="1400" dirty="0">
                <a:solidFill>
                  <a:srgbClr val="0070C0"/>
                </a:solidFill>
              </a:rPr>
              <a:t>시간을 저장함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385192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571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68699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필수 </a:t>
            </a:r>
            <a:r>
              <a:rPr lang="en-US" altLang="ko-KR" sz="2800" dirty="0"/>
              <a:t>SQL </a:t>
            </a:r>
            <a:r>
              <a:rPr lang="ko-KR" altLang="en-US" sz="2800" dirty="0"/>
              <a:t>구문 </a:t>
            </a:r>
            <a:r>
              <a:rPr lang="en-US" altLang="ko-KR" sz="2800" dirty="0"/>
              <a:t>(3)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(2) </a:t>
            </a:r>
            <a:r>
              <a:rPr lang="ko-KR" altLang="en-US" dirty="0"/>
              <a:t>테이블 운영과 관련된 </a:t>
            </a:r>
            <a:r>
              <a:rPr lang="en-US" altLang="ko-KR" dirty="0"/>
              <a:t>SQL </a:t>
            </a:r>
            <a:r>
              <a:rPr lang="ko-KR" altLang="en-US" dirty="0"/>
              <a:t>문 </a:t>
            </a:r>
            <a:r>
              <a:rPr lang="en-US" altLang="ko-KR" dirty="0"/>
              <a:t>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테이블 수정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ALTER TABLE </a:t>
            </a:r>
            <a:r>
              <a:rPr lang="ko-KR" altLang="en-US" sz="2000" dirty="0"/>
              <a:t>옵션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ALTER TABLE customer MODIFY name CHAR(20);</a:t>
            </a:r>
          </a:p>
          <a:p>
            <a:pPr marL="411162" lvl="1" indent="0">
              <a:buNone/>
              <a:defRPr/>
            </a:pPr>
            <a:r>
              <a:rPr lang="en-US" altLang="ko-KR" sz="2000" dirty="0"/>
              <a:t>        ALTER TABLE customer CHANGE name </a:t>
            </a:r>
            <a:r>
              <a:rPr lang="en-US" altLang="ko-KR" sz="2000" dirty="0" err="1"/>
              <a:t>fullname</a:t>
            </a:r>
            <a:r>
              <a:rPr lang="en-US" altLang="ko-KR" sz="2000" dirty="0"/>
              <a:t> CHAR(10);</a:t>
            </a:r>
          </a:p>
          <a:p>
            <a:pPr marL="411162" lvl="1" indent="0">
              <a:buNone/>
              <a:defRPr/>
            </a:pPr>
            <a:r>
              <a:rPr lang="en-US" altLang="ko-KR" sz="2000" dirty="0"/>
              <a:t>        ALTER TABLE customer ADD phone VARCHAR(20) AFTER name;</a:t>
            </a:r>
          </a:p>
          <a:p>
            <a:pPr marL="411162" lvl="1" indent="0">
              <a:buNone/>
              <a:defRPr/>
            </a:pPr>
            <a:r>
              <a:rPr lang="en-US" altLang="ko-KR" sz="2000" dirty="0"/>
              <a:t>        ALTER TABLE customer DROP age ;</a:t>
            </a:r>
          </a:p>
          <a:p>
            <a:pPr lvl="1">
              <a:defRPr/>
            </a:pPr>
            <a:endParaRPr lang="en-US" altLang="ko-KR" sz="2000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(3) </a:t>
            </a:r>
            <a:r>
              <a:rPr lang="ko-KR" altLang="en-US" dirty="0"/>
              <a:t>레코드 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수정과 관련된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  <a:endParaRPr lang="en-US" altLang="ko-KR" sz="2800" dirty="0"/>
          </a:p>
          <a:p>
            <a:pPr>
              <a:defRPr/>
            </a:pPr>
            <a:r>
              <a:rPr lang="ko-KR" altLang="en-US" dirty="0"/>
              <a:t>레코드 삽입 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INSERT INTO </a:t>
            </a:r>
            <a:r>
              <a:rPr lang="ko-KR" altLang="en-US" sz="2000" dirty="0"/>
              <a:t>테이블이름 </a:t>
            </a:r>
            <a:r>
              <a:rPr lang="en-US" altLang="ko-KR" sz="2000" dirty="0"/>
              <a:t>VALUES (</a:t>
            </a:r>
            <a:r>
              <a:rPr lang="ko-KR" altLang="en-US" sz="2000" dirty="0"/>
              <a:t>값</a:t>
            </a:r>
            <a:r>
              <a:rPr lang="en-US" altLang="ko-KR" sz="2000" dirty="0"/>
              <a:t>1, </a:t>
            </a:r>
            <a:r>
              <a:rPr lang="ko-KR" altLang="en-US" sz="2000" dirty="0"/>
              <a:t>값</a:t>
            </a:r>
            <a:r>
              <a:rPr lang="en-US" altLang="ko-KR" sz="2000" dirty="0"/>
              <a:t>2, … …);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INSERT INTO customer VALUES( ‘</a:t>
            </a:r>
            <a:r>
              <a:rPr lang="en-US" altLang="ko-KR" sz="2000" dirty="0" err="1"/>
              <a:t>hong</a:t>
            </a:r>
            <a:r>
              <a:rPr lang="en-US" altLang="ko-KR" sz="2000" dirty="0"/>
              <a:t>’ , ‘</a:t>
            </a:r>
            <a:r>
              <a:rPr lang="ko-KR" altLang="en-US" sz="2000" dirty="0"/>
              <a:t>홍길동’ </a:t>
            </a:r>
            <a:r>
              <a:rPr lang="en-US" altLang="ko-KR" sz="2000" dirty="0"/>
              <a:t>, 22, ‘</a:t>
            </a:r>
            <a:r>
              <a:rPr lang="ko-KR" altLang="en-US" sz="2000" dirty="0"/>
              <a:t>경기’</a:t>
            </a:r>
            <a:r>
              <a:rPr lang="en-US" altLang="ko-KR" sz="2000" dirty="0"/>
              <a:t>);</a:t>
            </a:r>
          </a:p>
          <a:p>
            <a:pPr>
              <a:defRPr/>
            </a:pPr>
            <a:r>
              <a:rPr lang="ko-KR" altLang="en-US" dirty="0"/>
              <a:t>레코드 삭제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DELETE FROM </a:t>
            </a:r>
            <a:r>
              <a:rPr lang="ko-KR" altLang="en-US" sz="2000" dirty="0"/>
              <a:t>테이블이름</a:t>
            </a:r>
            <a:r>
              <a:rPr lang="en-US" altLang="ko-KR" sz="2000" dirty="0"/>
              <a:t>WHERE </a:t>
            </a:r>
            <a:r>
              <a:rPr lang="ko-KR" altLang="en-US" sz="2000" dirty="0"/>
              <a:t>조건</a:t>
            </a:r>
            <a:r>
              <a:rPr lang="en-US" altLang="ko-KR" sz="2000" dirty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DELETE FROM customer WHERE id=‘</a:t>
            </a:r>
            <a:r>
              <a:rPr lang="en-US" altLang="ko-KR" sz="2000" dirty="0" err="1"/>
              <a:t>hong</a:t>
            </a:r>
            <a:r>
              <a:rPr lang="en-US" altLang="ko-KR" sz="2000" dirty="0"/>
              <a:t>’;</a:t>
            </a:r>
          </a:p>
          <a:p>
            <a:pPr>
              <a:defRPr/>
            </a:pPr>
            <a:r>
              <a:rPr lang="ko-KR" altLang="en-US" dirty="0"/>
              <a:t>레코드 수정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UPDATE </a:t>
            </a:r>
            <a:r>
              <a:rPr lang="ko-KR" altLang="en-US" sz="2000" dirty="0"/>
              <a:t>테이블이름 </a:t>
            </a:r>
            <a:r>
              <a:rPr lang="en-US" altLang="ko-KR" sz="2000" dirty="0"/>
              <a:t>SET </a:t>
            </a:r>
            <a:r>
              <a:rPr lang="ko-KR" altLang="en-US" sz="2000" dirty="0"/>
              <a:t>필드이름</a:t>
            </a:r>
            <a:r>
              <a:rPr lang="en-US" altLang="ko-KR" sz="2000" dirty="0"/>
              <a:t>1 = </a:t>
            </a:r>
            <a:r>
              <a:rPr lang="ko-KR" altLang="en-US" sz="2000" dirty="0" err="1"/>
              <a:t>수정할값</a:t>
            </a:r>
            <a:r>
              <a:rPr lang="en-US" altLang="ko-KR" sz="2000" dirty="0"/>
              <a:t>1, </a:t>
            </a:r>
            <a:r>
              <a:rPr lang="ko-KR" altLang="en-US" sz="2000" dirty="0"/>
              <a:t>필드이름</a:t>
            </a:r>
            <a:r>
              <a:rPr lang="en-US" altLang="ko-KR" sz="2000" dirty="0"/>
              <a:t>2 = </a:t>
            </a:r>
            <a:r>
              <a:rPr lang="ko-KR" altLang="en-US" sz="2000" dirty="0" err="1"/>
              <a:t>수정할값</a:t>
            </a:r>
            <a:r>
              <a:rPr lang="en-US" altLang="ko-KR" sz="2000" dirty="0"/>
              <a:t>2 ....... WHERE </a:t>
            </a:r>
            <a:r>
              <a:rPr lang="ko-KR" altLang="en-US" sz="2000" dirty="0"/>
              <a:t>조건</a:t>
            </a:r>
            <a:r>
              <a:rPr lang="en-US" altLang="ko-KR" sz="2000" dirty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UPDATE customer age=25 WHERE id=‘</a:t>
            </a:r>
            <a:r>
              <a:rPr lang="en-US" altLang="ko-KR" sz="2000" dirty="0" err="1"/>
              <a:t>hong</a:t>
            </a:r>
            <a:r>
              <a:rPr lang="en-US" altLang="ko-KR" sz="2000" dirty="0"/>
              <a:t>’;</a:t>
            </a:r>
          </a:p>
          <a:p>
            <a:pPr lvl="1">
              <a:defRPr/>
            </a:pPr>
            <a:endParaRPr lang="en-US" altLang="ko-KR" sz="1800" dirty="0"/>
          </a:p>
          <a:p>
            <a:pPr lvl="1">
              <a:defRPr/>
            </a:pP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385192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572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0948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필수 </a:t>
            </a:r>
            <a:r>
              <a:rPr lang="en-US" altLang="ko-KR" sz="2800" dirty="0"/>
              <a:t>SQL </a:t>
            </a:r>
            <a:r>
              <a:rPr lang="ko-KR" altLang="en-US" sz="2800" dirty="0"/>
              <a:t>구문 </a:t>
            </a:r>
            <a:r>
              <a:rPr lang="en-US" altLang="ko-KR" sz="2800" dirty="0"/>
              <a:t>(4) 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(4) </a:t>
            </a:r>
            <a:r>
              <a:rPr lang="ko-KR" altLang="en-US" dirty="0"/>
              <a:t>테이블 조회</a:t>
            </a:r>
            <a:endParaRPr lang="en-US" altLang="ko-KR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테이블 조회 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구문 </a:t>
            </a:r>
            <a:r>
              <a:rPr lang="en-US" altLang="ko-KR" sz="2000" dirty="0"/>
              <a:t>: SELECT </a:t>
            </a:r>
            <a:r>
              <a:rPr lang="ko-KR" altLang="en-US" sz="2000" dirty="0"/>
              <a:t>필드이름</a:t>
            </a:r>
            <a:r>
              <a:rPr lang="en-US" altLang="ko-KR" sz="2000" dirty="0"/>
              <a:t>1, </a:t>
            </a:r>
            <a:r>
              <a:rPr lang="ko-KR" altLang="en-US" sz="2000" dirty="0"/>
              <a:t>필드이름</a:t>
            </a:r>
            <a:r>
              <a:rPr lang="en-US" altLang="ko-KR" sz="2000" dirty="0"/>
              <a:t>2…… FROM </a:t>
            </a:r>
            <a:r>
              <a:rPr lang="ko-KR" altLang="en-US" sz="2000" dirty="0"/>
              <a:t>테이블이름 </a:t>
            </a:r>
            <a:br>
              <a:rPr lang="en-US" altLang="ko-KR" sz="2000" dirty="0"/>
            </a:br>
            <a:r>
              <a:rPr lang="en-US" altLang="ko-KR" sz="2000" dirty="0"/>
              <a:t>         </a:t>
            </a:r>
            <a:r>
              <a:rPr lang="ko-KR" altLang="en-US" sz="2000" dirty="0"/>
              <a:t> </a:t>
            </a:r>
            <a:r>
              <a:rPr lang="en-US" altLang="ko-KR" sz="2000" dirty="0"/>
              <a:t>WHERE </a:t>
            </a:r>
            <a:r>
              <a:rPr lang="ko-KR" altLang="en-US" sz="2000" dirty="0"/>
              <a:t>조건 </a:t>
            </a:r>
            <a:r>
              <a:rPr lang="en-US" altLang="ko-KR" sz="2000" dirty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/>
              <a:t>   예</a:t>
            </a:r>
            <a:r>
              <a:rPr lang="en-US" altLang="ko-KR" sz="2000" dirty="0"/>
              <a:t>) SELECT * FROM customer;</a:t>
            </a:r>
          </a:p>
          <a:p>
            <a:pPr marL="411162" lvl="1" indent="0">
              <a:buNone/>
              <a:defRPr/>
            </a:pPr>
            <a:r>
              <a:rPr lang="en-US" altLang="ko-KR" sz="2000" dirty="0"/>
              <a:t>        SELECT id, name FROM customer;</a:t>
            </a:r>
          </a:p>
          <a:p>
            <a:pPr marL="411162" lvl="1" indent="0">
              <a:buNone/>
              <a:defRPr/>
            </a:pPr>
            <a:r>
              <a:rPr lang="en-US" altLang="ko-KR" sz="2000" dirty="0"/>
              <a:t>        SELECT id, name FROM customer WHERE id =‘ john’;</a:t>
            </a:r>
          </a:p>
          <a:p>
            <a:pPr marL="411162" lvl="1" indent="0">
              <a:buNone/>
              <a:defRPr/>
            </a:pPr>
            <a:r>
              <a:rPr lang="en-US" altLang="ko-KR" sz="2000" dirty="0"/>
              <a:t>        SELECT id, name FROM customer WHERE age &gt; 25;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1800" dirty="0"/>
          </a:p>
          <a:p>
            <a:pPr lvl="1">
              <a:defRPr/>
            </a:pP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385192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573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0880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MariaDB </a:t>
            </a:r>
            <a:r>
              <a:rPr lang="ko-KR" altLang="en-US" sz="2800" dirty="0"/>
              <a:t>설치와 운영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가상 시나리오 </a:t>
            </a:r>
            <a:endParaRPr lang="en-US" altLang="ko-KR" dirty="0"/>
          </a:p>
          <a:p>
            <a:pPr marL="411162" lvl="1" indent="0">
              <a:buNone/>
              <a:defRPr/>
            </a:pPr>
            <a:endParaRPr lang="en-US" altLang="ko-KR" sz="2000" dirty="0"/>
          </a:p>
          <a:p>
            <a:pPr marL="411162" lvl="1" indent="0">
              <a:buNone/>
              <a:defRPr/>
            </a:pPr>
            <a:r>
              <a:rPr lang="ko-KR" altLang="en-US" sz="2000" dirty="0"/>
              <a:t>여러분은 오프라인 쇼핑몰 회사의 </a:t>
            </a:r>
            <a:r>
              <a:rPr lang="en-US" altLang="ko-KR" sz="2000" dirty="0"/>
              <a:t>IT </a:t>
            </a:r>
            <a:r>
              <a:rPr lang="ko-KR" altLang="en-US" sz="2000" dirty="0"/>
              <a:t>부서에 신입 사원으로 취직했다</a:t>
            </a:r>
            <a:r>
              <a:rPr lang="en-US" altLang="ko-KR" sz="2000" dirty="0"/>
              <a:t>. </a:t>
            </a:r>
            <a:r>
              <a:rPr lang="ko-KR" altLang="en-US" sz="2000" dirty="0"/>
              <a:t>처음으로 참여한 회의의 주제는 오프라인 쇼핑몰과 연동한 온라인 쇼핑몰 구축이다</a:t>
            </a:r>
            <a:r>
              <a:rPr lang="en-US" altLang="ko-KR" sz="2000" dirty="0"/>
              <a:t>. </a:t>
            </a:r>
            <a:r>
              <a:rPr lang="ko-KR" altLang="en-US" sz="2000" dirty="0"/>
              <a:t>팀원 중 웹 프로그래머와 웹 디자이너가 근무하니 웹 사이트 구축은 문제가 없을 것 같은데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 관리자가 별도로 없어서 모두가 고민 중에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 다른 문제는 비용이다</a:t>
            </a:r>
            <a:r>
              <a:rPr lang="en-US" altLang="ko-KR" sz="2000" dirty="0"/>
              <a:t>. </a:t>
            </a:r>
            <a:r>
              <a:rPr lang="ko-KR" altLang="en-US" sz="2000" dirty="0"/>
              <a:t>아직은 시범 시스템을 구축하는 단계여서 별도의 하드웨어나 소프트웨어를 구매할 수 없는 상황이다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그렇다고 기존 데이터베이스 서버에 시범 운영할 시스템을 같이 사용하려니</a:t>
            </a:r>
            <a:r>
              <a:rPr lang="en-US" altLang="ko-KR" sz="2000" dirty="0"/>
              <a:t>, </a:t>
            </a:r>
            <a:r>
              <a:rPr lang="ko-KR" altLang="en-US" sz="2000" dirty="0"/>
              <a:t>아무래도 기존의 운영하는 시스템이 느려질 것 같아서 좀 불안하다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신입 사원인 독자가 조용히 손을 들고</a:t>
            </a:r>
            <a:r>
              <a:rPr lang="en-US" altLang="ko-KR" sz="2000" dirty="0"/>
              <a:t>, “</a:t>
            </a:r>
            <a:r>
              <a:rPr lang="ko-KR" altLang="en-US" sz="2000" dirty="0"/>
              <a:t>제가 데이터베이스 구축을 책임지겠습니다</a:t>
            </a:r>
            <a:r>
              <a:rPr lang="en-US" altLang="ko-KR" sz="2000" dirty="0"/>
              <a:t>.”</a:t>
            </a:r>
            <a:r>
              <a:rPr lang="ko-KR" altLang="en-US" sz="2000" dirty="0"/>
              <a:t>라고 말해버렸다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1800" dirty="0"/>
          </a:p>
          <a:p>
            <a:pPr lvl="1">
              <a:defRPr/>
            </a:pP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435597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574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44366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8A2E8-0DAE-4E63-B4FC-A972D5A3446D}"/>
              </a:ext>
            </a:extLst>
          </p:cNvPr>
          <p:cNvSpPr txBox="1">
            <a:spLocks/>
          </p:cNvSpPr>
          <p:nvPr/>
        </p:nvSpPr>
        <p:spPr bwMode="auto">
          <a:xfrm>
            <a:off x="773341" y="60976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MariaDB </a:t>
            </a:r>
            <a:r>
              <a:rPr kumimoji="0" lang="ko-KR" altLang="en-US" sz="2400" dirty="0">
                <a:solidFill>
                  <a:srgbClr val="FFC000"/>
                </a:solidFill>
              </a:rPr>
              <a:t>운영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46A5BE60-7C76-4D5D-A058-1A5EC3DD6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39188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Server </a:t>
            </a:r>
            <a:r>
              <a:rPr lang="ko-KR" altLang="en-US" sz="2000" dirty="0" err="1"/>
              <a:t>가상머신을</a:t>
            </a:r>
            <a:r>
              <a:rPr lang="ko-KR" altLang="en-US" sz="2000" dirty="0"/>
              <a:t> </a:t>
            </a:r>
            <a:r>
              <a:rPr lang="en-US" altLang="ko-KR" sz="2000" dirty="0"/>
              <a:t>DBMS </a:t>
            </a:r>
            <a:r>
              <a:rPr lang="ko-KR" altLang="en-US" sz="2000" dirty="0"/>
              <a:t>전용 서버로 운영하자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MariaDB </a:t>
            </a:r>
            <a:r>
              <a:rPr lang="ko-KR" altLang="en-US" sz="2000" dirty="0"/>
              <a:t>최신 버전을 별도로 </a:t>
            </a:r>
            <a:r>
              <a:rPr lang="ko-KR" altLang="en-US" sz="2000" dirty="0" err="1"/>
              <a:t>다운로드해서</a:t>
            </a:r>
            <a:r>
              <a:rPr lang="ko-KR" altLang="en-US" sz="2000" dirty="0"/>
              <a:t> 설치한다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(MariaDB 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56056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575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8A5930-27AE-43D7-B778-5DD426866A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57910" y="3549369"/>
            <a:ext cx="7028180" cy="2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</TotalTime>
  <Words>927</Words>
  <Application>Microsoft Office PowerPoint</Application>
  <PresentationFormat>화면 슬라이드 쇼(4:3)</PresentationFormat>
  <Paragraphs>147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</vt:lpstr>
      <vt:lpstr>Wingdings 2</vt:lpstr>
      <vt:lpstr>Urban</vt:lpstr>
      <vt:lpstr>PowerPoint 프레젠테이션</vt:lpstr>
      <vt:lpstr>DBMS 개념 (1)</vt:lpstr>
      <vt:lpstr>DBMS 개념 (2)</vt:lpstr>
      <vt:lpstr>필수 SQL 구문 (1) </vt:lpstr>
      <vt:lpstr>필수 SQL 구문 (2)</vt:lpstr>
      <vt:lpstr>필수 SQL 구문 (3)</vt:lpstr>
      <vt:lpstr>필수 SQL 구문 (4) </vt:lpstr>
      <vt:lpstr>MariaDB 설치와 운영</vt:lpstr>
      <vt:lpstr>PowerPoint 프레젠테이션</vt:lpstr>
      <vt:lpstr>PowerPoint 프레젠테이션</vt:lpstr>
      <vt:lpstr>Windows에서 리눅스 MariaDB 서버로 접속</vt:lpstr>
      <vt:lpstr>MariaDB 데이터베이스 생성과 운영</vt:lpstr>
      <vt:lpstr>PowerPoint 프레젠테이션</vt:lpstr>
      <vt:lpstr>Visual Studio와 MariaDB의 연동</vt:lpstr>
      <vt:lpstr>PowerPoint 프레젠테이션</vt:lpstr>
      <vt:lpstr>PowerPoint 프레젠테이션</vt:lpstr>
      <vt:lpstr>Oracle Database Express를 설치하고 운영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115</cp:revision>
  <dcterms:created xsi:type="dcterms:W3CDTF">2007-02-12T03:01:34Z</dcterms:created>
  <dcterms:modified xsi:type="dcterms:W3CDTF">2020-11-18T05:00:25Z</dcterms:modified>
</cp:coreProperties>
</file>