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5" r:id="rId2"/>
    <p:sldId id="256" r:id="rId3"/>
    <p:sldId id="425" r:id="rId4"/>
    <p:sldId id="424" r:id="rId5"/>
    <p:sldId id="363" r:id="rId6"/>
    <p:sldId id="455" r:id="rId7"/>
    <p:sldId id="426" r:id="rId8"/>
    <p:sldId id="427" r:id="rId9"/>
    <p:sldId id="428" r:id="rId10"/>
    <p:sldId id="429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362" r:id="rId35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>
      <p:cViewPr varScale="1">
        <p:scale>
          <a:sx n="126" d="100"/>
          <a:sy n="126" d="100"/>
        </p:scale>
        <p:origin x="648" y="120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2021-03-02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C4C7D99F-70A9-4D30-B6BA-59C0F6BB4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772623" y="5682733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통계학의</a:t>
            </a:r>
            <a:r>
              <a:rPr lang="en-US" altLang="ko-KR" sz="5400" b="1" spc="-300" dirty="0">
                <a:ea typeface="맑은 고딕" panose="020B0503020000020004" pitchFamily="50" charset="-127"/>
              </a:rPr>
              <a:t> </a:t>
            </a:r>
            <a:r>
              <a:rPr lang="ko-KR" altLang="en-US" sz="5400" b="1" spc="-300" dirty="0">
                <a:ea typeface="맑은 고딕" panose="020B0503020000020004" pitchFamily="50" charset="-127"/>
              </a:rPr>
              <a:t>이해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6096000" y="6021288"/>
            <a:ext cx="3584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Introduction of Statistics</a:t>
            </a:r>
            <a:endParaRPr lang="ko-KR" altLang="en-US" sz="2400" dirty="0">
              <a:solidFill>
                <a:srgbClr val="7F7F7F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974417" y="93664"/>
            <a:ext cx="4413888" cy="523220"/>
            <a:chOff x="6685508" y="188640"/>
            <a:chExt cx="331174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1749018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통계학의</a:t>
              </a:r>
              <a:r>
                <a:rPr lang="en-US" altLang="ko-KR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이해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8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5892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1D77FB4-4128-407E-970B-CE855A131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의사결정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의사결정은 많은 정보를 지각하고 평가하여 하나를 선택하는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∵ </a:t>
            </a:r>
            <a:r>
              <a:rPr lang="ko-KR" altLang="en-US" sz="1800" b="0" dirty="0">
                <a:solidFill>
                  <a:schemeClr val="tx1"/>
                </a:solidFill>
              </a:rPr>
              <a:t>정보와 반응 사이의 </a:t>
            </a:r>
            <a:r>
              <a:rPr lang="ko-KR" altLang="en-US" sz="1800" b="0" dirty="0" err="1">
                <a:solidFill>
                  <a:schemeClr val="tx1"/>
                </a:solidFill>
              </a:rPr>
              <a:t>다대일</a:t>
            </a:r>
            <a:r>
              <a:rPr lang="ko-KR" altLang="en-US" sz="1800" b="0" dirty="0">
                <a:solidFill>
                  <a:schemeClr val="tx1"/>
                </a:solidFill>
              </a:rPr>
              <a:t> 대응으로 나타나므로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여러 가지 대안 가운데 하나를 선택할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기초자료를 제공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불확실성의 해소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의사결정을 하게 되면 그 결과가 정확한 것이라 할 수 있는가의 문제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 err="1">
                <a:solidFill>
                  <a:schemeClr val="tx1"/>
                </a:solidFill>
              </a:rPr>
              <a:t>빅데이터의</a:t>
            </a:r>
            <a:r>
              <a:rPr lang="ko-KR" altLang="en-US" sz="1800" b="0" dirty="0">
                <a:solidFill>
                  <a:schemeClr val="tx1"/>
                </a:solidFill>
              </a:rPr>
              <a:t> 개념을 들여와 불확실성을 해소하려는 노력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정보수집의 어려움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시장의 변화와 대응의 어려움에 대한 극복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요약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다양한 데이터를 신속히 이해할 수 있도록 다양한 형태로 표현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∵ </a:t>
            </a:r>
            <a:r>
              <a:rPr lang="ko-KR" altLang="en-US" sz="1800" b="0" dirty="0">
                <a:solidFill>
                  <a:schemeClr val="tx1"/>
                </a:solidFill>
              </a:rPr>
              <a:t>불확실성의 감소를 위해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반복되어 생산되는 데이터를 정리된 보고서로 표현하여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불확실성이 낮은 상황의 의사결정이 가능하도록 함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연관성 파악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요약된 보고서에서 주요한 항목들 간의 연관성을 파악한 경쟁우위의 확보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>
                <a:solidFill>
                  <a:schemeClr val="tx1"/>
                </a:solidFill>
              </a:rPr>
              <a:t>의사결정권자에게 항목 간 연관성을 제시하여 미래의 계획을 지원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다양한 자료는 의사결정에 있어 세부적 판단에도 기여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통계학의 목적</a:t>
            </a:r>
            <a:endParaRPr lang="en-US" altLang="ko-KR" sz="1800" b="0" dirty="0"/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예측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</a:rPr>
              <a:t>인과관계 파악을 통해 패턴을 찾아내고 이러한 패턴을 통해 추세를 판단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∴ </a:t>
            </a:r>
            <a:r>
              <a:rPr lang="ko-KR" altLang="en-US" sz="1800" b="0" dirty="0">
                <a:solidFill>
                  <a:schemeClr val="tx1"/>
                </a:solidFill>
              </a:rPr>
              <a:t>다양한 변수의 대입과 삭제를 통해 예측 가능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다양한 계량 기법과 여러 변수들을 활용하여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최소의 비용으로 최대의 수익을 얻을 수 있는 조합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확인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843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0" y="1084263"/>
            <a:ext cx="6223178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통계분석과 그 한계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9" y="2636839"/>
            <a:ext cx="72723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통계분석의 의미와 과정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통계분석의 한계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통계분석은 표본을 통해 의미 있는 자료를 추출하고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이를 기반으로 의사결정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불확실성의 해소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요약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연관성 파악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예측 등의 결과로 이어지도록 하는 일련의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수집 → 정제→ 추정 →검정</a:t>
            </a:r>
            <a:r>
              <a:rPr lang="ko-KR" altLang="en-US" sz="1800" b="0" dirty="0">
                <a:solidFill>
                  <a:schemeClr val="tx1"/>
                </a:solidFill>
              </a:rPr>
              <a:t>의 과정을 따른다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048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자료의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 수집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 과정에서 자연스럽게 수집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조사자가 특정 목적에 맞는 자료를 얻기 위해 설계한 수집 도구를 이용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lnSpc>
                <a:spcPct val="100000"/>
              </a:lnSpc>
              <a:buFont typeface="Wingdings" pitchFamily="2" charset="2"/>
              <a:buAutoNum type="arabicPeriod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보통 자료가 많을수록 통계분석에서 더 좋은 결과를 얻을 것이라고 생각하지만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조사의 목적에 맞는 적절한 자료를 수집해서 최적의 통계 방법으로 분석한 결과가 가장 정확도가 높음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- 1</a:t>
            </a:r>
            <a:r>
              <a:rPr lang="ko-KR" altLang="en-US" sz="1800" dirty="0">
                <a:solidFill>
                  <a:schemeClr val="tx1"/>
                </a:solidFill>
              </a:rPr>
              <a:t>차 자료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조사자가 직접 수집한 자료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조사 목적에 맞게 측정 도구를 설계하고    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개발할 수 있기에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목적에 가장 부합되는 자료들을 수집할 수 있으며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설문지가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가장 많이 활용됨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우편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전화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전자 질의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직접 인터뷰 등의 방법으로 진행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</a:p>
          <a:p>
            <a:pPr marL="0" indent="0" latinLnBrk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- 2</a:t>
            </a:r>
            <a:r>
              <a:rPr lang="ko-KR" altLang="en-US" sz="1800" dirty="0">
                <a:solidFill>
                  <a:schemeClr val="tx1"/>
                </a:solidFill>
              </a:rPr>
              <a:t>차 자료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조사 목적에 맞아 활용할 수 있는 자료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도서관이나 학술정보원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등에서 수집할 수 있으며 정부간행물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연구보고서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사내자료 등도 사용됨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(</a:t>
            </a:r>
            <a:r>
              <a:rPr lang="ko-KR" altLang="en-US" sz="1800" b="0" dirty="0">
                <a:solidFill>
                  <a:schemeClr val="tx1"/>
                </a:solidFill>
              </a:rPr>
              <a:t>자료의 원래 목적이 조사자의 목적과 다를 수 있으므로 자료의 활용 가능성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 latinLnBrk="0">
              <a:lnSpc>
                <a:spcPct val="100000"/>
              </a:lnSpc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적합성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신뢰성 등에 대한 사전 평가가 매우 중요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50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자료의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 정제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분석에 적합한 자료를 선별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적합하지 않은 자료는 삭제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342900" indent="-342900" latinLnBrk="0">
              <a:buFont typeface="Wingdings" pitchFamily="2" charset="2"/>
              <a:buAutoNum type="arabicPeriod"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정확한 자료만을 수집했다면 정제 과정이 필요 없겠으나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대체로 이는 불가능하므로 사후적으로 세심하게 주의가 요구됨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253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추정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dirty="0">
                <a:solidFill>
                  <a:schemeClr val="accent5"/>
                </a:solidFill>
              </a:rPr>
              <a:t>통계분석의 진행</a:t>
            </a:r>
            <a:r>
              <a:rPr lang="ko-KR" altLang="en-US" sz="1800" b="0" dirty="0">
                <a:solidFill>
                  <a:schemeClr val="tx1"/>
                </a:solidFill>
              </a:rPr>
              <a:t>하는 것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결국 </a:t>
            </a:r>
            <a:r>
              <a:rPr lang="ko-KR" altLang="en-US" sz="1800" dirty="0" err="1">
                <a:solidFill>
                  <a:schemeClr val="accent5"/>
                </a:solidFill>
              </a:rPr>
              <a:t>모수를</a:t>
            </a:r>
            <a:r>
              <a:rPr lang="ko-KR" altLang="en-US" sz="1800" dirty="0">
                <a:solidFill>
                  <a:schemeClr val="accent5"/>
                </a:solidFill>
              </a:rPr>
              <a:t> 추정</a:t>
            </a:r>
            <a:r>
              <a:rPr lang="ko-KR" altLang="en-US" sz="1800" b="0" dirty="0">
                <a:solidFill>
                  <a:schemeClr val="tx1"/>
                </a:solidFill>
              </a:rPr>
              <a:t>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대상으로 분석하는 것이므로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표본의 특성을 설명하는 통계량을 통해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</a:t>
            </a:r>
            <a:r>
              <a:rPr lang="ko-KR" altLang="en-US" sz="1800" b="0" dirty="0" err="1">
                <a:solidFill>
                  <a:schemeClr val="tx1"/>
                </a:solidFill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</a:rPr>
              <a:t> 추정하게 되므로 좋은 추정 결과를 위해서는 양질의 자료가 필요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3555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618FBD-4AB6-4FCB-B8A6-B16A7341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3429000"/>
            <a:ext cx="7848872" cy="27178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4357688" cy="547211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통계분석의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2000" dirty="0">
                <a:solidFill>
                  <a:schemeClr val="tx1"/>
                </a:solidFill>
              </a:rPr>
              <a:t>검정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dirty="0">
                <a:solidFill>
                  <a:schemeClr val="accent5"/>
                </a:solidFill>
              </a:rPr>
              <a:t>통계조사의 목적</a:t>
            </a:r>
            <a:r>
              <a:rPr lang="ko-KR" altLang="en-US" sz="1800" b="0" dirty="0">
                <a:solidFill>
                  <a:schemeClr val="accent5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주장이나 믿어지는 사실이 실제로 옳은지 아닌지를 확인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수립된 가설이 유의미하고 타당성을 가지는지를 통계적으로 확인하는 과정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확인을 통해 가설의 기각과 채택 여부를 판단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527243A-D69C-4026-A8B2-F0E0CFAE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986399"/>
            <a:ext cx="4824536" cy="5839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확률이 없으면 의미가 없다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통계분석의 결과는 항상 확률과 연관되어 표현된다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6743701" y="2708275"/>
            <a:ext cx="3825875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7675" indent="-180975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28650" indent="-180975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09625" indent="-180975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990600" indent="-180975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14478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19050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23622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2819400" indent="-18097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지지율을 보면</a:t>
            </a:r>
            <a:r>
              <a:rPr kumimoji="0" lang="en-US" altLang="ko-KR" sz="1800" dirty="0"/>
              <a:t>, </a:t>
            </a:r>
            <a:r>
              <a:rPr kumimoji="0" lang="ko-KR" altLang="en-US" sz="1800" dirty="0" err="1"/>
              <a:t>부동층</a:t>
            </a:r>
            <a:r>
              <a:rPr kumimoji="0" lang="ko-KR" altLang="en-US" sz="1800" dirty="0"/>
              <a:t> 중</a:t>
            </a:r>
            <a:endParaRPr kumimoji="0" lang="en-US" altLang="ko-KR" sz="1800" dirty="0"/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트럼프 </a:t>
            </a:r>
            <a:r>
              <a:rPr kumimoji="0" lang="en-US" altLang="ko-KR" sz="1800" dirty="0"/>
              <a:t>17%, </a:t>
            </a:r>
            <a:r>
              <a:rPr kumimoji="0" lang="ko-KR" altLang="en-US" sz="1800" dirty="0"/>
              <a:t>바이든 </a:t>
            </a:r>
            <a:r>
              <a:rPr kumimoji="0" lang="en-US" altLang="ko-KR" sz="1800" dirty="0"/>
              <a:t>14%</a:t>
            </a:r>
            <a:r>
              <a:rPr kumimoji="0" lang="ko-KR" altLang="en-US" sz="1800" dirty="0"/>
              <a:t>로 사실상 동률이라고 분석하고 있다</a:t>
            </a:r>
            <a:r>
              <a:rPr kumimoji="0" lang="en-US" altLang="ko-KR" sz="1800" dirty="0"/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kumimoji="0" lang="ko-KR" altLang="en-US" sz="1800" dirty="0"/>
              <a:t>이때 오차 범위를 </a:t>
            </a:r>
            <a:r>
              <a:rPr kumimoji="0" lang="en-US" altLang="ko-KR" sz="1800" dirty="0"/>
              <a:t>±3.27%</a:t>
            </a:r>
            <a:r>
              <a:rPr kumimoji="0" lang="ko-KR" altLang="en-US" sz="1800" dirty="0"/>
              <a:t>로 표시하여 </a:t>
            </a:r>
            <a:r>
              <a:rPr kumimoji="0" lang="en-US" altLang="ko-KR" sz="1800" dirty="0"/>
              <a:t>100% </a:t>
            </a:r>
            <a:r>
              <a:rPr kumimoji="0" lang="ko-KR" altLang="en-US" sz="1800" dirty="0"/>
              <a:t>맞는 것이 아님을 언급하고 있는 것과 같이</a:t>
            </a:r>
            <a:r>
              <a:rPr kumimoji="0" lang="en-US" altLang="ko-KR" sz="1800" dirty="0"/>
              <a:t> </a:t>
            </a:r>
            <a:r>
              <a:rPr kumimoji="0" lang="ko-KR" altLang="en-US" sz="1800" dirty="0"/>
              <a:t>결과는 항상 확률과 연관되어 표현된다</a:t>
            </a:r>
            <a:r>
              <a:rPr kumimoji="0"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055026B-1F03-42B2-B5FD-78CE94AE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97" y="2511405"/>
            <a:ext cx="4228703" cy="4163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항상 틀릴 가능성을 내포한다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신뢰수준 </a:t>
            </a:r>
            <a:r>
              <a:rPr lang="en-US" altLang="ko-KR" sz="1800" b="0" dirty="0">
                <a:solidFill>
                  <a:schemeClr val="tx1"/>
                </a:solidFill>
              </a:rPr>
              <a:t>100%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신뢰구간에 해당하는 값 </a:t>
            </a:r>
            <a:r>
              <a:rPr lang="en-US" altLang="ko-KR" sz="1800" b="0" dirty="0">
                <a:solidFill>
                  <a:schemeClr val="tx1"/>
                </a:solidFill>
              </a:rPr>
              <a:t>-∞~+∞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이런 무의미한 결과를 배제하기 위해 통계 결과의 범위가 줄어듦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범위가 줄면 줄수록 신뢰구간은 </a:t>
            </a:r>
            <a:r>
              <a:rPr lang="en-US" altLang="ko-KR" sz="1800" b="0" dirty="0">
                <a:solidFill>
                  <a:schemeClr val="tx1"/>
                </a:solidFill>
              </a:rPr>
              <a:t>100%</a:t>
            </a:r>
            <a:r>
              <a:rPr lang="ko-KR" altLang="en-US" sz="1800" b="0" dirty="0">
                <a:solidFill>
                  <a:schemeClr val="tx1"/>
                </a:solidFill>
              </a:rPr>
              <a:t>에서 점점 더 멀어지고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</a:p>
          <a:p>
            <a:pPr>
              <a:buFont typeface="Wingdings" pitchFamily="2" charset="2"/>
              <a:buChar char="à"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보기에 명쾌하고 정확한 결과가 도출될수록 그 결과가 틀릴 가능성은 점점 상승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결론은 항상 추론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모집단을 대상으로 조사하지 않기 때문에 통계는 항상 모집단에 대한 추론이 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추론이기 때문에 확률을 동반하여 그 부족함을 채움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일부에서는 이러한 한계를 ‘부정확한 것의 일반화’라고 하지만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 대한 조사가 불가능하다고 해서 포기하는 것 보다는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적극적으로 한계를 극복하려는 시도와 오류를 배제하려는 노력이 더 많은 학문적 결과와 인문</a:t>
            </a:r>
            <a:r>
              <a:rPr lang="en-US" altLang="ko-KR" sz="1800" b="0" dirty="0">
                <a:solidFill>
                  <a:schemeClr val="tx1"/>
                </a:solidFill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사회과학의 발전을 가져오게 될 것임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27651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통계분석의 한계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850" y="1084263"/>
            <a:ext cx="8758238" cy="774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400" b="1" spc="-150" dirty="0">
                <a:ea typeface="맑은 고딕" panose="020B0503020000020004" pitchFamily="50" charset="-127"/>
                <a:cs typeface="+mj-cs"/>
              </a:rPr>
              <a:t>03 Excel</a:t>
            </a:r>
            <a:r>
              <a:rPr lang="ko-KR" altLang="en-US" sz="4400" b="1" spc="-150" dirty="0">
                <a:ea typeface="맑은 고딕" panose="020B0503020000020004" pitchFamily="50" charset="-127"/>
                <a:cs typeface="+mj-cs"/>
              </a:rPr>
              <a:t>의 통계기능과 데이터 입력</a:t>
            </a:r>
            <a:endParaRPr lang="en-US" altLang="en-US" sz="44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750" y="2636839"/>
            <a:ext cx="8064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Excel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화면과 워크시트의 구성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Excel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의 통계기능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데이터 입력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ED4A565-F21A-4DED-8502-3B4A3462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90972"/>
            <a:ext cx="7027036" cy="4670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2A59E3-644F-4A19-A4D9-10081788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708920"/>
            <a:ext cx="6048672" cy="33391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F9CEA39-6738-4CD1-94B5-4EDC3358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7027036" cy="467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A74BC4A-A34C-4CC8-8BA4-A331D479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564904"/>
            <a:ext cx="6048672" cy="25569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 </a:t>
            </a:r>
            <a:r>
              <a:rPr lang="ko-KR" altLang="en-US">
                <a:solidFill>
                  <a:srgbClr val="C00000"/>
                </a:solidFill>
              </a:rPr>
              <a:t>화면과 워크시트의 구성</a:t>
            </a:r>
          </a:p>
        </p:txBody>
      </p:sp>
      <p:pic>
        <p:nvPicPr>
          <p:cNvPr id="3174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052513"/>
            <a:ext cx="1512888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6E25660-A3EA-4F52-94A7-46F971F1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81" y="1368425"/>
            <a:ext cx="6984776" cy="4420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E405AF-2575-4422-8664-0FFEA8E77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41" y="2708920"/>
            <a:ext cx="6031432" cy="1134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37486C2-21F6-4BCB-9F61-1459D42D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841" y="3843798"/>
            <a:ext cx="5615703" cy="29638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5D1A99-2940-42CA-8590-B58A66BA2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55" y="1734434"/>
            <a:ext cx="6813004" cy="49346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0B1354A-B3F8-4A0D-BCE2-0C94CB39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34" y="1700808"/>
            <a:ext cx="6942931" cy="50396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D145325-7541-4949-B2E2-6EF5C55A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00" y="1712962"/>
            <a:ext cx="3189400" cy="48116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2E1DD7-2FCA-45E1-BA2C-666812E2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13" y="1670496"/>
            <a:ext cx="7667774" cy="49938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Excel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의 통계 기능과 데이터 입력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통계학을 공부하는 이유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통계분석과 그 한계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en-US" altLang="ko-KR">
                <a:solidFill>
                  <a:srgbClr val="C00000"/>
                </a:solidFill>
              </a:rPr>
              <a:t>Excel</a:t>
            </a:r>
            <a:r>
              <a:rPr lang="ko-KR" altLang="en-US">
                <a:solidFill>
                  <a:srgbClr val="C00000"/>
                </a:solidFill>
              </a:rPr>
              <a:t>의 통계 기능 사용하기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 기능을 위한 </a:t>
            </a:r>
            <a:r>
              <a:rPr lang="en-US" altLang="ko-KR" dirty="0"/>
              <a:t>‘</a:t>
            </a:r>
            <a:r>
              <a:rPr lang="ko-KR" altLang="en-US" dirty="0"/>
              <a:t>데이터 분석</a:t>
            </a:r>
            <a:r>
              <a:rPr lang="en-US" altLang="ko-KR" dirty="0"/>
              <a:t>‘ </a:t>
            </a:r>
            <a:r>
              <a:rPr lang="ko-KR" altLang="en-US" dirty="0"/>
              <a:t>메뉴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30DD607-8993-4862-91BF-00116157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06336"/>
            <a:ext cx="92583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52513"/>
                <a:ext cx="8931275" cy="5472112"/>
              </a:xfrm>
            </p:spPr>
            <p:txBody>
              <a:bodyPr/>
              <a:lstStyle/>
              <a:p>
                <a:pPr>
                  <a:defRPr/>
                </a:pPr>
                <a:r>
                  <a:rPr lang="ko-KR" altLang="en-US" dirty="0"/>
                  <a:t>입력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한글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영문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특수기호 등의 문자를 입력 후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‘Enter’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눌러 입력을 완료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문자 데이터는 기본 값으로 왼쪽 정렬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숫자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입력하면 셀의 오른쪽으로 정렬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날짜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직접 입력할 수도 있으며 하이픈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(-)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이나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슬래쉬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(/)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로 구분하여 입력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시간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숫자를 콜론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(:)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으로 구분하여 ‘시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초’로 입력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수식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가감승제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加減乘除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의 경우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‘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(=)’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먼저 입력한 </a:t>
                </a:r>
                <a:r>
                  <a:rPr lang="ko-KR" altLang="en-US" sz="1800" b="0" spc="-50" dirty="0">
                    <a:solidFill>
                      <a:schemeClr val="tx1"/>
                    </a:solidFill>
                  </a:rPr>
                  <a:t>후 수식을 입력하여 계산</a:t>
                </a:r>
                <a:endParaRPr lang="en-US" altLang="ko-KR" sz="1800" b="0" spc="-5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함수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: ‘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등호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(=)’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를 먼저 입력한 후 함수를 입력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</a:t>
                </a:r>
                <a:br>
                  <a:rPr lang="en-US" altLang="ko-KR" sz="1800" b="0" dirty="0">
                    <a:solidFill>
                      <a:schemeClr val="tx1"/>
                    </a:solidFill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함수명을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아는 경우에는 직접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함수명을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입력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800" b="0" dirty="0">
                    <a:solidFill>
                      <a:schemeClr val="tx1"/>
                    </a:solidFill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</a:rPr>
                  <a:t>      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수식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입력줄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왼쪽의 함수 아이콘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𝑓𝑥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을 클릭하고 함수를 선택하여 입력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52513"/>
                <a:ext cx="8931275" cy="5472112"/>
              </a:xfrm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수정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수정할 데이터가 있는 곳에 셀 포인터를 이동한 후 </a:t>
            </a:r>
            <a:r>
              <a:rPr lang="en-US" altLang="ko-KR" sz="1800" b="0" dirty="0">
                <a:solidFill>
                  <a:schemeClr val="tx1"/>
                </a:solidFill>
              </a:rPr>
              <a:t>F2 </a:t>
            </a:r>
            <a:r>
              <a:rPr lang="ko-KR" altLang="en-US" sz="1800" b="0" dirty="0">
                <a:solidFill>
                  <a:schemeClr val="tx1"/>
                </a:solidFill>
              </a:rPr>
              <a:t>키를 누르면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입력된 데이터의 가장 마지막으로 커서가 이동하여 수정가능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셀 포인터를 벗어나는 데이터의 수정은 텍스트 줄 바꿈 아이콘</a:t>
            </a:r>
            <a:r>
              <a:rPr lang="en-US" altLang="ko-KR" sz="1800" b="0" dirty="0">
                <a:solidFill>
                  <a:schemeClr val="tx1"/>
                </a:solidFill>
              </a:rPr>
              <a:t>(     )</a:t>
            </a:r>
            <a:r>
              <a:rPr lang="ko-KR" altLang="en-US" sz="1800" b="0" dirty="0">
                <a:solidFill>
                  <a:schemeClr val="tx1"/>
                </a:solidFill>
              </a:rPr>
              <a:t>을 클릭하여 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셀의 폭에 맞도록 수정할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3891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5765801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664200" y="3789363"/>
            <a:ext cx="719138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E6B115-7C5C-4711-A0F6-26F22476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62" y="2545825"/>
            <a:ext cx="3436640" cy="2827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6174FB6-7747-4FC6-87EA-9CFD151C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04" y="2545825"/>
            <a:ext cx="3534843" cy="28331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데이터의 입력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수정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삭제하려는 셀로 셀 포인터를 이동</a:t>
            </a:r>
            <a:r>
              <a:rPr lang="en-US" altLang="ko-KR" sz="1800" b="0" dirty="0">
                <a:solidFill>
                  <a:schemeClr val="tx1"/>
                </a:solidFill>
              </a:rPr>
              <a:t>-</a:t>
            </a:r>
            <a:r>
              <a:rPr lang="ko-KR" altLang="en-US" sz="1800" b="0" dirty="0">
                <a:solidFill>
                  <a:schemeClr val="tx1"/>
                </a:solidFill>
              </a:rPr>
              <a:t>한 후      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나           를 누른다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</a:t>
            </a:r>
            <a:r>
              <a:rPr lang="ko-KR" altLang="en-US" sz="1800" b="0" dirty="0">
                <a:solidFill>
                  <a:schemeClr val="tx1"/>
                </a:solidFill>
              </a:rPr>
              <a:t>는 해당하는 셀 포인터 내의 전체 데이터를 삭제한다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</a:t>
            </a:r>
            <a:r>
              <a:rPr lang="ko-KR" altLang="en-US" sz="1800" b="0" dirty="0">
                <a:solidFill>
                  <a:schemeClr val="tx1"/>
                </a:solidFill>
              </a:rPr>
              <a:t>는 셀 포인터 내의 데이터를 모두 삭제하고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삭제 후에는 셀 포인터 내에 커서가 위치하여 입력을 준비한다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3994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1700214"/>
            <a:ext cx="495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133601"/>
            <a:ext cx="4953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709738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557463"/>
            <a:ext cx="742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084263"/>
            <a:ext cx="7415813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통계학을 공부하는 이유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088" y="2636838"/>
            <a:ext cx="7402512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통계학을 공부하는 이유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통계학의 정의와 목적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인문</a:t>
            </a:r>
            <a:r>
              <a:rPr lang="en-US" altLang="ko-KR" dirty="0"/>
              <a:t>/</a:t>
            </a:r>
            <a:r>
              <a:rPr lang="ko-KR" altLang="en-US" dirty="0"/>
              <a:t>사회과학에서 통계학을 공부하는 이유</a:t>
            </a:r>
            <a:endParaRPr lang="en-US" altLang="ko-KR" dirty="0"/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통계학은 이공 계열 학과에서는 주로 교양 과목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사회과학을 포함해 대부분의 문과 계열 학과에서는 통계학을 필수과목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: </a:t>
            </a:r>
            <a:r>
              <a:rPr lang="ko-KR" altLang="en-US" sz="1800" b="0" dirty="0">
                <a:solidFill>
                  <a:schemeClr val="tx1"/>
                </a:solidFill>
              </a:rPr>
              <a:t>필수과목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0" dirty="0">
                <a:solidFill>
                  <a:schemeClr val="tx1"/>
                </a:solidFill>
              </a:rPr>
              <a:t> 전공 공부를 하는 데 반드시 필요하다는 의미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통계학이 어렵게 느껴지는 몇 가지 이유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가장 큰 이유는 범용성의 문제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   </a:t>
            </a:r>
            <a:r>
              <a:rPr lang="ko-KR" altLang="en-US" sz="1800" b="0" dirty="0">
                <a:solidFill>
                  <a:schemeClr val="tx1"/>
                </a:solidFill>
              </a:rPr>
              <a:t>범용성은 ‘어떤 제약 조건도 없이 여러 분야에 두루 사용되는 것’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     </a:t>
            </a:r>
            <a:r>
              <a:rPr lang="ko-KR" altLang="en-US" sz="1800" b="0" dirty="0">
                <a:solidFill>
                  <a:schemeClr val="tx1"/>
                </a:solidFill>
              </a:rPr>
              <a:t>과연 통계는 우리 생활에서 범용성을 가지고 있을까</a:t>
            </a:r>
            <a:r>
              <a:rPr lang="en-US" altLang="ko-KR" sz="1800" b="0" dirty="0">
                <a:solidFill>
                  <a:schemeClr val="tx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통계학을 적용한 자료는 신뢰성을 가진다</a:t>
            </a:r>
            <a:r>
              <a:rPr lang="en-US" altLang="ko-KR" dirty="0"/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통계는 실생활에서 광범위하게 활용된다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우리가 접하는 대부분의 정보는 통계학을 통해 가공되어 전달된다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              국내 최고의 미각소유자 </a:t>
            </a:r>
            <a:r>
              <a:rPr lang="en-US" altLang="ko-KR" sz="1800" dirty="0">
                <a:solidFill>
                  <a:schemeClr val="tx1"/>
                </a:solidFill>
              </a:rPr>
              <a:t>vs. </a:t>
            </a:r>
            <a:r>
              <a:rPr lang="ko-KR" altLang="en-US" sz="1800" dirty="0">
                <a:solidFill>
                  <a:schemeClr val="tx1"/>
                </a:solidFill>
              </a:rPr>
              <a:t>신뢰할 만한 기관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통계는 사회에서 발생할 수 있는 다양한 상황에서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신뢰할 수 있는 자료를 가공해 내고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이를 활용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7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통계는 의사결정에 필요한 과학적 근거 자료를 제시한다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</a:rPr>
              <a:t>- </a:t>
            </a:r>
            <a:r>
              <a:rPr lang="ko-KR" altLang="en-US" sz="1800" b="0" dirty="0">
                <a:solidFill>
                  <a:schemeClr val="tx1"/>
                </a:solidFill>
              </a:rPr>
              <a:t>인문</a:t>
            </a:r>
            <a:r>
              <a:rPr lang="en-US" altLang="ko-KR" sz="1800" b="0" dirty="0">
                <a:solidFill>
                  <a:schemeClr val="tx1"/>
                </a:solidFill>
              </a:rPr>
              <a:t>/</a:t>
            </a:r>
            <a:r>
              <a:rPr lang="ko-KR" altLang="en-US" sz="1800" b="0" dirty="0">
                <a:solidFill>
                  <a:schemeClr val="tx1"/>
                </a:solidFill>
              </a:rPr>
              <a:t>사회과학의 연구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조사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</a:rPr>
              <a:t>나 실험결과는 다양한 결과를 도출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일상생활이나 현상 등을 수치화하기 위한 기준을 토대로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  </a:t>
            </a:r>
            <a:r>
              <a:rPr lang="ko-KR" altLang="en-US" sz="1800" b="0" dirty="0">
                <a:solidFill>
                  <a:schemeClr val="tx1"/>
                </a:solidFill>
              </a:rPr>
              <a:t>조사와 분석에서의 과학적 접근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              획기적 신제품의 홍보방법은 어떻게 해야 할까</a:t>
            </a:r>
            <a:r>
              <a:rPr lang="en-US" altLang="ko-KR" sz="18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비용 대비 최대의 효과를 얻을 수 있는 의사결정 가능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인문</a:t>
            </a:r>
            <a:r>
              <a:rPr lang="en-US" altLang="ko-KR">
                <a:solidFill>
                  <a:srgbClr val="C00000"/>
                </a:solidFill>
              </a:rPr>
              <a:t>/</a:t>
            </a:r>
            <a:r>
              <a:rPr lang="ko-KR" altLang="en-US">
                <a:solidFill>
                  <a:srgbClr val="C00000"/>
                </a:solidFill>
              </a:rPr>
              <a:t>사회과학에서 통계학을 공부하는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통계는 현상을 분석하여 실증자료를 제시한다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- </a:t>
            </a:r>
            <a:r>
              <a:rPr lang="ko-KR" altLang="en-US" sz="1800" b="0" dirty="0">
                <a:solidFill>
                  <a:schemeClr val="tx1"/>
                </a:solidFill>
              </a:rPr>
              <a:t>현상을 분석하여 문제의 해결을 위한 다양한 원인을 찾을 수 있도록 자료 제공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     (</a:t>
            </a:r>
            <a:r>
              <a:rPr lang="ko-KR" altLang="en-US" sz="1800" dirty="0">
                <a:solidFill>
                  <a:schemeClr val="tx1"/>
                </a:solidFill>
              </a:rPr>
              <a:t>이론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인간의 소비행동은 자신의 불만족을 만족으로 바꾸려는 행동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        Ex. </a:t>
            </a:r>
            <a:r>
              <a:rPr lang="ko-KR" altLang="en-US" sz="1800" dirty="0">
                <a:solidFill>
                  <a:schemeClr val="tx1"/>
                </a:solidFill>
              </a:rPr>
              <a:t>소비자의 </a:t>
            </a:r>
            <a:r>
              <a:rPr lang="ko-KR" altLang="en-US" sz="1800" dirty="0" err="1">
                <a:solidFill>
                  <a:schemeClr val="tx1"/>
                </a:solidFill>
              </a:rPr>
              <a:t>스마트폰</a:t>
            </a:r>
            <a:r>
              <a:rPr lang="ko-KR" altLang="en-US" sz="1800" dirty="0">
                <a:solidFill>
                  <a:schemeClr val="tx1"/>
                </a:solidFill>
              </a:rPr>
              <a:t> 선택 기준은</a:t>
            </a:r>
            <a:r>
              <a:rPr lang="en-US" altLang="ko-KR" sz="1800" dirty="0">
                <a:solidFill>
                  <a:schemeClr val="tx1"/>
                </a:solidFill>
              </a:rPr>
              <a:t>? (</a:t>
            </a:r>
            <a:r>
              <a:rPr lang="ko-KR" altLang="en-US" sz="1800" dirty="0">
                <a:solidFill>
                  <a:schemeClr val="tx1"/>
                </a:solidFill>
              </a:rPr>
              <a:t>디자인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편의성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유용성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     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가지 원인에 대해 선택과 집중을 해야 한다면 어디에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ko-KR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052513"/>
            <a:ext cx="8642350" cy="547211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통계학의 정의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통계학</a:t>
            </a:r>
            <a:r>
              <a:rPr lang="en-US" altLang="ko-KR" sz="1800" b="0" dirty="0">
                <a:solidFill>
                  <a:schemeClr val="tx1"/>
                </a:solidFill>
              </a:rPr>
              <a:t>(statistics)</a:t>
            </a:r>
            <a:r>
              <a:rPr lang="ko-KR" altLang="en-US" sz="1800" b="0" dirty="0">
                <a:solidFill>
                  <a:schemeClr val="tx1"/>
                </a:solidFill>
              </a:rPr>
              <a:t>은 수량적인 비교를 기초로 많은 사실을 관찰하고 처리하는 방법을 연구하는 학문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일반적으로 수집되는 데이터가 조사자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시기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방법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목적 등에 따라 다르게 나타나는 불균형적인 데이터이지만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통계학은 이 안에서 의미를 찾아내고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실생활에서 적용 가능한 유용성을 찾아내 이를 수치로 표현할 수 있도록 한다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기술통계</a:t>
            </a:r>
            <a:r>
              <a:rPr lang="en-US" altLang="ko-KR" sz="1800" dirty="0">
                <a:solidFill>
                  <a:schemeClr val="tx1"/>
                </a:solidFill>
              </a:rPr>
              <a:t>(descriptive statistics) :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표본에 대한 분석 결과의 각종 수치들을 활용하여 집단의 특성을 설명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- </a:t>
            </a:r>
            <a:r>
              <a:rPr lang="ko-KR" altLang="en-US" sz="1800" dirty="0">
                <a:solidFill>
                  <a:schemeClr val="tx1"/>
                </a:solidFill>
              </a:rPr>
              <a:t>추론통계</a:t>
            </a:r>
            <a:r>
              <a:rPr lang="en-US" altLang="ko-KR" sz="1800" dirty="0">
                <a:solidFill>
                  <a:schemeClr val="tx1"/>
                </a:solidFill>
              </a:rPr>
              <a:t>(inference statistics) </a:t>
            </a:r>
            <a:r>
              <a:rPr lang="en-US" altLang="ko-KR" sz="1800" b="0" dirty="0">
                <a:solidFill>
                  <a:schemeClr val="tx1"/>
                </a:solidFill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</a:rPr>
              <a:t>표본을 활용하여 모집단의 특성을 나타내는 것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  <p:sp>
        <p:nvSpPr>
          <p:cNvPr id="15363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통계학의 정의와 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1201</Words>
  <Application>Microsoft Office PowerPoint</Application>
  <PresentationFormat>와이드스크린</PresentationFormat>
  <Paragraphs>201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Wingdings</vt:lpstr>
      <vt:lpstr>굴림</vt:lpstr>
      <vt:lpstr>Cambria Math</vt:lpstr>
      <vt:lpstr>Arial</vt:lpstr>
      <vt:lpstr>Office 테마</vt:lpstr>
      <vt:lpstr>PowerPoint 프레젠테이션</vt:lpstr>
      <vt:lpstr>PowerPoint 프레젠테이션</vt:lpstr>
      <vt:lpstr>목 차</vt:lpstr>
      <vt:lpstr>PowerPoint 프레젠테이션</vt:lpstr>
      <vt:lpstr>인문/사회과학에서 통계학을 공부하는 이유</vt:lpstr>
      <vt:lpstr>인문/사회과학에서 통계학을 공부하는 이유</vt:lpstr>
      <vt:lpstr>인문/사회과학에서 통계학을 공부하는 이유</vt:lpstr>
      <vt:lpstr>인문/사회과학에서 통계학을 공부하는 이유</vt:lpstr>
      <vt:lpstr>통계학의 정의와 목적</vt:lpstr>
      <vt:lpstr>통계학의 정의와 목적</vt:lpstr>
      <vt:lpstr>통계학의 정의와 목적</vt:lpstr>
      <vt:lpstr>통계학의 정의와 목적</vt:lpstr>
      <vt:lpstr>PowerPoint 프레젠테이션</vt:lpstr>
      <vt:lpstr>통계분석의 과정</vt:lpstr>
      <vt:lpstr>통계분석의 과정</vt:lpstr>
      <vt:lpstr>통계분석의 과정</vt:lpstr>
      <vt:lpstr>통계분석의 과정</vt:lpstr>
      <vt:lpstr>통계분석의 과정</vt:lpstr>
      <vt:lpstr>통계분석의 한계</vt:lpstr>
      <vt:lpstr>통계분석의 한계</vt:lpstr>
      <vt:lpstr>통계분석의 한계</vt:lpstr>
      <vt:lpstr>PowerPoint 프레젠테이션</vt:lpstr>
      <vt:lpstr>Excel 화면과 워크시트의 구성</vt:lpstr>
      <vt:lpstr>Excel 화면과 워크시트의 구성</vt:lpstr>
      <vt:lpstr>Excel 화면과 워크시트의 구성</vt:lpstr>
      <vt:lpstr>Excel의 통계 기능 사용하기</vt:lpstr>
      <vt:lpstr>Excel의 통계 기능 사용하기</vt:lpstr>
      <vt:lpstr>Excel의 통계 기능 사용하기</vt:lpstr>
      <vt:lpstr>Excel의 통계 기능 사용하기</vt:lpstr>
      <vt:lpstr>Excel의 통계 기능 사용하기</vt:lpstr>
      <vt:lpstr>데이터의 입력, 수정, 삭제</vt:lpstr>
      <vt:lpstr>데이터의 입력, 수정, 삭제</vt:lpstr>
      <vt:lpstr>데이터의 입력, 수정, 삭제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한빛</cp:lastModifiedBy>
  <cp:revision>463</cp:revision>
  <dcterms:created xsi:type="dcterms:W3CDTF">2012-07-11T10:23:22Z</dcterms:created>
  <dcterms:modified xsi:type="dcterms:W3CDTF">2021-03-02T01:23:34Z</dcterms:modified>
</cp:coreProperties>
</file>