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70"/>
  </p:notesMasterIdLst>
  <p:handoutMasterIdLst>
    <p:handoutMasterId r:id="rId71"/>
  </p:handoutMasterIdLst>
  <p:sldIdLst>
    <p:sldId id="2442" r:id="rId2"/>
    <p:sldId id="2511" r:id="rId3"/>
    <p:sldId id="2512" r:id="rId4"/>
    <p:sldId id="2508" r:id="rId5"/>
    <p:sldId id="2509" r:id="rId6"/>
    <p:sldId id="2510" r:id="rId7"/>
    <p:sldId id="2356" r:id="rId8"/>
    <p:sldId id="2341" r:id="rId9"/>
    <p:sldId id="2347" r:id="rId10"/>
    <p:sldId id="2448" r:id="rId11"/>
    <p:sldId id="2450" r:id="rId12"/>
    <p:sldId id="2451" r:id="rId13"/>
    <p:sldId id="2452" r:id="rId14"/>
    <p:sldId id="2453" r:id="rId15"/>
    <p:sldId id="2454" r:id="rId16"/>
    <p:sldId id="2455" r:id="rId17"/>
    <p:sldId id="2456" r:id="rId18"/>
    <p:sldId id="2457" r:id="rId19"/>
    <p:sldId id="2458" r:id="rId20"/>
    <p:sldId id="2459" r:id="rId21"/>
    <p:sldId id="2460" r:id="rId22"/>
    <p:sldId id="2461" r:id="rId23"/>
    <p:sldId id="2462" r:id="rId24"/>
    <p:sldId id="2463" r:id="rId25"/>
    <p:sldId id="2464" r:id="rId26"/>
    <p:sldId id="2465" r:id="rId27"/>
    <p:sldId id="2466" r:id="rId28"/>
    <p:sldId id="2467" r:id="rId29"/>
    <p:sldId id="2468" r:id="rId30"/>
    <p:sldId id="2469" r:id="rId31"/>
    <p:sldId id="2470" r:id="rId32"/>
    <p:sldId id="2471" r:id="rId33"/>
    <p:sldId id="2472" r:id="rId34"/>
    <p:sldId id="2473" r:id="rId35"/>
    <p:sldId id="2474" r:id="rId36"/>
    <p:sldId id="2475" r:id="rId37"/>
    <p:sldId id="2476" r:id="rId38"/>
    <p:sldId id="2478" r:id="rId39"/>
    <p:sldId id="2477" r:id="rId40"/>
    <p:sldId id="2479" r:id="rId41"/>
    <p:sldId id="2480" r:id="rId42"/>
    <p:sldId id="2481" r:id="rId43"/>
    <p:sldId id="2482" r:id="rId44"/>
    <p:sldId id="2483" r:id="rId45"/>
    <p:sldId id="2484" r:id="rId46"/>
    <p:sldId id="2485" r:id="rId47"/>
    <p:sldId id="2486" r:id="rId48"/>
    <p:sldId id="2487" r:id="rId49"/>
    <p:sldId id="2488" r:id="rId50"/>
    <p:sldId id="2489" r:id="rId51"/>
    <p:sldId id="2490" r:id="rId52"/>
    <p:sldId id="2491" r:id="rId53"/>
    <p:sldId id="2492" r:id="rId54"/>
    <p:sldId id="2493" r:id="rId55"/>
    <p:sldId id="2494" r:id="rId56"/>
    <p:sldId id="2495" r:id="rId57"/>
    <p:sldId id="2497" r:id="rId58"/>
    <p:sldId id="2496" r:id="rId59"/>
    <p:sldId id="2498" r:id="rId60"/>
    <p:sldId id="2499" r:id="rId61"/>
    <p:sldId id="2500" r:id="rId62"/>
    <p:sldId id="2501" r:id="rId63"/>
    <p:sldId id="2502" r:id="rId64"/>
    <p:sldId id="2503" r:id="rId65"/>
    <p:sldId id="2504" r:id="rId66"/>
    <p:sldId id="2505" r:id="rId67"/>
    <p:sldId id="2424" r:id="rId68"/>
    <p:sldId id="2433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1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682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302" userDrawn="1">
          <p15:clr>
            <a:srgbClr val="A4A3A4"/>
          </p15:clr>
        </p15:guide>
        <p15:guide id="8" pos="7265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0A0"/>
    <a:srgbClr val="43B0A0"/>
    <a:srgbClr val="F06436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>
        <p:scale>
          <a:sx n="129" d="100"/>
          <a:sy n="129" d="100"/>
        </p:scale>
        <p:origin x="-72" y="-58"/>
      </p:cViewPr>
      <p:guideLst>
        <p:guide orient="horz" pos="2319"/>
        <p:guide orient="horz" pos="2682"/>
        <p:guide orient="horz" pos="686"/>
        <p:guide pos="3840"/>
        <p:guide pos="3999"/>
        <p:guide pos="960"/>
        <p:guide pos="302"/>
        <p:guide pos="7265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xmlns="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xmlns="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xmlns="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xmlns="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xmlns="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xmlns="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xmlns="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xmlns="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xmlns="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xmlns="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xmlns="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xmlns="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xmlns="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xmlns="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xmlns="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xmlns="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xmlns="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xmlns="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xmlns="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xmlns="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xmlns="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xmlns="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xmlns="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xmlns="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xmlns="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xmlns="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xmlns="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2" name="바닥글 개체 틀 36">
            <a:extLst>
              <a:ext uri="{FF2B5EF4-FFF2-40B4-BE49-F238E27FC236}">
                <a16:creationId xmlns:a16="http://schemas.microsoft.com/office/drawing/2014/main" xmlns="" id="{388D13DD-ED8A-4747-B349-F5A2E05F7D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xmlns="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>
            <a:normAutofit/>
          </a:bodyPr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xmlns="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xmlns="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xmlns="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xmlns="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xmlns="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xmlns="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xmlns="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xmlns="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608409" cy="3591827"/>
          </a:xfrm>
        </p:spPr>
        <p:txBody>
          <a:bodyPr/>
          <a:lstStyle/>
          <a:p>
            <a:r>
              <a:rPr lang="ko-KR" altLang="en-US" dirty="0"/>
              <a:t>핸즈온 </a:t>
            </a:r>
            <a:r>
              <a:rPr lang="ko-KR" altLang="en-US"/>
              <a:t>머신러닝</a:t>
            </a:r>
            <a:r>
              <a:rPr lang="en-US" altLang="ko-KR"/>
              <a:t>(3</a:t>
            </a:r>
            <a:r>
              <a:rPr lang="ko-KR" altLang="en-US"/>
              <a:t>판</a:t>
            </a:r>
            <a:r>
              <a:rPr lang="en-US" altLang="ko-KR" dirty="0"/>
              <a:t>)</a:t>
            </a:r>
            <a:endParaRPr lang="x-none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xmlns="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ㅇㅇ대학교</a:t>
            </a:r>
            <a:r>
              <a:rPr lang="ko-KR" altLang="en-US" dirty="0"/>
              <a:t> </a:t>
            </a:r>
            <a:r>
              <a:rPr lang="ko-KR" altLang="en-US" dirty="0" err="1"/>
              <a:t>ㅇㅇ학과</a:t>
            </a:r>
            <a:endParaRPr lang="en-US" altLang="ko-KR" dirty="0"/>
          </a:p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xmlns="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241BC3-2D2C-354F-BE20-6B615EF877A6}"/>
              </a:ext>
            </a:extLst>
          </p:cNvPr>
          <p:cNvSpPr txBox="1"/>
          <p:nvPr/>
        </p:nvSpPr>
        <p:spPr>
          <a:xfrm>
            <a:off x="1020350" y="781107"/>
            <a:ext cx="8816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</a:t>
            </a:r>
            <a:r>
              <a:rPr lang="ko-KR" altLang="en-US" dirty="0"/>
              <a:t>부</a:t>
            </a:r>
            <a:r>
              <a:rPr lang="en-US" altLang="ko-KR" dirty="0"/>
              <a:t>]</a:t>
            </a:r>
            <a:r>
              <a:rPr lang="en-US" dirty="0"/>
              <a:t> </a:t>
            </a:r>
            <a:r>
              <a:rPr lang="ko-KR" altLang="en-US" dirty="0"/>
              <a:t>신경망과 </a:t>
            </a:r>
            <a:r>
              <a:rPr lang="ko-KR" altLang="en-US" dirty="0" err="1"/>
              <a:t>딥러닝</a:t>
            </a:r>
            <a:endParaRPr lang="ko-KR" altLang="en-US" dirty="0"/>
          </a:p>
          <a:p>
            <a:r>
              <a:rPr lang="en-US" dirty="0" smtClean="0"/>
              <a:t>17</a:t>
            </a:r>
            <a:r>
              <a:rPr lang="ko-KR" altLang="en-US" dirty="0" smtClean="0"/>
              <a:t>장</a:t>
            </a:r>
            <a:r>
              <a:rPr lang="en-US" dirty="0" smtClean="0"/>
              <a:t> </a:t>
            </a:r>
            <a:r>
              <a:rPr lang="ko-KR" altLang="en-US" dirty="0"/>
              <a:t>오토인코더</a:t>
            </a:r>
            <a:r>
              <a:rPr lang="en-US" altLang="ko-KR" dirty="0"/>
              <a:t>, GAN </a:t>
            </a:r>
            <a:r>
              <a:rPr lang="ko-KR" altLang="en-US" dirty="0"/>
              <a:t>그리고 확산 모델</a:t>
            </a:r>
            <a:endParaRPr lang="en-US" altLang="ko-KR" dirty="0"/>
          </a:p>
        </p:txBody>
      </p:sp>
      <p:pic>
        <p:nvPicPr>
          <p:cNvPr id="9" name="Picture 2" descr="\\hanbittemp.hanbit.co.kr\IT출판부\IT출판2부\IT출판2부_2팀\이채윤\2_완료\(2023-9)핸즈온 머신러닝(3판)_박해선\7_디자인\입체표지-핸즈온 머신러닝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849" y="1176611"/>
            <a:ext cx="3382470" cy="397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6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17.1</a:t>
            </a:r>
            <a:r>
              <a:rPr lang="ko-KR" altLang="en-US" dirty="0" smtClean="0"/>
              <a:t> </a:t>
            </a:r>
            <a:r>
              <a:rPr lang="ko-KR" altLang="en-US" dirty="0"/>
              <a:t>효율적인 데이터 표현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다음과 </a:t>
            </a:r>
            <a:r>
              <a:rPr lang="ko-KR" altLang="en-US" dirty="0"/>
              <a:t>같은 숫자 시퀀스를 쉽게 기억할 수 있는 방법이 있을까</a:t>
            </a:r>
            <a:r>
              <a:rPr lang="en-US" altLang="ko-KR" dirty="0"/>
              <a:t>?</a:t>
            </a:r>
          </a:p>
          <a:p>
            <a:pPr lvl="3"/>
            <a:r>
              <a:rPr lang="en-US" altLang="ko-KR" dirty="0"/>
              <a:t>40, 27, 25, 36, 81, 57, 10, 73, 19, 68</a:t>
            </a:r>
          </a:p>
          <a:p>
            <a:pPr lvl="3"/>
            <a:r>
              <a:rPr lang="en-US" altLang="ko-KR" dirty="0"/>
              <a:t>50, 48, 46, 44, 42, 40, 38, 36, 34, 32, 30, 28, 26, 24, 22, 20, 18, 16, 14</a:t>
            </a:r>
          </a:p>
          <a:p>
            <a:pPr lvl="1"/>
            <a:r>
              <a:rPr lang="ko-KR" altLang="en-US"/>
              <a:t>오토인코더는 항상 두 부분으로 구성</a:t>
            </a:r>
            <a:endParaRPr lang="en-US" altLang="ko-KR"/>
          </a:p>
          <a:p>
            <a:pPr lvl="2"/>
            <a:r>
              <a:rPr lang="ko-KR" altLang="en-US"/>
              <a:t>입력을 내부 표현으로 바꾸는 인코더</a:t>
            </a:r>
            <a:r>
              <a:rPr lang="en-US" altLang="ko-KR"/>
              <a:t>(encoder) </a:t>
            </a:r>
            <a:r>
              <a:rPr lang="ko-KR" altLang="en-US"/>
              <a:t>또는 인지 네트워크</a:t>
            </a:r>
            <a:r>
              <a:rPr lang="en-US" altLang="ko-KR"/>
              <a:t>(recognition network)</a:t>
            </a:r>
          </a:p>
          <a:p>
            <a:pPr lvl="2"/>
            <a:r>
              <a:rPr lang="ko-KR" altLang="en-US"/>
              <a:t>내부 표현을 출력으로 바꾸는 디코더</a:t>
            </a:r>
            <a:r>
              <a:rPr lang="en-US" altLang="ko-KR"/>
              <a:t>(decoder) </a:t>
            </a:r>
            <a:r>
              <a:rPr lang="ko-KR" altLang="en-US"/>
              <a:t>또는 생성 네트워크</a:t>
            </a:r>
            <a:r>
              <a:rPr lang="en-US" altLang="ko-KR"/>
              <a:t>(generative network)</a:t>
            </a:r>
          </a:p>
          <a:p>
            <a:pPr lvl="1"/>
            <a:r>
              <a:rPr lang="ko-KR" altLang="en-US"/>
              <a:t>재구성</a:t>
            </a:r>
            <a:r>
              <a:rPr lang="en-US" altLang="ko-KR"/>
              <a:t>(reconstruction)</a:t>
            </a:r>
          </a:p>
          <a:p>
            <a:pPr lvl="1"/>
            <a:r>
              <a:rPr lang="ko-KR" altLang="en-US"/>
              <a:t>재구성 손실</a:t>
            </a:r>
            <a:r>
              <a:rPr lang="en-US" altLang="ko-KR"/>
              <a:t>(reconstruction loss)</a:t>
            </a:r>
          </a:p>
          <a:p>
            <a:pPr lvl="1"/>
            <a:r>
              <a:rPr lang="ko-KR" altLang="en-US"/>
              <a:t>과소완전</a:t>
            </a:r>
            <a:r>
              <a:rPr lang="en-US" altLang="ko-KR"/>
              <a:t>(undercomplete)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A4F0F6-85F5-AEB0-471C-B4411BF8D47C}"/>
              </a:ext>
            </a:extLst>
          </p:cNvPr>
          <p:cNvSpPr txBox="1"/>
          <p:nvPr/>
        </p:nvSpPr>
        <p:spPr>
          <a:xfrm>
            <a:off x="4298762" y="618882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체스 기억 실험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과 간단한 오토인코더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ED598C8-B834-0D66-9BB3-1158B35D4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873" y="2894839"/>
            <a:ext cx="3739579" cy="316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17.2</a:t>
            </a:r>
            <a:r>
              <a:rPr lang="ko-KR" altLang="en-US" dirty="0" smtClean="0"/>
              <a:t> </a:t>
            </a:r>
            <a:r>
              <a:rPr lang="ko-KR" altLang="en-US" dirty="0"/>
              <a:t>과소완전 선형 오토인코더로 </a:t>
            </a:r>
            <a:r>
              <a:rPr lang="en-US" altLang="ko-KR" dirty="0"/>
              <a:t>PCA </a:t>
            </a:r>
            <a:r>
              <a:rPr lang="ko-KR" altLang="en-US" dirty="0"/>
              <a:t>수행하기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3D </a:t>
            </a:r>
            <a:r>
              <a:rPr lang="ko-KR" altLang="en-US"/>
              <a:t>데이터셋에 </a:t>
            </a:r>
            <a:r>
              <a:rPr lang="en-US" altLang="ko-KR"/>
              <a:t>PCA</a:t>
            </a:r>
            <a:r>
              <a:rPr lang="ko-KR" altLang="en-US"/>
              <a:t>를 적용해 </a:t>
            </a:r>
            <a:r>
              <a:rPr lang="en-US" altLang="ko-KR"/>
              <a:t>2D</a:t>
            </a:r>
            <a:r>
              <a:rPr lang="ko-KR" altLang="en-US"/>
              <a:t>에 투영하는 간단한 선형 오토인코더 만들기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E935539-E0A4-E5C7-DC68-3EC882DEF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43013"/>
            <a:ext cx="6496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34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17.2</a:t>
            </a:r>
            <a:r>
              <a:rPr lang="ko-KR" altLang="en-US" dirty="0" smtClean="0"/>
              <a:t> </a:t>
            </a:r>
            <a:r>
              <a:rPr lang="ko-KR" altLang="en-US" dirty="0"/>
              <a:t>과소완전 선형 오토인코더로 </a:t>
            </a:r>
            <a:r>
              <a:rPr lang="en-US" altLang="ko-KR" dirty="0"/>
              <a:t>PCA </a:t>
            </a:r>
            <a:r>
              <a:rPr lang="ko-KR" altLang="en-US" dirty="0"/>
              <a:t>수행하기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이 모델을 </a:t>
            </a:r>
            <a:r>
              <a:rPr lang="en-US" altLang="ko-KR"/>
              <a:t>8</a:t>
            </a:r>
            <a:r>
              <a:rPr lang="ko-KR" altLang="en-US"/>
              <a:t>장에서 사용했던 가상의 </a:t>
            </a:r>
            <a:r>
              <a:rPr lang="en-US" altLang="ko-KR"/>
              <a:t>3D </a:t>
            </a:r>
            <a:r>
              <a:rPr lang="ko-KR" altLang="en-US"/>
              <a:t>데이터셋에 훈련</a:t>
            </a:r>
            <a:endParaRPr lang="en-US" altLang="ko-KR"/>
          </a:p>
          <a:p>
            <a:pPr lvl="2"/>
            <a:r>
              <a:rPr lang="ko-KR" altLang="en-US"/>
              <a:t>그다음 이 모델을 사용해 동일한 데이터셋을 인코딩</a:t>
            </a:r>
            <a:r>
              <a:rPr lang="en-US" altLang="ko-KR"/>
              <a:t>(</a:t>
            </a:r>
            <a:r>
              <a:rPr lang="ko-KR" altLang="en-US"/>
              <a:t>즉</a:t>
            </a:r>
            <a:r>
              <a:rPr lang="en-US" altLang="ko-KR"/>
              <a:t>, 2D</a:t>
            </a:r>
            <a:r>
              <a:rPr lang="ko-KR" altLang="en-US"/>
              <a:t>로 투영</a:t>
            </a:r>
            <a:r>
              <a:rPr lang="en-US" altLang="ko-KR"/>
              <a:t>)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BA3710B-6965-E40B-C55A-C4D3B747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6698"/>
            <a:ext cx="6858000" cy="1152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9C71A4-6069-BDAD-DA0F-F7675715E5A1}"/>
              </a:ext>
            </a:extLst>
          </p:cNvPr>
          <p:cNvSpPr txBox="1"/>
          <p:nvPr/>
        </p:nvSpPr>
        <p:spPr>
          <a:xfrm>
            <a:off x="3045041" y="59992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과소완전 선형 오토인코더로 수행한 근사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PCA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A497BE2-77C9-4A28-C8FD-2815F145C9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62"/>
          <a:stretch/>
        </p:blipFill>
        <p:spPr>
          <a:xfrm>
            <a:off x="2133600" y="2787588"/>
            <a:ext cx="7924800" cy="31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적층 오토인코더</a:t>
            </a:r>
            <a:r>
              <a:rPr lang="en-US" altLang="ko-KR"/>
              <a:t>(stacked autoencoder) </a:t>
            </a:r>
            <a:r>
              <a:rPr lang="ko-KR" altLang="en-US"/>
              <a:t>또는 심층 오토인코더</a:t>
            </a:r>
            <a:r>
              <a:rPr lang="en-US" altLang="ko-KR"/>
              <a:t>(deep autoencoder)</a:t>
            </a:r>
          </a:p>
          <a:p>
            <a:pPr lvl="2"/>
            <a:r>
              <a:rPr lang="ko-KR" altLang="en-US"/>
              <a:t>다른 신경망과 마찬가지로 오토인코더도 은닉 층을 여러 개 가질 수 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D9C71A4-6069-BDAD-DA0F-F7675715E5A1}"/>
              </a:ext>
            </a:extLst>
          </p:cNvPr>
          <p:cNvSpPr txBox="1"/>
          <p:nvPr/>
        </p:nvSpPr>
        <p:spPr>
          <a:xfrm>
            <a:off x="3045041" y="5265973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적층 오토인코더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EC05AA4-95A2-D3F3-7DBF-1F1203F93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1709737"/>
            <a:ext cx="40576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82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17.3.1 </a:t>
            </a:r>
            <a:r>
              <a:rPr lang="ko-KR" altLang="en-US" b="1">
                <a:solidFill>
                  <a:srgbClr val="FF0000"/>
                </a:solidFill>
              </a:rPr>
              <a:t>케라스로 적층 오토인코더 구현하기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일반적인 심층 </a:t>
            </a:r>
            <a:r>
              <a:rPr lang="en-US" altLang="ko-KR"/>
              <a:t>MLP</a:t>
            </a:r>
            <a:r>
              <a:rPr lang="ko-KR" altLang="en-US"/>
              <a:t>와 매우 비슷하게 적층 오토인코더를 구현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AF5EBC3-F819-0EA2-72FA-707A2FB3E0F9}"/>
              </a:ext>
            </a:extLst>
          </p:cNvPr>
          <p:cNvGrpSpPr/>
          <p:nvPr/>
        </p:nvGrpSpPr>
        <p:grpSpPr>
          <a:xfrm>
            <a:off x="1524000" y="1594623"/>
            <a:ext cx="7924800" cy="4324350"/>
            <a:chOff x="2133600" y="1674522"/>
            <a:chExt cx="7924800" cy="43243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E3245804-0AB3-D4F6-77E7-92B528304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125" y="1674522"/>
              <a:ext cx="7905750" cy="12668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4678D907-9DDC-4A93-14FE-A1D110D07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33600" y="2941347"/>
              <a:ext cx="7924800" cy="3057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73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17.3.2 </a:t>
            </a:r>
            <a:r>
              <a:rPr lang="ko-KR" altLang="en-US" b="1">
                <a:solidFill>
                  <a:srgbClr val="FF0000"/>
                </a:solidFill>
              </a:rPr>
              <a:t>재구성 시각화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오토인코더가 적절히 훈련되었는지 확인하는 한 가지 방법은 입력과 출력을 비교하는 것</a:t>
            </a:r>
            <a:endParaRPr lang="en-US" altLang="ko-KR"/>
          </a:p>
          <a:p>
            <a:pPr lvl="2"/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입력과 출력의 차이가 너무 크지 않아야 함</a:t>
            </a:r>
            <a:endParaRPr lang="en-US" altLang="ko-KR"/>
          </a:p>
          <a:p>
            <a:pPr lvl="1"/>
            <a:r>
              <a:rPr lang="ko-KR" altLang="en-US"/>
              <a:t>검증 세트에서 원본 이미지 몇 개를 재구성된 것과 함께 그리기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3046091-A41E-5770-C34B-4C57D17E458F}"/>
              </a:ext>
            </a:extLst>
          </p:cNvPr>
          <p:cNvGrpSpPr/>
          <p:nvPr/>
        </p:nvGrpSpPr>
        <p:grpSpPr>
          <a:xfrm>
            <a:off x="1442668" y="2262546"/>
            <a:ext cx="7568168" cy="4044469"/>
            <a:chOff x="2090737" y="1647363"/>
            <a:chExt cx="8010525" cy="43124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340B3AA-170D-6322-2123-0DF5C54CD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0737" y="1647363"/>
              <a:ext cx="8010525" cy="14859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AAA907AC-EB30-5A08-8450-E93845D7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4075" y="3168963"/>
              <a:ext cx="7943850" cy="2790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9945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출력 결과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51EBF647-CC84-BF69-653E-DD47CFC0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333731"/>
            <a:ext cx="6515100" cy="2486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EB22FE2-6130-E4C4-83A0-2383FB13B261}"/>
              </a:ext>
            </a:extLst>
          </p:cNvPr>
          <p:cNvSpPr txBox="1"/>
          <p:nvPr/>
        </p:nvSpPr>
        <p:spPr>
          <a:xfrm>
            <a:off x="3045041" y="410378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원본 이미지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재구성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아래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5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17.3.3 </a:t>
            </a:r>
            <a:r>
              <a:rPr lang="ko-KR" altLang="en-US" b="1">
                <a:solidFill>
                  <a:srgbClr val="FF0000"/>
                </a:solidFill>
              </a:rPr>
              <a:t>패션 </a:t>
            </a:r>
            <a:r>
              <a:rPr lang="en-US" altLang="ko-KR" b="1">
                <a:solidFill>
                  <a:srgbClr val="FF0000"/>
                </a:solidFill>
              </a:rPr>
              <a:t>MNIST </a:t>
            </a:r>
            <a:r>
              <a:rPr lang="ko-KR" altLang="en-US" b="1">
                <a:solidFill>
                  <a:srgbClr val="FF0000"/>
                </a:solidFill>
              </a:rPr>
              <a:t>데이터셋 시각화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적층 오토인코더를 훈련했으므로 이 모델을 사용해 데이터셋의 차원을 축소할 수 있음</a:t>
            </a:r>
            <a:endParaRPr lang="en-US" altLang="ko-KR"/>
          </a:p>
          <a:p>
            <a:pPr lvl="1"/>
            <a:r>
              <a:rPr lang="ko-KR" altLang="en-US"/>
              <a:t>오토인코더를 사용해 적절한 수준으로 차원을 축소한 후 다른 차원 축소 알고리즘을 사용해 시각화</a:t>
            </a:r>
            <a:endParaRPr lang="en-US" altLang="ko-KR"/>
          </a:p>
          <a:p>
            <a:pPr lvl="2"/>
            <a:r>
              <a:rPr lang="ko-KR" altLang="en-US"/>
              <a:t>패션 </a:t>
            </a:r>
            <a:r>
              <a:rPr lang="en-US" altLang="ko-KR"/>
              <a:t>MNIST </a:t>
            </a:r>
            <a:r>
              <a:rPr lang="ko-KR" altLang="en-US"/>
              <a:t>데이터셋을 시각화</a:t>
            </a:r>
            <a:endParaRPr lang="en-US" altLang="ko-KR"/>
          </a:p>
          <a:p>
            <a:pPr lvl="3"/>
            <a:r>
              <a:rPr lang="ko-KR" altLang="en-US"/>
              <a:t>먼저 적층 오토인코더의 인코더 모델을 사용해 차원을 </a:t>
            </a:r>
            <a:r>
              <a:rPr lang="en-US" altLang="ko-KR"/>
              <a:t>30</a:t>
            </a:r>
            <a:r>
              <a:rPr lang="ko-KR" altLang="en-US"/>
              <a:t>으로 줄임</a:t>
            </a:r>
            <a:endParaRPr lang="en-US" altLang="ko-KR"/>
          </a:p>
          <a:p>
            <a:pPr lvl="3"/>
            <a:r>
              <a:rPr lang="ko-KR" altLang="en-US"/>
              <a:t>다음 </a:t>
            </a:r>
            <a:r>
              <a:rPr lang="en-US" altLang="ko-KR"/>
              <a:t>t-SNE </a:t>
            </a:r>
            <a:r>
              <a:rPr lang="ko-KR" altLang="en-US"/>
              <a:t>알고리즘을 구현한 사이킷런 클래스로 시각화를 위해 차원을 </a:t>
            </a:r>
            <a:r>
              <a:rPr lang="en-US" altLang="ko-KR"/>
              <a:t>2</a:t>
            </a:r>
            <a:r>
              <a:rPr lang="ko-KR" altLang="en-US"/>
              <a:t>까지 줄임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E0043E02-2B3A-5BB8-5E9A-7576D01BE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54" y="2930482"/>
            <a:ext cx="60960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32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데이터셋을 그래프로 시각화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B5A8E0-ED0B-D017-5DA3-255E8C90E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5517"/>
            <a:ext cx="7448550" cy="904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1DB480A-0D2F-30C5-5D5A-7B7EBD5E7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60" y="2070392"/>
            <a:ext cx="5168479" cy="4108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46D4F5-A873-3162-096E-5B958597613A}"/>
              </a:ext>
            </a:extLst>
          </p:cNvPr>
          <p:cNvSpPr txBox="1"/>
          <p:nvPr/>
        </p:nvSpPr>
        <p:spPr>
          <a:xfrm>
            <a:off x="3045041" y="612789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오토인코더 뒤에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t-SNE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를 사용한 패션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MNIST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3413419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17.3.4 </a:t>
            </a:r>
            <a:r>
              <a:rPr lang="ko-KR" altLang="en-US" b="1">
                <a:solidFill>
                  <a:srgbClr val="FF0000"/>
                </a:solidFill>
              </a:rPr>
              <a:t>적층 오토인코더를 사용한 비지도 사전 훈련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데이터가 레이블되지 않은 대량의 데이터셋이 있다면 먼저 전체 데이터를 사용해 적층 오토인코더를 훈련</a:t>
            </a:r>
            <a:endParaRPr lang="en-US" altLang="ko-KR"/>
          </a:p>
          <a:p>
            <a:pPr lvl="1"/>
            <a:r>
              <a:rPr lang="ko-KR" altLang="en-US"/>
              <a:t>그런 다음 오토인코더의 하위 층을 재사용해 실제 문제를 해결하기 위한 신경망을 만들고 레이블된 데이터를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사용해 훈련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46D4F5-A873-3162-096E-5B958597613A}"/>
              </a:ext>
            </a:extLst>
          </p:cNvPr>
          <p:cNvSpPr txBox="1"/>
          <p:nvPr/>
        </p:nvSpPr>
        <p:spPr>
          <a:xfrm>
            <a:off x="3045041" y="612789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오토인코더를 사용한 비지도 사전 훈련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A376B27F-1054-55B3-7236-4D645C177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990" y="1990794"/>
            <a:ext cx="4498020" cy="385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4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xmlns="" id="{8D70B121-56F4-4848-B38B-182089D909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 smtClean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 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xmlns="" id="{2D72A2C9-F3CA-4216-8BAD-FA4C970C3C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97502D5-0DE6-43F9-8F2E-D2C7BA7481E7}"/>
              </a:ext>
            </a:extLst>
          </p:cNvPr>
          <p:cNvSpPr/>
          <p:nvPr/>
        </p:nvSpPr>
        <p:spPr>
          <a:xfrm>
            <a:off x="4976032" y="630316"/>
            <a:ext cx="6377768" cy="52638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700" b="1" dirty="0">
                <a:latin typeface="+mn-ea"/>
              </a:rPr>
              <a:t>지은이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오렐리앙 제롱 </a:t>
            </a:r>
            <a:r>
              <a:rPr lang="en-US" altLang="ko-KR" sz="1700" b="1" dirty="0" err="1">
                <a:latin typeface="+mn-ea"/>
              </a:rPr>
              <a:t>Aurélien</a:t>
            </a:r>
            <a:r>
              <a:rPr lang="en-US" altLang="ko-KR" sz="1700" b="1" dirty="0">
                <a:latin typeface="+mn-ea"/>
              </a:rPr>
              <a:t> </a:t>
            </a:r>
            <a:r>
              <a:rPr lang="en-US" altLang="ko-KR" sz="1700" b="1" dirty="0" err="1">
                <a:latin typeface="+mn-ea"/>
              </a:rPr>
              <a:t>Géron</a:t>
            </a:r>
            <a:endParaRPr lang="en-US" altLang="ko-KR" sz="1700" b="1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머신러닝 컨설턴트</a:t>
            </a:r>
            <a:r>
              <a:rPr lang="en-US" altLang="ko-KR" sz="1500" dirty="0">
                <a:latin typeface="+mn-ea"/>
              </a:rPr>
              <a:t>. 2013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2016</a:t>
            </a:r>
            <a:r>
              <a:rPr lang="ko-KR" altLang="en-US" sz="1500" dirty="0">
                <a:latin typeface="+mn-ea"/>
              </a:rPr>
              <a:t>년까지 구글에서 유튜브 동영상 </a:t>
            </a:r>
            <a:r>
              <a:rPr lang="en-US" altLang="ko-KR" sz="1500" dirty="0">
                <a:latin typeface="+mn-ea"/>
              </a:rPr>
              <a:t/>
            </a:r>
            <a:br>
              <a:rPr lang="en-US" altLang="ko-KR" sz="1500" dirty="0">
                <a:latin typeface="+mn-ea"/>
              </a:rPr>
            </a:br>
            <a:r>
              <a:rPr lang="ko-KR" altLang="en-US" sz="1500" dirty="0">
                <a:latin typeface="+mn-ea"/>
              </a:rPr>
              <a:t>분류 팀을 이끌었다</a:t>
            </a:r>
            <a:r>
              <a:rPr lang="en-US" altLang="ko-KR" sz="1500" dirty="0">
                <a:latin typeface="+mn-ea"/>
              </a:rPr>
              <a:t>. 2002</a:t>
            </a:r>
            <a:r>
              <a:rPr lang="ko-KR" altLang="en-US" sz="1500" dirty="0">
                <a:latin typeface="+mn-ea"/>
              </a:rPr>
              <a:t>년에서 </a:t>
            </a:r>
            <a:r>
              <a:rPr lang="en-US" altLang="ko-KR" sz="1500" dirty="0">
                <a:latin typeface="+mn-ea"/>
              </a:rPr>
              <a:t>2012</a:t>
            </a:r>
            <a:r>
              <a:rPr lang="ko-KR" altLang="en-US" sz="1500" dirty="0">
                <a:latin typeface="+mn-ea"/>
              </a:rPr>
              <a:t>년까지 프랑스의 모바일 </a:t>
            </a:r>
            <a:r>
              <a:rPr lang="en-US" altLang="ko-KR" sz="1500" dirty="0">
                <a:latin typeface="+mn-ea"/>
              </a:rPr>
              <a:t>ISP </a:t>
            </a:r>
            <a:r>
              <a:rPr lang="ko-KR" altLang="en-US" sz="1500" dirty="0">
                <a:latin typeface="+mn-ea"/>
              </a:rPr>
              <a:t>선두 주자인 위퍼스트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Wifirst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를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2001</a:t>
            </a:r>
            <a:r>
              <a:rPr lang="ko-KR" altLang="en-US" sz="1500" dirty="0">
                <a:latin typeface="+mn-ea"/>
              </a:rPr>
              <a:t>년에는 폴리콘셀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Polyconseil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을 설립하고 </a:t>
            </a:r>
            <a:r>
              <a:rPr lang="en-US" altLang="ko-KR" sz="1500" dirty="0">
                <a:latin typeface="+mn-ea"/>
              </a:rPr>
              <a:t>CTO</a:t>
            </a:r>
            <a:r>
              <a:rPr lang="ko-KR" altLang="en-US" sz="1500" dirty="0">
                <a:latin typeface="+mn-ea"/>
              </a:rPr>
              <a:t>로 일했다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이 회사는 지금 전기차 공유 서비스인 오토립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dirty="0" err="1">
                <a:latin typeface="+mn-ea"/>
              </a:rPr>
              <a:t>Autolib</a:t>
            </a:r>
            <a:r>
              <a:rPr lang="en-US" altLang="ko-KR" sz="1500" dirty="0">
                <a:latin typeface="+mn-ea"/>
              </a:rPr>
              <a:t>’)</a:t>
            </a:r>
            <a:r>
              <a:rPr lang="ko-KR" altLang="en-US" sz="1500" dirty="0">
                <a:latin typeface="+mn-ea"/>
              </a:rPr>
              <a:t>을 운영하고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ko-KR" altLang="en-US" sz="1500" dirty="0">
                <a:latin typeface="+mn-ea"/>
              </a:rPr>
              <a:t>그전에는 재무</a:t>
            </a:r>
            <a:r>
              <a:rPr lang="en-US" altLang="ko-KR" sz="1500" dirty="0">
                <a:latin typeface="+mn-ea"/>
              </a:rPr>
              <a:t>(J. P. </a:t>
            </a:r>
            <a:r>
              <a:rPr lang="ko-KR" altLang="en-US" sz="1500" dirty="0">
                <a:latin typeface="+mn-ea"/>
              </a:rPr>
              <a:t>모건과 </a:t>
            </a:r>
            <a:r>
              <a:rPr lang="ko-KR" altLang="en-US" sz="1500" dirty="0" err="1">
                <a:latin typeface="+mn-ea"/>
              </a:rPr>
              <a:t>소시에테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 smtClean="0">
                <a:latin typeface="+mn-ea"/>
              </a:rPr>
              <a:t>제네랄</a:t>
            </a:r>
            <a:r>
              <a:rPr lang="en-US" altLang="ko-KR" sz="1500" dirty="0" smtClean="0">
                <a:latin typeface="+mn-ea"/>
              </a:rPr>
              <a:t>(</a:t>
            </a:r>
            <a:r>
              <a:rPr lang="en-US" altLang="ko-KR" sz="1500" dirty="0" err="1" smtClean="0">
                <a:latin typeface="+mn-ea"/>
              </a:rPr>
              <a:t>Société</a:t>
            </a:r>
            <a:r>
              <a:rPr lang="en-US" altLang="ko-KR" sz="1500" dirty="0" smtClean="0">
                <a:latin typeface="+mn-ea"/>
              </a:rPr>
              <a:t> </a:t>
            </a:r>
            <a:r>
              <a:rPr lang="en-US" altLang="ko-KR" sz="1500" dirty="0" err="1" smtClean="0">
                <a:latin typeface="+mn-ea"/>
              </a:rPr>
              <a:t>Générale</a:t>
            </a:r>
            <a:r>
              <a:rPr lang="en-US" altLang="ko-KR" sz="1500" dirty="0" smtClean="0">
                <a:latin typeface="+mn-ea"/>
              </a:rPr>
              <a:t>)), </a:t>
            </a:r>
            <a:r>
              <a:rPr lang="ko-KR" altLang="en-US" sz="1500" dirty="0">
                <a:latin typeface="+mn-ea"/>
              </a:rPr>
              <a:t>방위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캐나다 국방부</a:t>
            </a:r>
            <a:r>
              <a:rPr lang="en-US" altLang="ko-KR" sz="1500" dirty="0">
                <a:latin typeface="+mn-ea"/>
              </a:rPr>
              <a:t>), </a:t>
            </a:r>
            <a:r>
              <a:rPr lang="ko-KR" altLang="en-US" sz="1500" dirty="0">
                <a:latin typeface="+mn-ea"/>
              </a:rPr>
              <a:t>의료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수혈</a:t>
            </a:r>
            <a:r>
              <a:rPr lang="en-US" altLang="ko-KR" sz="1500" dirty="0">
                <a:latin typeface="+mn-ea"/>
              </a:rPr>
              <a:t>) </a:t>
            </a:r>
            <a:r>
              <a:rPr lang="ko-KR" altLang="en-US" sz="1500" dirty="0">
                <a:latin typeface="+mn-ea"/>
              </a:rPr>
              <a:t>등 다양한 분야에서 엔지니어로 일했고</a:t>
            </a:r>
            <a:r>
              <a:rPr lang="en-US" altLang="ko-KR" sz="1500" dirty="0">
                <a:latin typeface="+mn-ea"/>
              </a:rPr>
              <a:t>, C++, </a:t>
            </a:r>
            <a:r>
              <a:rPr lang="en-US" altLang="ko-KR" sz="1500" dirty="0" err="1">
                <a:latin typeface="+mn-ea"/>
              </a:rPr>
              <a:t>WiFi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인터넷 구조에 </a:t>
            </a:r>
            <a:r>
              <a:rPr lang="ko-KR" altLang="en-US" sz="1500" dirty="0" smtClean="0">
                <a:latin typeface="+mn-ea"/>
              </a:rPr>
              <a:t>관한 </a:t>
            </a:r>
            <a:r>
              <a:rPr lang="ko-KR" altLang="en-US" sz="1500" dirty="0">
                <a:latin typeface="+mn-ea"/>
              </a:rPr>
              <a:t>몇 권의 </a:t>
            </a:r>
            <a:r>
              <a:rPr lang="ko-KR" altLang="en-US" sz="1500" dirty="0" smtClean="0">
                <a:latin typeface="+mn-ea"/>
              </a:rPr>
              <a:t>기술 서적을 </a:t>
            </a:r>
            <a:r>
              <a:rPr lang="ko-KR" altLang="en-US" sz="1500" dirty="0">
                <a:latin typeface="+mn-ea"/>
              </a:rPr>
              <a:t>썼으며 한 프랑스 </a:t>
            </a:r>
            <a:r>
              <a:rPr lang="ko-KR" altLang="en-US" sz="1500" dirty="0" smtClean="0">
                <a:latin typeface="+mn-ea"/>
              </a:rPr>
              <a:t>공과대학에서 컴퓨터과학을 </a:t>
            </a:r>
            <a:r>
              <a:rPr lang="ko-KR" altLang="en-US" sz="1500" dirty="0">
                <a:latin typeface="+mn-ea"/>
              </a:rPr>
              <a:t>가르쳤다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sz="1700" b="1" dirty="0" smtClean="0">
                <a:latin typeface="+mn-ea"/>
              </a:rPr>
              <a:t>옮긴이</a:t>
            </a:r>
            <a:r>
              <a:rPr lang="en-US" altLang="ko-KR" sz="1700" b="1" dirty="0" smtClean="0">
                <a:latin typeface="+mn-ea"/>
              </a:rPr>
              <a:t>:</a:t>
            </a:r>
            <a:r>
              <a:rPr lang="ko-KR" altLang="en-US" sz="1700" b="1" dirty="0" smtClean="0">
                <a:latin typeface="+mn-ea"/>
              </a:rPr>
              <a:t> </a:t>
            </a:r>
            <a:r>
              <a:rPr lang="ko-KR" altLang="en-US" sz="1700" b="1" dirty="0">
                <a:latin typeface="+mn-ea"/>
              </a:rPr>
              <a:t>박해선 </a:t>
            </a:r>
            <a:r>
              <a:rPr lang="en-US" altLang="ko-KR" sz="1700" b="1" dirty="0">
                <a:latin typeface="+mn-ea"/>
              </a:rPr>
              <a:t>haesun.park@tensorflow.blog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기계공학을 전공했지만 졸업 후엔 줄곧 코드를 읽고 쓰는 일을 </a:t>
            </a:r>
            <a:r>
              <a:rPr lang="ko-KR" altLang="en-US" sz="1500" dirty="0" smtClean="0">
                <a:latin typeface="+mn-ea"/>
              </a:rPr>
              <a:t>했다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 err="1">
                <a:latin typeface="+mn-ea"/>
              </a:rPr>
              <a:t>블로그</a:t>
            </a:r>
            <a:r>
              <a:rPr lang="en-US" altLang="ko-KR" sz="1500" dirty="0">
                <a:latin typeface="+mn-ea"/>
              </a:rPr>
              <a:t>(</a:t>
            </a:r>
            <a:r>
              <a:rPr lang="en-US" altLang="ko-KR" sz="1500" i="1" dirty="0" err="1" smtClean="0">
                <a:latin typeface="+mn-ea"/>
              </a:rPr>
              <a:t>tensorflow.blog</a:t>
            </a:r>
            <a:r>
              <a:rPr lang="en-US" altLang="ko-KR" sz="1500" dirty="0" smtClean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에 글을 쓰고 </a:t>
            </a:r>
            <a:r>
              <a:rPr lang="ko-KR" altLang="en-US" sz="1500" dirty="0" err="1">
                <a:latin typeface="+mn-ea"/>
              </a:rPr>
              <a:t>머신러닝과</a:t>
            </a:r>
            <a:r>
              <a:rPr lang="ko-KR" altLang="en-US" sz="1500" dirty="0">
                <a:latin typeface="+mn-ea"/>
              </a:rPr>
              <a:t> </a:t>
            </a:r>
            <a:r>
              <a:rPr lang="ko-KR" altLang="en-US" sz="1500" dirty="0" err="1">
                <a:latin typeface="+mn-ea"/>
              </a:rPr>
              <a:t>딥러닝에</a:t>
            </a:r>
            <a:r>
              <a:rPr lang="ko-KR" altLang="en-US" sz="1500" dirty="0">
                <a:latin typeface="+mn-ea"/>
              </a:rPr>
              <a:t> 관한 책을 집필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번역하면서 소프트웨어와 과학의 경계를 흥미롭게 탐험하고 있다</a:t>
            </a:r>
            <a:r>
              <a:rPr lang="en-US" altLang="ko-KR" sz="1500" dirty="0">
                <a:latin typeface="+mn-ea"/>
              </a:rPr>
              <a:t>.</a:t>
            </a:r>
          </a:p>
          <a:p>
            <a:r>
              <a:rPr lang="en-US" altLang="ko-KR" sz="1500" dirty="0">
                <a:latin typeface="+mn-ea"/>
              </a:rPr>
              <a:t>『</a:t>
            </a:r>
            <a:r>
              <a:rPr lang="ko-KR" altLang="en-US" sz="1500" dirty="0" err="1">
                <a:latin typeface="+mn-ea"/>
              </a:rPr>
              <a:t>챗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로 대화하는 기술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</a:t>
            </a:r>
            <a:r>
              <a:rPr lang="ko-KR" altLang="en-US" sz="1500" dirty="0">
                <a:latin typeface="+mn-ea"/>
              </a:rPr>
              <a:t>혼자 공부하는 </a:t>
            </a:r>
            <a:r>
              <a:rPr lang="ko-KR" altLang="en-US" sz="1500" dirty="0" err="1">
                <a:latin typeface="+mn-ea"/>
              </a:rPr>
              <a:t>머신러닝</a:t>
            </a:r>
            <a:r>
              <a:rPr lang="en-US" altLang="ko-KR" sz="1500" dirty="0">
                <a:latin typeface="+mn-ea"/>
              </a:rPr>
              <a:t>+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2020), 『</a:t>
            </a:r>
            <a:r>
              <a:rPr lang="ko-KR" altLang="en-US" sz="1500" dirty="0">
                <a:latin typeface="+mn-ea"/>
              </a:rPr>
              <a:t>혼자 공부하는 데이터 분석 </a:t>
            </a:r>
            <a:r>
              <a:rPr lang="en-US" altLang="ko-KR" sz="1500" dirty="0">
                <a:latin typeface="+mn-ea"/>
              </a:rPr>
              <a:t>with </a:t>
            </a:r>
            <a:r>
              <a:rPr lang="ko-KR" altLang="en-US" sz="1500" dirty="0" err="1">
                <a:latin typeface="+mn-ea"/>
              </a:rPr>
              <a:t>파이썬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한빛미디어</a:t>
            </a:r>
            <a:r>
              <a:rPr lang="en-US" altLang="ko-KR" sz="1500" dirty="0">
                <a:latin typeface="+mn-ea"/>
              </a:rPr>
              <a:t>, 2023), 『Do it! </a:t>
            </a:r>
            <a:r>
              <a:rPr lang="ko-KR" altLang="en-US" sz="1500" dirty="0" err="1">
                <a:latin typeface="+mn-ea"/>
              </a:rPr>
              <a:t>딥러닝</a:t>
            </a:r>
            <a:r>
              <a:rPr lang="ko-KR" altLang="en-US" sz="1500" dirty="0">
                <a:latin typeface="+mn-ea"/>
              </a:rPr>
              <a:t> 입문</a:t>
            </a:r>
            <a:r>
              <a:rPr lang="en-US" altLang="ko-KR" sz="1500" dirty="0">
                <a:latin typeface="+mn-ea"/>
              </a:rPr>
              <a:t>』(</a:t>
            </a:r>
            <a:r>
              <a:rPr lang="ko-KR" altLang="en-US" sz="1500" dirty="0" err="1">
                <a:latin typeface="+mn-ea"/>
              </a:rPr>
              <a:t>이지스퍼블리싱</a:t>
            </a:r>
            <a:r>
              <a:rPr lang="en-US" altLang="ko-KR" sz="1500" dirty="0">
                <a:latin typeface="+mn-ea"/>
              </a:rPr>
              <a:t>, 2019) </a:t>
            </a:r>
            <a:r>
              <a:rPr lang="ko-KR" altLang="en-US" sz="1500" dirty="0">
                <a:latin typeface="+mn-ea"/>
              </a:rPr>
              <a:t>등 </a:t>
            </a:r>
            <a:r>
              <a:rPr lang="ko-KR" altLang="en-US" sz="1500" dirty="0" smtClean="0">
                <a:latin typeface="+mn-ea"/>
              </a:rPr>
              <a:t>집필했다</a:t>
            </a:r>
            <a:r>
              <a:rPr lang="en-US" altLang="ko-KR" sz="1500" dirty="0" smtClean="0">
                <a:latin typeface="+mn-ea"/>
              </a:rPr>
              <a:t>.</a:t>
            </a:r>
            <a:endParaRPr lang="en-US" altLang="ko-KR" sz="15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983237-135B-4034-D714-AABEE5797B37}"/>
              </a:ext>
            </a:extLst>
          </p:cNvPr>
          <p:cNvSpPr txBox="1"/>
          <p:nvPr/>
        </p:nvSpPr>
        <p:spPr>
          <a:xfrm>
            <a:off x="5004770" y="6045248"/>
            <a:ext cx="6377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코드 예제</a:t>
            </a:r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] </a:t>
            </a:r>
            <a:r>
              <a:rPr lang="en-US" altLang="ko-KR" sz="1400" b="1" i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https://bit.ly/homl3-git </a:t>
            </a:r>
            <a:r>
              <a:rPr lang="ko-KR" altLang="en-US" sz="14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에서 주피터 노트북으로 제공</a:t>
            </a:r>
          </a:p>
        </p:txBody>
      </p:sp>
    </p:spTree>
    <p:extLst>
      <p:ext uri="{BB962C8B-B14F-4D97-AF65-F5344CB8AC3E}">
        <p14:creationId xmlns:p14="http://schemas.microsoft.com/office/powerpoint/2010/main" val="175577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17.3.5 </a:t>
            </a:r>
            <a:r>
              <a:rPr lang="ko-KR" altLang="en-US" b="1" dirty="0">
                <a:solidFill>
                  <a:srgbClr val="FF0000"/>
                </a:solidFill>
              </a:rPr>
              <a:t>가중치 묶기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오토인코더가 완벽하게 대칭일 땐 </a:t>
            </a:r>
            <a:r>
              <a:rPr lang="ko-KR" altLang="en-US" dirty="0" err="1"/>
              <a:t>디코더의</a:t>
            </a:r>
            <a:r>
              <a:rPr lang="ko-KR" altLang="en-US" dirty="0"/>
              <a:t> 가중치와 인코더의 가중치를 묶는 것이 일반적인 방법</a:t>
            </a:r>
            <a:endParaRPr lang="en-US" altLang="ko-KR" dirty="0"/>
          </a:p>
          <a:p>
            <a:pPr lvl="2"/>
            <a:r>
              <a:rPr lang="ko-KR" altLang="en-US" dirty="0"/>
              <a:t>모델에 있는 가중치의 수가 절반으로 줄어들어 훈련 속도가 증가하고 과대적합의 위험이 </a:t>
            </a:r>
            <a:r>
              <a:rPr lang="ko-KR" altLang="en-US" dirty="0" smtClean="0"/>
              <a:t>줄어듦</a:t>
            </a:r>
            <a:endParaRPr lang="en-US" altLang="ko-KR" dirty="0"/>
          </a:p>
          <a:p>
            <a:pPr lvl="1"/>
            <a:r>
              <a:rPr lang="ko-KR" altLang="en-US" dirty="0" err="1"/>
              <a:t>케라스의</a:t>
            </a:r>
            <a:r>
              <a:rPr lang="ko-KR" altLang="en-US" dirty="0"/>
              <a:t> 사용자 정의 층을 만들어 층 간에 가중치를 묶기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4F0E2282-5C49-ABFC-166C-501A95491E5C}"/>
              </a:ext>
            </a:extLst>
          </p:cNvPr>
          <p:cNvGrpSpPr/>
          <p:nvPr/>
        </p:nvGrpSpPr>
        <p:grpSpPr>
          <a:xfrm>
            <a:off x="1524000" y="2243496"/>
            <a:ext cx="7398058" cy="4099219"/>
            <a:chOff x="2124075" y="1457325"/>
            <a:chExt cx="7943850" cy="43314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E1F071F9-7E1A-8D7F-4729-1BBF57076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7887" y="1457325"/>
              <a:ext cx="7896225" cy="28003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A3E4DCE0-6ADF-AE7E-0102-750363EB4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4075" y="4293375"/>
              <a:ext cx="7943850" cy="1495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68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17.3.5 </a:t>
            </a:r>
            <a:r>
              <a:rPr lang="ko-KR" altLang="en-US" b="1">
                <a:solidFill>
                  <a:srgbClr val="FF0000"/>
                </a:solidFill>
              </a:rPr>
              <a:t>가중치 묶기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새로운 적층 오토인코더 만들기듭니다</a:t>
            </a:r>
            <a:r>
              <a:rPr lang="en-US" altLang="ko-KR"/>
              <a:t>. </a:t>
            </a:r>
          </a:p>
          <a:p>
            <a:pPr lvl="2"/>
            <a:r>
              <a:rPr lang="ko-KR" altLang="en-US"/>
              <a:t>이 디코더의 </a:t>
            </a:r>
            <a:r>
              <a:rPr lang="en-US" altLang="ko-KR"/>
              <a:t>Dense </a:t>
            </a:r>
            <a:r>
              <a:rPr lang="ko-KR" altLang="en-US"/>
              <a:t>층은 인코더의 </a:t>
            </a:r>
            <a:r>
              <a:rPr lang="en-US" altLang="ko-KR"/>
              <a:t>Dense </a:t>
            </a:r>
            <a:r>
              <a:rPr lang="ko-KR" altLang="en-US"/>
              <a:t>층과 묶여있음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258A759C-C838-0D76-8EF1-9958151E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90783"/>
            <a:ext cx="7491295" cy="43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83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17.3</a:t>
            </a:r>
            <a:r>
              <a:rPr lang="ko-KR" altLang="en-US" dirty="0" smtClean="0"/>
              <a:t> </a:t>
            </a:r>
            <a:r>
              <a:rPr lang="ko-KR" altLang="en-US" dirty="0" err="1"/>
              <a:t>적층</a:t>
            </a:r>
            <a:r>
              <a:rPr lang="ko-KR" altLang="en-US" dirty="0"/>
              <a:t> 오토인코더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17.3.6 </a:t>
            </a:r>
            <a:r>
              <a:rPr lang="ko-KR" altLang="en-US" b="1">
                <a:solidFill>
                  <a:srgbClr val="FF0000"/>
                </a:solidFill>
              </a:rPr>
              <a:t>오토인코더 한 개씩 훈련하기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한 번에 전체 오토인코더를 훈련하는 대신 </a:t>
            </a:r>
            <a:r>
              <a:rPr lang="en-US" altLang="ko-KR"/>
              <a:t>[</a:t>
            </a:r>
            <a:r>
              <a:rPr lang="ko-KR" altLang="en-US"/>
              <a:t>그림 </a:t>
            </a:r>
            <a:r>
              <a:rPr lang="en-US" altLang="ko-KR"/>
              <a:t>17-7]</a:t>
            </a:r>
            <a:r>
              <a:rPr lang="ko-KR" altLang="en-US"/>
              <a:t>처럼 오토인코더 하나를 훈련하고 이를 쌓아올려서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한 개의 적층 오토인코더를 만들기</a:t>
            </a:r>
            <a:endParaRPr lang="en-US" altLang="ko-KR"/>
          </a:p>
          <a:p>
            <a:pPr lvl="2"/>
            <a:r>
              <a:rPr lang="ko-KR" altLang="en-US"/>
              <a:t>탐욕적 방식의 층별 훈련</a:t>
            </a:r>
            <a:r>
              <a:rPr lang="en-US" altLang="ko-KR"/>
              <a:t>(greedy layerwise training)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F529B5A-B2E2-E44E-4319-8C7BC42C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759" y="2254625"/>
            <a:ext cx="5794482" cy="3788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38B161-5FCB-27A6-421A-A47FC6CB7993}"/>
              </a:ext>
            </a:extLst>
          </p:cNvPr>
          <p:cNvSpPr txBox="1"/>
          <p:nvPr/>
        </p:nvSpPr>
        <p:spPr>
          <a:xfrm>
            <a:off x="3045041" y="612789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한 번에 오토인코더 한 개씩 훈련하기</a:t>
            </a:r>
          </a:p>
        </p:txBody>
      </p:sp>
    </p:spTree>
    <p:extLst>
      <p:ext uri="{BB962C8B-B14F-4D97-AF65-F5344CB8AC3E}">
        <p14:creationId xmlns:p14="http://schemas.microsoft.com/office/powerpoint/2010/main" val="319849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17.4</a:t>
            </a:r>
            <a:r>
              <a:rPr lang="ko-KR" altLang="en-US" dirty="0" smtClean="0"/>
              <a:t> </a:t>
            </a:r>
            <a:r>
              <a:rPr lang="ko-KR" altLang="en-US" dirty="0" err="1"/>
              <a:t>합성곱</a:t>
            </a:r>
            <a:r>
              <a:rPr lang="ko-KR" altLang="en-US" dirty="0"/>
              <a:t> 오토인코더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합성곱 오토인코더</a:t>
            </a:r>
            <a:r>
              <a:rPr lang="en-US" altLang="ko-KR"/>
              <a:t>(convolutional autoencoder)</a:t>
            </a:r>
            <a:r>
              <a:rPr lang="ko-KR" altLang="en-US"/>
              <a:t>는 합성곱 층과 풀링 층으로 구성된 일반적인 </a:t>
            </a:r>
            <a:r>
              <a:rPr lang="en-US" altLang="ko-KR"/>
              <a:t>CNN</a:t>
            </a:r>
          </a:p>
          <a:p>
            <a:pPr lvl="2"/>
            <a:r>
              <a:rPr lang="ko-KR" altLang="en-US"/>
              <a:t>패션 </a:t>
            </a:r>
            <a:r>
              <a:rPr lang="en-US" altLang="ko-KR"/>
              <a:t>MNIST </a:t>
            </a:r>
            <a:r>
              <a:rPr lang="ko-KR" altLang="en-US"/>
              <a:t>데이터셋에 대한 간단한 합성곱 오토인코더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F02C8AEA-7A05-5256-8B90-549DD74E73D4}"/>
              </a:ext>
            </a:extLst>
          </p:cNvPr>
          <p:cNvGrpSpPr/>
          <p:nvPr/>
        </p:nvGrpSpPr>
        <p:grpSpPr>
          <a:xfrm>
            <a:off x="1524000" y="1549394"/>
            <a:ext cx="6707584" cy="4922914"/>
            <a:chOff x="2115844" y="359823"/>
            <a:chExt cx="7942556" cy="58293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610B6CF8-22C7-EB67-BC6A-5F13DE3E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3600" y="359823"/>
              <a:ext cx="7924800" cy="46291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9CBA388E-2A5F-094E-9A5D-4D8EEBF44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15844" y="4988973"/>
              <a:ext cx="7924800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825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17.5</a:t>
            </a:r>
            <a:r>
              <a:rPr lang="ko-KR" altLang="en-US" dirty="0" smtClean="0"/>
              <a:t> </a:t>
            </a:r>
            <a:r>
              <a:rPr lang="ko-KR" altLang="en-US" dirty="0"/>
              <a:t>잡음 제거 오토인코더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적층 잡음 제거 오토인코더</a:t>
            </a:r>
            <a:r>
              <a:rPr lang="en-US" altLang="ko-KR"/>
              <a:t>(stacked denoising autoencoder)</a:t>
            </a:r>
          </a:p>
          <a:p>
            <a:pPr lvl="2"/>
            <a:r>
              <a:rPr lang="ko-KR" altLang="en-US"/>
              <a:t>입력에 잡음을 추가하고 잡음이 없는 원본 입력을 복원하도록 훈련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C071B07-2F59-5FC4-F6FB-A798FFD7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1538287"/>
            <a:ext cx="4314825" cy="3781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F6C7894-CB0E-A1E3-B557-BAEC231CA057}"/>
              </a:ext>
            </a:extLst>
          </p:cNvPr>
          <p:cNvSpPr txBox="1"/>
          <p:nvPr/>
        </p:nvSpPr>
        <p:spPr>
          <a:xfrm>
            <a:off x="2530135" y="5587668"/>
            <a:ext cx="713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가우스 잡음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또는 드롭아웃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을 사용한 잡음 제거 오토인코더</a:t>
            </a:r>
          </a:p>
        </p:txBody>
      </p:sp>
    </p:spTree>
    <p:extLst>
      <p:ext uri="{BB962C8B-B14F-4D97-AF65-F5344CB8AC3E}">
        <p14:creationId xmlns:p14="http://schemas.microsoft.com/office/powerpoint/2010/main" val="1767512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17.5</a:t>
            </a:r>
            <a:r>
              <a:rPr lang="ko-KR" altLang="en-US" dirty="0" smtClean="0"/>
              <a:t> </a:t>
            </a:r>
            <a:r>
              <a:rPr lang="ko-KR" altLang="en-US" dirty="0"/>
              <a:t>잡음 제거 오토인코더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인코더의 입력에 적용한 </a:t>
            </a:r>
            <a:r>
              <a:rPr lang="en-US" altLang="ko-KR"/>
              <a:t>Dropout </a:t>
            </a:r>
            <a:r>
              <a:rPr lang="ko-KR" altLang="en-US"/>
              <a:t>층이 있는</a:t>
            </a:r>
            <a:r>
              <a:rPr lang="en-US" altLang="ko-KR"/>
              <a:t>(</a:t>
            </a:r>
            <a:r>
              <a:rPr lang="ko-KR" altLang="en-US"/>
              <a:t>또는 </a:t>
            </a:r>
            <a:r>
              <a:rPr lang="en-US" altLang="ko-KR"/>
              <a:t>GaussianNoise </a:t>
            </a:r>
            <a:r>
              <a:rPr lang="ko-KR" altLang="en-US"/>
              <a:t>층을 사용한</a:t>
            </a:r>
            <a:r>
              <a:rPr lang="en-US" altLang="ko-KR"/>
              <a:t>) </a:t>
            </a:r>
            <a:r>
              <a:rPr lang="ko-KR" altLang="en-US"/>
              <a:t>일반적인 적층 오토인코더</a:t>
            </a:r>
            <a:endParaRPr lang="en-US" altLang="ko-KR"/>
          </a:p>
          <a:p>
            <a:pPr lvl="2"/>
            <a:r>
              <a:rPr lang="en-US" altLang="ko-KR"/>
              <a:t>Dropout </a:t>
            </a:r>
            <a:r>
              <a:rPr lang="ko-KR" altLang="en-US"/>
              <a:t>층은 훈련하는 동안에만 활성화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B2E8526D-5F92-C5E7-7548-AF20AD9D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03609"/>
            <a:ext cx="67246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2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17.5</a:t>
            </a:r>
            <a:r>
              <a:rPr lang="ko-KR" altLang="en-US" dirty="0" smtClean="0"/>
              <a:t> </a:t>
            </a:r>
            <a:r>
              <a:rPr lang="ko-KR" altLang="en-US" dirty="0"/>
              <a:t>잡음 제거 오토인코더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(</a:t>
            </a:r>
            <a:r>
              <a:rPr lang="ko-KR" altLang="en-US"/>
              <a:t>픽셀 절반을 꺼서 만든</a:t>
            </a:r>
            <a:r>
              <a:rPr lang="en-US" altLang="ko-KR"/>
              <a:t>) </a:t>
            </a:r>
            <a:r>
              <a:rPr lang="ko-KR" altLang="en-US"/>
              <a:t>잡음 섞인 이미지와 드롭아웃 기반의 잡음 제거 오토인코더로 재구성한 이미지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E25B7EA-3649-6012-396E-7FEA4852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112" y="1490663"/>
            <a:ext cx="5819775" cy="21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87FD9AF-B4FD-BBD8-578B-2AD5471E01CF}"/>
              </a:ext>
            </a:extLst>
          </p:cNvPr>
          <p:cNvSpPr txBox="1"/>
          <p:nvPr/>
        </p:nvSpPr>
        <p:spPr>
          <a:xfrm>
            <a:off x="2530135" y="3910890"/>
            <a:ext cx="713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17-9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잡음 섞인 이미지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위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재구성된 이미지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아래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25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17.6</a:t>
            </a:r>
            <a:r>
              <a:rPr lang="ko-KR" altLang="en-US" dirty="0" smtClean="0"/>
              <a:t> </a:t>
            </a:r>
            <a:r>
              <a:rPr lang="ko-KR" altLang="en-US" dirty="0"/>
              <a:t>희소 오토인코더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희소</a:t>
            </a:r>
            <a:r>
              <a:rPr lang="en-US" altLang="ko-KR"/>
              <a:t>(sparsity)</a:t>
            </a:r>
          </a:p>
          <a:p>
            <a:pPr lvl="2"/>
            <a:r>
              <a:rPr lang="ko-KR" altLang="en-US"/>
              <a:t>비용 함수에 적절한 항을 추가하여 오토인코더가 코딩 층에서 활성화되는 뉴런 수를 감소시키도록 만들어줌</a:t>
            </a:r>
            <a:endParaRPr lang="en-US" altLang="ko-KR"/>
          </a:p>
          <a:p>
            <a:pPr lvl="2"/>
            <a:r>
              <a:rPr lang="ko-KR" altLang="en-US"/>
              <a:t>예를 들어 코딩 층에서 평균적으로 </a:t>
            </a:r>
            <a:r>
              <a:rPr lang="en-US" altLang="ko-KR"/>
              <a:t>5% </a:t>
            </a:r>
            <a:r>
              <a:rPr lang="ko-KR" altLang="en-US"/>
              <a:t>뉴런만 활성화되도록 강제</a:t>
            </a:r>
            <a:endParaRPr lang="en-US" altLang="ko-KR"/>
          </a:p>
          <a:p>
            <a:pPr lvl="2"/>
            <a:r>
              <a:rPr lang="ko-KR" altLang="en-US"/>
              <a:t>코딩 층에 </a:t>
            </a:r>
            <a:r>
              <a:rPr lang="en-US" altLang="ko-KR"/>
              <a:t>(</a:t>
            </a:r>
            <a:r>
              <a:rPr lang="ko-KR" altLang="en-US"/>
              <a:t>코딩을 </a:t>
            </a:r>
            <a:r>
              <a:rPr lang="en-US" altLang="ko-KR"/>
              <a:t>0</a:t>
            </a:r>
            <a:r>
              <a:rPr lang="ko-KR" altLang="en-US"/>
              <a:t>과 </a:t>
            </a:r>
            <a:r>
              <a:rPr lang="en-US" altLang="ko-KR"/>
              <a:t>1 </a:t>
            </a:r>
            <a:r>
              <a:rPr lang="ko-KR" altLang="en-US"/>
              <a:t>사이 값으로 제한하기 위해</a:t>
            </a:r>
            <a:r>
              <a:rPr lang="en-US" altLang="ko-KR"/>
              <a:t>) </a:t>
            </a:r>
            <a:r>
              <a:rPr lang="ko-KR" altLang="en-US"/>
              <a:t>시그모이드 활성화 함수를 사용하고 큰 코딩 층</a:t>
            </a:r>
            <a:r>
              <a:rPr lang="en-US" altLang="ko-KR"/>
              <a:t>( </a:t>
            </a:r>
            <a:r>
              <a:rPr lang="ko-KR" altLang="en-US"/>
              <a:t>예 </a:t>
            </a:r>
            <a:r>
              <a:rPr lang="en-US" altLang="ko-KR"/>
              <a:t>300</a:t>
            </a:r>
            <a:r>
              <a:rPr lang="ko-KR" altLang="en-US"/>
              <a:t>개의 유닛을 가진 층</a:t>
            </a:r>
            <a:r>
              <a:rPr lang="en-US" altLang="ko-KR"/>
              <a:t>)</a:t>
            </a:r>
            <a:r>
              <a:rPr lang="ko-KR" altLang="en-US"/>
              <a:t>을 사용하고 코딩 층의 활성화 값에 </a:t>
            </a:r>
            <a:r>
              <a:rPr lang="en-US" altLang="ko-KR"/>
              <a:t>ℓ</a:t>
            </a:r>
            <a:r>
              <a:rPr lang="en-US" altLang="ko-KR" baseline="-25000"/>
              <a:t>1</a:t>
            </a:r>
            <a:r>
              <a:rPr lang="en-US" altLang="ko-KR"/>
              <a:t> </a:t>
            </a:r>
            <a:r>
              <a:rPr lang="ko-KR" altLang="en-US"/>
              <a:t>규제를 추가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5A2CD397-AA4D-4AC8-C389-2EA4AE421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81851"/>
            <a:ext cx="70770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20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17.6</a:t>
            </a:r>
            <a:r>
              <a:rPr lang="ko-KR" altLang="en-US" dirty="0" smtClean="0"/>
              <a:t> </a:t>
            </a:r>
            <a:r>
              <a:rPr lang="ko-KR" altLang="en-US" dirty="0"/>
              <a:t>희소 오토인코더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반복마다 코딩 층의 실제 희소 정도를 측정하고 측정된 희소 정도가 타깃 희소 정도와 다르면 모델에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벌칙을 부과</a:t>
            </a:r>
            <a:endParaRPr lang="en-US" altLang="ko-KR"/>
          </a:p>
          <a:p>
            <a:pPr lvl="2"/>
            <a:r>
              <a:rPr lang="ko-KR" altLang="en-US"/>
              <a:t>각 뉴런에 대한 평균 활성화 정도를 알면 비용 함수에 희소 손실</a:t>
            </a:r>
            <a:r>
              <a:rPr lang="en-US" altLang="ko-KR"/>
              <a:t>(sparsity loss)</a:t>
            </a:r>
            <a:r>
              <a:rPr lang="ko-KR" altLang="en-US"/>
              <a:t>을 추가하여 너무 활성화되거나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충분히 활성화되지 않은 뉴런에 벌칙을 부과</a:t>
            </a:r>
            <a:endParaRPr lang="en-US" altLang="ko-KR"/>
          </a:p>
          <a:p>
            <a:pPr lvl="1"/>
            <a:r>
              <a:rPr lang="ko-KR" altLang="en-US"/>
              <a:t>평균 제곱 오차보다 훨씬 강한 그레이디언트를 가진 </a:t>
            </a:r>
            <a:r>
              <a:rPr lang="en-US" altLang="ko-KR"/>
              <a:t>(4</a:t>
            </a:r>
            <a:r>
              <a:rPr lang="ko-KR" altLang="en-US"/>
              <a:t>장에서 잠깐 소개한</a:t>
            </a:r>
            <a:r>
              <a:rPr lang="en-US" altLang="ko-KR"/>
              <a:t>) </a:t>
            </a:r>
            <a:r>
              <a:rPr lang="ko-KR" altLang="en-US"/>
              <a:t>쿨백</a:t>
            </a:r>
            <a:r>
              <a:rPr lang="en-US" altLang="ko-KR"/>
              <a:t>-</a:t>
            </a:r>
            <a:r>
              <a:rPr lang="ko-KR" altLang="en-US"/>
              <a:t>라이블러 발산</a:t>
            </a:r>
            <a:r>
              <a:rPr lang="en-US" altLang="ko-KR"/>
              <a:t>(Kullback-Leibler divergence)</a:t>
            </a:r>
            <a:r>
              <a:rPr lang="ko-KR" altLang="en-US"/>
              <a:t>을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54EBFAF-23AC-8386-1FC7-ADDAD705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25" y="2715864"/>
            <a:ext cx="5042352" cy="3083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F8DE10-FF98-075F-E58F-D99450B8A88D}"/>
              </a:ext>
            </a:extLst>
          </p:cNvPr>
          <p:cNvSpPr txBox="1"/>
          <p:nvPr/>
        </p:nvSpPr>
        <p:spPr>
          <a:xfrm>
            <a:off x="2530135" y="5835186"/>
            <a:ext cx="713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희소 손실</a:t>
            </a:r>
          </a:p>
        </p:txBody>
      </p:sp>
    </p:spTree>
    <p:extLst>
      <p:ext uri="{BB962C8B-B14F-4D97-AF65-F5344CB8AC3E}">
        <p14:creationId xmlns:p14="http://schemas.microsoft.com/office/powerpoint/2010/main" val="3851551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17.6</a:t>
            </a:r>
            <a:r>
              <a:rPr lang="ko-KR" altLang="en-US" dirty="0" smtClean="0"/>
              <a:t> </a:t>
            </a:r>
            <a:r>
              <a:rPr lang="ko-KR" altLang="en-US" dirty="0"/>
              <a:t>희소 오토인코더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두 개의 이산 확률 분포 </a:t>
            </a:r>
            <a:r>
              <a:rPr lang="en-US" altLang="ko-KR" dirty="0"/>
              <a:t>P</a:t>
            </a:r>
            <a:r>
              <a:rPr lang="ko-KR" altLang="en-US" dirty="0"/>
              <a:t>와 </a:t>
            </a:r>
            <a:r>
              <a:rPr lang="en-US" altLang="ko-KR" dirty="0"/>
              <a:t>Q</a:t>
            </a:r>
            <a:r>
              <a:rPr lang="ko-KR" altLang="en-US" dirty="0"/>
              <a:t>가 주어졌을 때</a:t>
            </a:r>
            <a:r>
              <a:rPr lang="en-US" altLang="ko-KR" dirty="0"/>
              <a:t>, </a:t>
            </a:r>
            <a:r>
              <a:rPr lang="ko-KR" altLang="en-US" dirty="0"/>
              <a:t>이 두 분산 사이의 </a:t>
            </a:r>
            <a:r>
              <a:rPr lang="ko-KR" altLang="en-US" dirty="0" err="1"/>
              <a:t>쿨백</a:t>
            </a:r>
            <a:r>
              <a:rPr lang="en-US" altLang="ko-KR" dirty="0"/>
              <a:t>-</a:t>
            </a:r>
            <a:r>
              <a:rPr lang="ko-KR" altLang="en-US" dirty="0" err="1"/>
              <a:t>라이블러</a:t>
            </a:r>
            <a:r>
              <a:rPr lang="en-US" altLang="ko-KR" dirty="0"/>
              <a:t>(KL) </a:t>
            </a:r>
            <a:r>
              <a:rPr lang="ko-KR" altLang="en-US" dirty="0"/>
              <a:t>발산 </a:t>
            </a:r>
            <a:r>
              <a:rPr lang="en-US" altLang="ko-KR" dirty="0" smtClean="0"/>
              <a:t>D</a:t>
            </a:r>
            <a:r>
              <a:rPr lang="en-US" altLang="ko-KR" baseline="-25000" dirty="0" smtClean="0"/>
              <a:t>KL</a:t>
            </a:r>
            <a:r>
              <a:rPr lang="en-US" altLang="ko-KR" dirty="0" smtClean="0"/>
              <a:t>(P∥Q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코딩 층에서 뉴런이 활성화될 목표 확률 </a:t>
            </a:r>
            <a:r>
              <a:rPr lang="en-US" altLang="ko-KR" dirty="0"/>
              <a:t>p</a:t>
            </a:r>
            <a:r>
              <a:rPr lang="ko-KR" altLang="en-US" dirty="0"/>
              <a:t>와 실제 확률 </a:t>
            </a:r>
            <a:r>
              <a:rPr lang="en-US" altLang="ko-KR" dirty="0"/>
              <a:t>q(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훈련 배치에 대한 평균 활성화</a:t>
            </a:r>
            <a:r>
              <a:rPr lang="en-US" altLang="ko-KR" dirty="0"/>
              <a:t>) </a:t>
            </a:r>
            <a:r>
              <a:rPr lang="ko-KR" altLang="en-US" dirty="0"/>
              <a:t>사이의 발산을 측정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01FB462-CC62-4E98-C914-F69432E63CEC}"/>
              </a:ext>
            </a:extLst>
          </p:cNvPr>
          <p:cNvSpPr txBox="1"/>
          <p:nvPr/>
        </p:nvSpPr>
        <p:spPr>
          <a:xfrm>
            <a:off x="5234866" y="1613063"/>
            <a:ext cx="1722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17-1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KL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발산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501D4557-E9E4-F113-DEAF-0E1F5216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920840"/>
            <a:ext cx="2895600" cy="65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EE8A714-82EF-D649-BDB0-FA9D2BF93E63}"/>
              </a:ext>
            </a:extLst>
          </p:cNvPr>
          <p:cNvSpPr txBox="1"/>
          <p:nvPr/>
        </p:nvSpPr>
        <p:spPr>
          <a:xfrm>
            <a:off x="3184593" y="3797883"/>
            <a:ext cx="58858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17-2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목표 희소 정도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실제 희소 정도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사이의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KL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발산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4D07A8C3-13E5-2010-52AC-B380ED22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76" y="4125413"/>
            <a:ext cx="3905250" cy="609600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CCA768E2-D53C-A022-036D-6C27DDB60988}"/>
              </a:ext>
            </a:extLst>
          </p:cNvPr>
          <p:cNvSpPr/>
          <p:nvPr/>
        </p:nvSpPr>
        <p:spPr>
          <a:xfrm>
            <a:off x="4208016" y="1500326"/>
            <a:ext cx="3444535" cy="1077739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xmlns="" id="{6F27B2EF-07D6-80E8-DAEE-19E89622CD3B}"/>
              </a:ext>
            </a:extLst>
          </p:cNvPr>
          <p:cNvSpPr/>
          <p:nvPr/>
        </p:nvSpPr>
        <p:spPr>
          <a:xfrm>
            <a:off x="3648722" y="3620140"/>
            <a:ext cx="4927107" cy="122706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5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판의 주요 변경 내용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10064" y="813006"/>
            <a:ext cx="10034954" cy="5670187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smtClean="0">
                <a:latin typeface="+mj-ea"/>
                <a:ea typeface="+mj-ea"/>
              </a:rPr>
              <a:t>최신 </a:t>
            </a:r>
            <a:r>
              <a:rPr lang="ko-KR" altLang="en-US" sz="1400" dirty="0">
                <a:latin typeface="+mj-ea"/>
                <a:ea typeface="+mj-ea"/>
              </a:rPr>
              <a:t>라이브러리 버전으로 </a:t>
            </a:r>
            <a:r>
              <a:rPr lang="ko-KR" altLang="en-US" sz="1400" dirty="0" smtClean="0">
                <a:latin typeface="+mj-ea"/>
                <a:ea typeface="+mj-ea"/>
              </a:rPr>
              <a:t>전체 코드 업데이트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특성 이름 추적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히스토그램 기반 </a:t>
            </a:r>
            <a:r>
              <a:rPr lang="ko-KR" altLang="en-US" sz="1400" dirty="0" err="1">
                <a:latin typeface="+mj-ea"/>
                <a:ea typeface="+mj-ea"/>
              </a:rPr>
              <a:t>그레이디언트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부스팅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레이블 전파 등 </a:t>
            </a:r>
            <a:r>
              <a:rPr lang="ko-KR" altLang="en-US" sz="1400" dirty="0" err="1">
                <a:latin typeface="+mj-ea"/>
                <a:ea typeface="+mj-ea"/>
              </a:rPr>
              <a:t>사이킷런에</a:t>
            </a:r>
            <a:r>
              <a:rPr lang="ko-KR" altLang="en-US" sz="1400" dirty="0">
                <a:latin typeface="+mj-ea"/>
                <a:ea typeface="+mj-ea"/>
              </a:rPr>
              <a:t> 새롭게 추가된 다양한 기능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튜닝을 위한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튜너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Keras</a:t>
            </a:r>
            <a:r>
              <a:rPr lang="en-US" altLang="ko-KR" sz="1400" dirty="0">
                <a:latin typeface="+mj-ea"/>
                <a:ea typeface="+mj-ea"/>
              </a:rPr>
              <a:t> Tuner)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자연어 처리를 위한 </a:t>
            </a:r>
            <a:r>
              <a:rPr lang="ko-KR" altLang="en-US" sz="1400" dirty="0" err="1">
                <a:latin typeface="+mj-ea"/>
                <a:ea typeface="+mj-ea"/>
              </a:rPr>
              <a:t>허깅</a:t>
            </a:r>
            <a:r>
              <a:rPr lang="ko-KR" altLang="en-US" sz="1400" dirty="0">
                <a:latin typeface="+mj-ea"/>
                <a:ea typeface="+mj-ea"/>
              </a:rPr>
              <a:t> 페이스</a:t>
            </a:r>
            <a:r>
              <a:rPr lang="en-US" altLang="ko-KR" sz="1400" dirty="0">
                <a:latin typeface="+mj-ea"/>
                <a:ea typeface="+mj-ea"/>
              </a:rPr>
              <a:t>(Hugging Face)</a:t>
            </a:r>
            <a:r>
              <a:rPr lang="ko-KR" altLang="en-US" sz="1400" dirty="0">
                <a:latin typeface="+mj-ea"/>
                <a:ea typeface="+mj-ea"/>
              </a:rPr>
              <a:t>의 </a:t>
            </a:r>
            <a:r>
              <a:rPr lang="ko-KR" altLang="en-US" sz="1400" dirty="0" err="1">
                <a:latin typeface="+mj-ea"/>
                <a:ea typeface="+mj-ea"/>
              </a:rPr>
              <a:t>트랜스포머스</a:t>
            </a:r>
            <a:r>
              <a:rPr lang="en-US" altLang="ko-KR" sz="1400" dirty="0">
                <a:latin typeface="+mj-ea"/>
                <a:ea typeface="+mj-ea"/>
              </a:rPr>
              <a:t>(Transformers) </a:t>
            </a:r>
            <a:r>
              <a:rPr lang="ko-KR" altLang="en-US" sz="1400" dirty="0">
                <a:latin typeface="+mj-ea"/>
                <a:ea typeface="+mj-ea"/>
              </a:rPr>
              <a:t>라이브러리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및 </a:t>
            </a:r>
            <a:r>
              <a:rPr lang="ko-KR" altLang="en-US" sz="1400" dirty="0" err="1">
                <a:latin typeface="+mj-ea"/>
                <a:ea typeface="+mj-ea"/>
              </a:rPr>
              <a:t>케라스의</a:t>
            </a:r>
            <a:r>
              <a:rPr lang="ko-KR" altLang="en-US" sz="1400" dirty="0">
                <a:latin typeface="+mj-ea"/>
                <a:ea typeface="+mj-ea"/>
              </a:rPr>
              <a:t> 새로운 전처리 및 데이터 증식 층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ko-KR" altLang="en-US" sz="1400" dirty="0">
                <a:latin typeface="+mj-ea"/>
                <a:ea typeface="+mj-ea"/>
              </a:rPr>
              <a:t>여러 비전 모델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ResNeXt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DenseNet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MobileNet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>
                <a:latin typeface="+mj-ea"/>
                <a:ea typeface="+mj-ea"/>
              </a:rPr>
              <a:t>CSPNet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-US" altLang="ko-KR" sz="1400" dirty="0" err="1" smtClean="0">
                <a:latin typeface="+mj-ea"/>
                <a:ea typeface="+mj-ea"/>
              </a:rPr>
              <a:t>EfficientNet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올바른 모델을 선택하기 위한 가이드라인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&lt;15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CNN</a:t>
            </a:r>
            <a:r>
              <a:rPr lang="ko-KR" altLang="en-US" sz="1400" dirty="0">
                <a:latin typeface="+mj-ea"/>
                <a:ea typeface="+mj-ea"/>
              </a:rPr>
              <a:t>을 사용한 시퀀스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합성된 </a:t>
            </a:r>
            <a:r>
              <a:rPr lang="ko-KR" altLang="en-US" sz="1400" dirty="0" err="1">
                <a:latin typeface="+mj-ea"/>
                <a:ea typeface="+mj-ea"/>
              </a:rPr>
              <a:t>시계열</a:t>
            </a:r>
            <a:r>
              <a:rPr lang="ko-KR" altLang="en-US" sz="1400" dirty="0">
                <a:latin typeface="+mj-ea"/>
                <a:ea typeface="+mj-ea"/>
              </a:rPr>
              <a:t> 대신 시카고 버스 및 철도 탑승객 데이터를 분석하며 </a:t>
            </a:r>
            <a:r>
              <a:rPr lang="en-US" altLang="ko-KR" sz="1400" dirty="0">
                <a:latin typeface="+mj-ea"/>
                <a:ea typeface="+mj-ea"/>
              </a:rPr>
              <a:t>ARMA </a:t>
            </a:r>
            <a:r>
              <a:rPr lang="ko-KR" altLang="en-US" sz="1400" dirty="0">
                <a:latin typeface="+mj-ea"/>
                <a:ea typeface="+mj-ea"/>
              </a:rPr>
              <a:t>모델과 그 변형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&lt;16</a:t>
            </a:r>
            <a:r>
              <a:rPr lang="ko-KR" altLang="en-US" sz="1400" dirty="0">
                <a:latin typeface="+mj-ea"/>
                <a:ea typeface="+mj-ea"/>
              </a:rPr>
              <a:t>장 </a:t>
            </a:r>
            <a:r>
              <a:rPr lang="en-US" altLang="ko-KR" sz="1400" dirty="0">
                <a:latin typeface="+mj-ea"/>
                <a:ea typeface="+mj-ea"/>
              </a:rPr>
              <a:t>RNN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ko-KR" altLang="en-US" sz="1400" dirty="0" err="1">
                <a:latin typeface="+mj-ea"/>
                <a:ea typeface="+mj-ea"/>
              </a:rPr>
              <a:t>어텐션을</a:t>
            </a:r>
            <a:r>
              <a:rPr lang="ko-KR" altLang="en-US" sz="1400" dirty="0">
                <a:latin typeface="+mj-ea"/>
                <a:ea typeface="+mj-ea"/>
              </a:rPr>
              <a:t> 사용한 자연어 처리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인코더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 err="1">
                <a:latin typeface="+mj-ea"/>
                <a:ea typeface="+mj-ea"/>
              </a:rPr>
              <a:t>디코더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RNN,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트랜스포머 모델을 </a:t>
            </a:r>
            <a:r>
              <a:rPr lang="ko-KR" altLang="en-US" sz="1400" dirty="0" smtClean="0">
                <a:latin typeface="+mj-ea"/>
                <a:ea typeface="+mj-ea"/>
              </a:rPr>
              <a:t>사용한 </a:t>
            </a:r>
            <a:r>
              <a:rPr lang="ko-KR" altLang="en-US" sz="1400" dirty="0">
                <a:latin typeface="+mj-ea"/>
                <a:ea typeface="+mj-ea"/>
              </a:rPr>
              <a:t>영어</a:t>
            </a:r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스페인어 번역 </a:t>
            </a:r>
            <a:r>
              <a:rPr lang="ko-KR" altLang="en-US" sz="1400" dirty="0" smtClean="0">
                <a:latin typeface="+mj-ea"/>
                <a:ea typeface="+mj-ea"/>
              </a:rPr>
              <a:t>모델 구축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en-US" altLang="ko-KR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스위치 트랜스포머</a:t>
            </a:r>
            <a:r>
              <a:rPr lang="en-US" altLang="ko-KR" sz="1400" dirty="0">
                <a:latin typeface="+mj-ea"/>
                <a:ea typeface="+mj-ea"/>
              </a:rPr>
              <a:t>(Switch Transformer), </a:t>
            </a:r>
            <a:r>
              <a:rPr lang="en-US" altLang="ko-KR" sz="1400" dirty="0" err="1">
                <a:latin typeface="+mj-ea"/>
                <a:ea typeface="+mj-ea"/>
              </a:rPr>
              <a:t>DistilBERT</a:t>
            </a:r>
            <a:r>
              <a:rPr lang="en-US" altLang="ko-KR" sz="1400" dirty="0">
                <a:latin typeface="+mj-ea"/>
                <a:ea typeface="+mj-ea"/>
              </a:rPr>
              <a:t>, T5, </a:t>
            </a:r>
            <a:r>
              <a:rPr lang="en-US" altLang="ko-KR" sz="1400" dirty="0" err="1">
                <a:latin typeface="+mj-ea"/>
                <a:ea typeface="+mj-ea"/>
              </a:rPr>
              <a:t>PaLM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ko-KR" altLang="en-US" sz="1400" dirty="0">
                <a:latin typeface="+mj-ea"/>
                <a:ea typeface="+mj-ea"/>
              </a:rPr>
              <a:t>사고 사슬 프롬프트 </a:t>
            </a:r>
            <a:r>
              <a:rPr lang="ko-KR" altLang="en-US" sz="1400" dirty="0" smtClean="0">
                <a:latin typeface="+mj-ea"/>
                <a:ea typeface="+mj-ea"/>
              </a:rPr>
              <a:t>포함</a:t>
            </a:r>
            <a:r>
              <a:rPr lang="en-US" altLang="ko-KR" sz="1400" dirty="0">
                <a:latin typeface="+mj-ea"/>
                <a:ea typeface="+mj-ea"/>
              </a:rPr>
              <a:t>)</a:t>
            </a:r>
            <a:r>
              <a:rPr lang="ko-KR" altLang="en-US" sz="1400" dirty="0">
                <a:latin typeface="+mj-ea"/>
                <a:ea typeface="+mj-ea"/>
              </a:rPr>
              <a:t>과 같은 언어 모델 비전 트랜스포머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-US" altLang="ko-KR" sz="1400" dirty="0" err="1">
                <a:latin typeface="+mj-ea"/>
                <a:ea typeface="+mj-ea"/>
              </a:rPr>
              <a:t>ViT</a:t>
            </a:r>
            <a:r>
              <a:rPr lang="en-US" altLang="ko-KR" sz="1400" dirty="0" smtClean="0">
                <a:latin typeface="+mj-ea"/>
                <a:ea typeface="+mj-ea"/>
              </a:rPr>
              <a:t>)</a:t>
            </a:r>
            <a:r>
              <a:rPr lang="ko-KR" altLang="en-US" sz="1400" dirty="0" smtClean="0">
                <a:latin typeface="+mj-ea"/>
                <a:ea typeface="+mj-ea"/>
              </a:rPr>
              <a:t> 소개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 err="1">
                <a:latin typeface="+mj-ea"/>
                <a:ea typeface="+mj-ea"/>
              </a:rPr>
              <a:t>DeiT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 smtClean="0">
                <a:latin typeface="+mj-ea"/>
                <a:ea typeface="+mj-ea"/>
              </a:rPr>
              <a:t>퍼시비어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DINO</a:t>
            </a:r>
            <a:r>
              <a:rPr lang="ko-KR" altLang="en-US" sz="1400" dirty="0">
                <a:latin typeface="+mj-ea"/>
                <a:ea typeface="+mj-ea"/>
              </a:rPr>
              <a:t>와 같은 트랜스포머 기반 비전 모델을 </a:t>
            </a:r>
            <a:r>
              <a:rPr lang="ko-KR" altLang="en-US" sz="1400" dirty="0" smtClean="0">
                <a:latin typeface="+mj-ea"/>
                <a:ea typeface="+mj-ea"/>
              </a:rPr>
              <a:t>비롯한 </a:t>
            </a:r>
            <a:r>
              <a:rPr lang="en-US" altLang="ko-KR" sz="1400" dirty="0">
                <a:latin typeface="+mj-ea"/>
                <a:ea typeface="+mj-ea"/>
              </a:rPr>
              <a:t>CLIP, DALL·E, </a:t>
            </a:r>
            <a:r>
              <a:rPr lang="ko-KR" altLang="en-US" sz="1400" dirty="0" smtClean="0">
                <a:latin typeface="+mj-ea"/>
                <a:ea typeface="+mj-ea"/>
              </a:rPr>
              <a:t>플라밍고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GATO </a:t>
            </a:r>
            <a:r>
              <a:rPr lang="ko-KR" altLang="en-US" sz="1400" dirty="0">
                <a:latin typeface="+mj-ea"/>
                <a:ea typeface="+mj-ea"/>
              </a:rPr>
              <a:t>등 몇 가지 대형 </a:t>
            </a:r>
            <a:r>
              <a:rPr lang="ko-KR" altLang="en-US" sz="1400" dirty="0" err="1">
                <a:latin typeface="+mj-ea"/>
                <a:ea typeface="+mj-ea"/>
              </a:rPr>
              <a:t>멀티모달</a:t>
            </a:r>
            <a:r>
              <a:rPr lang="ko-KR" altLang="en-US" sz="1400" dirty="0">
                <a:latin typeface="+mj-ea"/>
                <a:ea typeface="+mj-ea"/>
              </a:rPr>
              <a:t> 모델 개요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&lt;17</a:t>
            </a:r>
            <a:r>
              <a:rPr lang="ko-KR" altLang="en-US" sz="1400" dirty="0">
                <a:latin typeface="+mj-ea"/>
                <a:ea typeface="+mj-ea"/>
              </a:rPr>
              <a:t>장 오토인코더</a:t>
            </a:r>
            <a:r>
              <a:rPr lang="en-US" altLang="ko-KR" sz="1400" dirty="0">
                <a:latin typeface="+mj-ea"/>
                <a:ea typeface="+mj-ea"/>
              </a:rPr>
              <a:t>, GAN </a:t>
            </a:r>
            <a:r>
              <a:rPr lang="ko-KR" altLang="en-US" sz="1400" dirty="0">
                <a:latin typeface="+mj-ea"/>
                <a:ea typeface="+mj-ea"/>
              </a:rPr>
              <a:t>그리고 확산 모델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확산 </a:t>
            </a:r>
            <a:r>
              <a:rPr lang="ko-KR" altLang="en-US" sz="1400" dirty="0" smtClean="0">
                <a:latin typeface="+mj-ea"/>
                <a:ea typeface="+mj-ea"/>
              </a:rPr>
              <a:t>모델 소개</a:t>
            </a:r>
            <a:r>
              <a:rPr lang="en-US" altLang="ko-KR" sz="1400" dirty="0" smtClean="0">
                <a:latin typeface="+mj-ea"/>
                <a:ea typeface="+mj-ea"/>
              </a:rPr>
              <a:t>, </a:t>
            </a:r>
            <a:r>
              <a:rPr lang="en-US" altLang="ko-KR" sz="1400" dirty="0">
                <a:latin typeface="+mj-ea"/>
                <a:ea typeface="+mj-ea"/>
              </a:rPr>
              <a:t>DDPM </a:t>
            </a:r>
            <a:r>
              <a:rPr lang="ko-KR" altLang="en-US" sz="1400" dirty="0">
                <a:latin typeface="+mj-ea"/>
                <a:ea typeface="+mj-ea"/>
              </a:rPr>
              <a:t>구현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>
                <a:latin typeface="+mj-ea"/>
                <a:ea typeface="+mj-ea"/>
              </a:rPr>
              <a:t>&lt;19</a:t>
            </a:r>
            <a:r>
              <a:rPr lang="ko-KR" altLang="en-US" sz="1400" dirty="0">
                <a:latin typeface="+mj-ea"/>
                <a:ea typeface="+mj-ea"/>
              </a:rPr>
              <a:t>장 대규모 </a:t>
            </a:r>
            <a:r>
              <a:rPr lang="ko-KR" altLang="en-US" sz="1400" dirty="0" err="1">
                <a:latin typeface="+mj-ea"/>
                <a:ea typeface="+mj-ea"/>
              </a:rPr>
              <a:t>텐서플로</a:t>
            </a:r>
            <a:r>
              <a:rPr lang="ko-KR" altLang="en-US" sz="1400" dirty="0">
                <a:latin typeface="+mj-ea"/>
                <a:ea typeface="+mj-ea"/>
              </a:rPr>
              <a:t> 모델 훈련과 배포</a:t>
            </a:r>
            <a:r>
              <a:rPr lang="en-US" altLang="ko-KR" sz="1400" dirty="0" smtClean="0">
                <a:latin typeface="+mj-ea"/>
                <a:ea typeface="+mj-ea"/>
              </a:rPr>
              <a:t>&gt;: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클라우드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AI </a:t>
            </a:r>
            <a:r>
              <a:rPr lang="ko-KR" altLang="en-US" sz="1400" dirty="0">
                <a:latin typeface="+mj-ea"/>
                <a:ea typeface="+mj-ea"/>
              </a:rPr>
              <a:t>플랫폼에서 </a:t>
            </a:r>
            <a:r>
              <a:rPr lang="ko-KR" altLang="en-US" sz="1400" dirty="0" err="1">
                <a:latin typeface="+mj-ea"/>
                <a:ea typeface="+mj-ea"/>
              </a:rPr>
              <a:t>구글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버텍스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-US" altLang="ko-KR" sz="1400" dirty="0" smtClean="0">
                <a:latin typeface="+mj-ea"/>
                <a:ea typeface="+mj-ea"/>
              </a:rPr>
              <a:t>AI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ko-KR" altLang="en-US" sz="1400" dirty="0" err="1" smtClean="0">
                <a:latin typeface="+mj-ea"/>
                <a:ea typeface="+mj-ea"/>
              </a:rPr>
              <a:t>마이그레이션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대규모 </a:t>
            </a:r>
            <a:r>
              <a:rPr lang="ko-KR" altLang="en-US" sz="1400" dirty="0" err="1">
                <a:latin typeface="+mj-ea"/>
                <a:ea typeface="+mj-ea"/>
              </a:rPr>
              <a:t>하이퍼파라미터</a:t>
            </a:r>
            <a:r>
              <a:rPr lang="ko-KR" altLang="en-US" sz="1400" dirty="0">
                <a:latin typeface="+mj-ea"/>
                <a:ea typeface="+mj-ea"/>
              </a:rPr>
              <a:t> 검색을 위한 분산 </a:t>
            </a:r>
            <a:r>
              <a:rPr lang="ko-KR" altLang="en-US" sz="1400" dirty="0" err="1">
                <a:latin typeface="+mj-ea"/>
                <a:ea typeface="+mj-ea"/>
              </a:rPr>
              <a:t>케라스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smtClean="0">
                <a:latin typeface="+mj-ea"/>
                <a:ea typeface="+mj-ea"/>
              </a:rPr>
              <a:t>튜너</a:t>
            </a:r>
            <a:r>
              <a:rPr lang="en-US" altLang="ko-KR" sz="1400" dirty="0" smtClean="0">
                <a:latin typeface="+mj-ea"/>
                <a:ea typeface="+mj-ea"/>
              </a:rPr>
              <a:t>,</a:t>
            </a:r>
            <a:r>
              <a:rPr lang="ko-KR" altLang="en-US" sz="1400" dirty="0" smtClean="0">
                <a:latin typeface="+mj-ea"/>
                <a:ea typeface="+mj-ea"/>
              </a:rPr>
              <a:t> </a:t>
            </a:r>
            <a:r>
              <a:rPr lang="en-US" altLang="ko-KR" sz="1400" dirty="0">
                <a:latin typeface="+mj-ea"/>
                <a:ea typeface="+mj-ea"/>
              </a:rPr>
              <a:t>TensorFlow.js </a:t>
            </a:r>
            <a:r>
              <a:rPr lang="ko-KR" altLang="en-US" sz="1400" dirty="0">
                <a:latin typeface="+mj-ea"/>
                <a:ea typeface="+mj-ea"/>
              </a:rPr>
              <a:t>코드</a:t>
            </a:r>
            <a:endParaRPr lang="en-US" altLang="ko-KR" sz="1400" dirty="0">
              <a:latin typeface="+mj-ea"/>
              <a:ea typeface="+mj-ea"/>
            </a:endParaRPr>
          </a:p>
          <a:p>
            <a:pPr marL="457200" indent="-457200">
              <a:spcBef>
                <a:spcPts val="1200"/>
              </a:spcBef>
              <a:buFont typeface="+mj-lt"/>
              <a:buAutoNum type="arabicPeriod"/>
            </a:pPr>
            <a:r>
              <a:rPr lang="en-US" altLang="ko-KR" sz="1400" dirty="0" err="1">
                <a:latin typeface="+mj-ea"/>
                <a:ea typeface="+mj-ea"/>
              </a:rPr>
              <a:t>PipeDream</a:t>
            </a:r>
            <a:r>
              <a:rPr lang="ko-KR" altLang="en-US" sz="1400" dirty="0">
                <a:latin typeface="+mj-ea"/>
                <a:ea typeface="+mj-ea"/>
              </a:rPr>
              <a:t>과 </a:t>
            </a:r>
            <a:r>
              <a:rPr lang="en-US" altLang="ko-KR" sz="1400" dirty="0">
                <a:latin typeface="+mj-ea"/>
                <a:ea typeface="+mj-ea"/>
              </a:rPr>
              <a:t>Pathways</a:t>
            </a:r>
            <a:r>
              <a:rPr lang="ko-KR" altLang="en-US" sz="1400" dirty="0">
                <a:latin typeface="+mj-ea"/>
                <a:ea typeface="+mj-ea"/>
              </a:rPr>
              <a:t>를 비롯한 추가적인 분산 훈련 기법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9D098F-DE99-07BB-6D77-D9A1988B7F66}"/>
              </a:ext>
            </a:extLst>
          </p:cNvPr>
          <p:cNvSpPr txBox="1"/>
          <p:nvPr/>
        </p:nvSpPr>
        <p:spPr>
          <a:xfrm>
            <a:off x="1110064" y="5909038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[</a:t>
            </a:r>
            <a:r>
              <a:rPr lang="ko-KR" altLang="en-US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>
                <a:solidFill>
                  <a:schemeClr val="accent4">
                    <a:lumMod val="50000"/>
                  </a:schemeClr>
                </a:solidFill>
                <a:latin typeface="+mn-ea"/>
              </a:rPr>
              <a:t>] https://homl.info/changes3</a:t>
            </a:r>
            <a:endParaRPr lang="ko-KR" altLang="en-US" sz="1400">
              <a:solidFill>
                <a:schemeClr val="accent4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835451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17.6</a:t>
            </a:r>
            <a:r>
              <a:rPr lang="ko-KR" altLang="en-US" dirty="0" smtClean="0"/>
              <a:t> </a:t>
            </a:r>
            <a:r>
              <a:rPr lang="ko-KR" altLang="en-US" dirty="0"/>
              <a:t>희소 오토인코더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KL </a:t>
            </a:r>
            <a:r>
              <a:rPr lang="ko-KR" altLang="en-US"/>
              <a:t>발산 규제를 적용하기 위해 사용자 정의 규제 만들기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E774EBF8-2BEC-2777-6F3A-FF63135B6042}"/>
              </a:ext>
            </a:extLst>
          </p:cNvPr>
          <p:cNvGrpSpPr/>
          <p:nvPr/>
        </p:nvGrpSpPr>
        <p:grpSpPr>
          <a:xfrm>
            <a:off x="1524000" y="1176013"/>
            <a:ext cx="7934325" cy="3286125"/>
            <a:chOff x="1524000" y="1176013"/>
            <a:chExt cx="7934325" cy="32861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231B9FE1-B992-BF45-D24A-FA773928F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4000" y="1176013"/>
              <a:ext cx="7934325" cy="177165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6A6A2221-5B1B-750A-97C3-3B6A7EA62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5941" y="2947663"/>
              <a:ext cx="7905750" cy="1514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8367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17.6</a:t>
            </a:r>
            <a:r>
              <a:rPr lang="ko-KR" altLang="en-US" dirty="0" smtClean="0"/>
              <a:t> </a:t>
            </a:r>
            <a:r>
              <a:rPr lang="ko-KR" altLang="en-US" dirty="0"/>
              <a:t>희소 오토인코더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코딩 층의 활성화에 </a:t>
            </a:r>
            <a:r>
              <a:rPr lang="en-US" altLang="ko-KR"/>
              <a:t>KLDivergenceRegularizer</a:t>
            </a:r>
            <a:r>
              <a:rPr lang="ko-KR" altLang="en-US"/>
              <a:t>를 적용해 희소 오토인코더 만들기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656B880-31EE-8526-FD88-3B5C25BC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0936"/>
            <a:ext cx="70485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55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17.7</a:t>
            </a:r>
            <a:r>
              <a:rPr lang="ko-KR" altLang="en-US" dirty="0" smtClean="0"/>
              <a:t> </a:t>
            </a:r>
            <a:r>
              <a:rPr lang="ko-KR" altLang="en-US" dirty="0"/>
              <a:t>변이형 오토인코더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변이형 오토인코더</a:t>
            </a:r>
            <a:r>
              <a:rPr lang="en-US" altLang="ko-KR"/>
              <a:t>(variational autoencoder)</a:t>
            </a:r>
          </a:p>
          <a:p>
            <a:pPr lvl="2"/>
            <a:r>
              <a:rPr lang="ko-KR" altLang="en-US"/>
              <a:t>확률적 오토인코더</a:t>
            </a:r>
            <a:r>
              <a:rPr lang="en-US" altLang="ko-KR"/>
              <a:t>(probabilistic autoencoder)</a:t>
            </a:r>
          </a:p>
          <a:p>
            <a:pPr lvl="2"/>
            <a:r>
              <a:rPr lang="ko-KR" altLang="en-US"/>
              <a:t>생성 오토인코더</a:t>
            </a:r>
            <a:r>
              <a:rPr lang="en-US" altLang="ko-KR"/>
              <a:t>(generative autoencoder)</a:t>
            </a:r>
          </a:p>
          <a:p>
            <a:pPr lvl="2"/>
            <a:endParaRPr lang="en-US" altLang="ko-KR"/>
          </a:p>
          <a:p>
            <a:pPr lvl="1"/>
            <a:r>
              <a:rPr lang="ko-KR" altLang="en-US"/>
              <a:t>변이형 오토인코더는 효율적인 근사 베이즈 추론 방법인 변분 베이즈 추론</a:t>
            </a:r>
            <a:r>
              <a:rPr lang="en-US" altLang="ko-KR"/>
              <a:t>(variational Bayesian inference)</a:t>
            </a:r>
            <a:r>
              <a:rPr lang="ko-KR" altLang="en-US"/>
              <a:t>을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수행</a:t>
            </a:r>
            <a:endParaRPr lang="en-US" altLang="ko-KR"/>
          </a:p>
          <a:p>
            <a:pPr lvl="2"/>
            <a:r>
              <a:rPr lang="ko-KR" altLang="en-US"/>
              <a:t>베이즈 추론은 베이즈 정리에서 유도된 방정식을 사용하여 새로운 데이터를 기반으로 확률 분포를 업데이트하는 것을 의미</a:t>
            </a:r>
            <a:endParaRPr lang="en-US" altLang="ko-KR"/>
          </a:p>
          <a:p>
            <a:pPr lvl="2"/>
            <a:r>
              <a:rPr lang="ko-KR" altLang="en-US"/>
              <a:t>원래 분포를 사전 분포</a:t>
            </a:r>
            <a:r>
              <a:rPr lang="en-US" altLang="ko-KR"/>
              <a:t>(prior)</a:t>
            </a:r>
            <a:r>
              <a:rPr lang="ko-KR" altLang="en-US"/>
              <a:t>라고 하고 업데이트된 분포를 사후 분포</a:t>
            </a:r>
            <a:r>
              <a:rPr lang="en-US" altLang="ko-KR"/>
              <a:t>(posterior)</a:t>
            </a:r>
            <a:r>
              <a:rPr lang="ko-KR" altLang="en-US"/>
              <a:t>라 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4964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17.7</a:t>
            </a:r>
            <a:r>
              <a:rPr lang="ko-KR" altLang="en-US" dirty="0" smtClean="0"/>
              <a:t> </a:t>
            </a:r>
            <a:r>
              <a:rPr lang="ko-KR" altLang="en-US" dirty="0"/>
              <a:t>변이형 오토인코더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변이형 오토인코더 작동 방식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D7C7B6C-2B2E-3800-EE3B-AACAB753D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702" y="1289706"/>
            <a:ext cx="4746596" cy="454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3D23CE-66FC-66F9-4FC2-3C5319537490}"/>
              </a:ext>
            </a:extLst>
          </p:cNvPr>
          <p:cNvSpPr txBox="1"/>
          <p:nvPr/>
        </p:nvSpPr>
        <p:spPr>
          <a:xfrm>
            <a:off x="2530135" y="5835186"/>
            <a:ext cx="713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변이형 오토인코더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이를 통과하는 샘플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160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17.7</a:t>
            </a:r>
            <a:r>
              <a:rPr lang="ko-KR" altLang="en-US" dirty="0" smtClean="0"/>
              <a:t> </a:t>
            </a:r>
            <a:r>
              <a:rPr lang="ko-KR" altLang="en-US" dirty="0"/>
              <a:t>변이형 오토인코더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잠재 손실의 계산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354455-1FD1-D449-EAA3-52B9C6E03E92}"/>
              </a:ext>
            </a:extLst>
          </p:cNvPr>
          <p:cNvSpPr txBox="1"/>
          <p:nvPr/>
        </p:nvSpPr>
        <p:spPr>
          <a:xfrm>
            <a:off x="3315809" y="1649755"/>
            <a:ext cx="5560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17-3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변이형 오토인코더의 잠재 손실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5A90B2-841C-31DF-FD73-BDC6B3C39478}"/>
              </a:ext>
            </a:extLst>
          </p:cNvPr>
          <p:cNvSpPr txBox="1"/>
          <p:nvPr/>
        </p:nvSpPr>
        <p:spPr>
          <a:xfrm>
            <a:off x="3315809" y="3836294"/>
            <a:ext cx="55603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17-4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γ = log(σ</a:t>
            </a:r>
            <a:r>
              <a:rPr lang="en-US" altLang="ko-KR" sz="1400" b="1" baseline="3000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을 사용해 다시 쓴 변이형 오토인코더의 잠재 손실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6A0A2D9-2737-DAF3-D589-73C40C0C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11" y="2082075"/>
            <a:ext cx="3381375" cy="6286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9210314-1301-FABD-DD2E-18ADEC96C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315809"/>
            <a:ext cx="3200400" cy="590550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245EA0C4-E1F1-134B-0F6A-F3D687EE3678}"/>
              </a:ext>
            </a:extLst>
          </p:cNvPr>
          <p:cNvSpPr/>
          <p:nvPr/>
        </p:nvSpPr>
        <p:spPr>
          <a:xfrm>
            <a:off x="3994951" y="1509204"/>
            <a:ext cx="3994952" cy="1322773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xmlns="" id="{8987AD2B-5724-862A-C34F-79C7D1BD713A}"/>
              </a:ext>
            </a:extLst>
          </p:cNvPr>
          <p:cNvSpPr/>
          <p:nvPr/>
        </p:nvSpPr>
        <p:spPr>
          <a:xfrm>
            <a:off x="3315809" y="3764132"/>
            <a:ext cx="5560381" cy="1233996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460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17.7</a:t>
            </a:r>
            <a:r>
              <a:rPr lang="ko-KR" altLang="en-US" dirty="0" smtClean="0"/>
              <a:t> </a:t>
            </a:r>
            <a:r>
              <a:rPr lang="ko-KR" altLang="en-US" dirty="0"/>
              <a:t>변이형 오토인코더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패션 </a:t>
            </a:r>
            <a:r>
              <a:rPr lang="en-US" altLang="ko-KR"/>
              <a:t>MNIST </a:t>
            </a:r>
            <a:r>
              <a:rPr lang="ko-KR" altLang="en-US"/>
              <a:t>데이터셋에서 변이형 오토인코더 만들기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이 모델은 완전히 순차적이지 않기 때문에 함수형 </a:t>
            </a:r>
            <a:r>
              <a:rPr lang="en-US" altLang="ko-KR"/>
              <a:t>API</a:t>
            </a:r>
            <a:r>
              <a:rPr lang="ko-KR" altLang="en-US"/>
              <a:t>를 사용해 인코더 만들기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40652AAF-21A1-2A97-6062-26386CB6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19708"/>
            <a:ext cx="7762875" cy="14001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3F69AA81-2CB4-1C94-8A2E-C2ADA54F5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32229"/>
            <a:ext cx="69437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1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17.7</a:t>
            </a:r>
            <a:r>
              <a:rPr lang="ko-KR" altLang="en-US" dirty="0" smtClean="0"/>
              <a:t> </a:t>
            </a:r>
            <a:r>
              <a:rPr lang="ko-KR" altLang="en-US" dirty="0"/>
              <a:t>변이형 오토인코더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디코더 만들기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변이형 오토인코더 모델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5DBDFF0-570F-F859-DAA9-423E19E0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92705"/>
            <a:ext cx="7486650" cy="1933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19C629E0-2DA4-BF66-A602-BEEBC13C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81413"/>
            <a:ext cx="71818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82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17.7</a:t>
            </a:r>
            <a:r>
              <a:rPr lang="ko-KR" altLang="en-US" dirty="0" smtClean="0"/>
              <a:t> </a:t>
            </a:r>
            <a:r>
              <a:rPr lang="ko-KR" altLang="en-US" dirty="0"/>
              <a:t>변이형 오토인코더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잠재 손실과 재구성 손실을 추가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오토인코더를 컴파일하고 훈련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6160CD7-7D04-0AA9-E22A-950AB7FFC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75967"/>
            <a:ext cx="7286625" cy="1381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BBB0D608-F1F6-39FF-3F37-C75FA4F6D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18053"/>
            <a:ext cx="70866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35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17.7</a:t>
            </a:r>
            <a:r>
              <a:rPr lang="ko-KR" altLang="en-US" dirty="0" smtClean="0"/>
              <a:t> </a:t>
            </a:r>
            <a:r>
              <a:rPr lang="ko-KR" altLang="en-US" dirty="0"/>
              <a:t>변이형 오토인코더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17.7.1 </a:t>
            </a:r>
            <a:r>
              <a:rPr lang="ko-KR" altLang="en-US" b="1">
                <a:solidFill>
                  <a:srgbClr val="FF0000"/>
                </a:solidFill>
              </a:rPr>
              <a:t>패션 </a:t>
            </a:r>
            <a:r>
              <a:rPr lang="en-US" altLang="ko-KR" b="1">
                <a:solidFill>
                  <a:srgbClr val="FF0000"/>
                </a:solidFill>
              </a:rPr>
              <a:t>MNIST </a:t>
            </a:r>
            <a:r>
              <a:rPr lang="ko-KR" altLang="en-US" b="1">
                <a:solidFill>
                  <a:srgbClr val="FF0000"/>
                </a:solidFill>
              </a:rPr>
              <a:t>이미지 생성하기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변이형 오토인코더를 사용해 패션 의류처럼 보이는 이미지를 생성</a:t>
            </a:r>
            <a:endParaRPr lang="en-US" altLang="ko-KR"/>
          </a:p>
          <a:p>
            <a:pPr lvl="2"/>
            <a:r>
              <a:rPr lang="ko-KR" altLang="en-US"/>
              <a:t>가우스 분포에서 랜덤한 코딩을 샘플링하여 디코딩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A2DF70C-8099-522B-B884-C66D0B728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2263"/>
            <a:ext cx="5295900" cy="876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58A2801B-EAB9-9714-C9B3-2AAFD75E8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898420"/>
            <a:ext cx="7048500" cy="2943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9D5B10-5D4F-6BA8-574A-54BBE62972AF}"/>
              </a:ext>
            </a:extLst>
          </p:cNvPr>
          <p:cNvSpPr txBox="1"/>
          <p:nvPr/>
        </p:nvSpPr>
        <p:spPr>
          <a:xfrm>
            <a:off x="2530135" y="5991640"/>
            <a:ext cx="713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17-12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변이형 오토인코더로 생성된 패션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MNIST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이미지</a:t>
            </a:r>
          </a:p>
        </p:txBody>
      </p:sp>
    </p:spTree>
    <p:extLst>
      <p:ext uri="{BB962C8B-B14F-4D97-AF65-F5344CB8AC3E}">
        <p14:creationId xmlns:p14="http://schemas.microsoft.com/office/powerpoint/2010/main" val="3139766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17.7</a:t>
            </a:r>
            <a:r>
              <a:rPr lang="ko-KR" altLang="en-US" dirty="0" smtClean="0"/>
              <a:t> </a:t>
            </a:r>
            <a:r>
              <a:rPr lang="ko-KR" altLang="en-US" dirty="0"/>
              <a:t>변이형 오토인코더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변이형 오토인코더는 시맨틱 보간</a:t>
            </a:r>
            <a:r>
              <a:rPr lang="en-US" altLang="ko-KR"/>
              <a:t>(semantic interpolation)</a:t>
            </a:r>
            <a:r>
              <a:rPr lang="ko-KR" altLang="en-US"/>
              <a:t>을 수행</a:t>
            </a:r>
            <a:endParaRPr lang="en-US" altLang="ko-KR"/>
          </a:p>
          <a:p>
            <a:pPr lvl="1"/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9D5B10-5D4F-6BA8-574A-54BBE62972AF}"/>
              </a:ext>
            </a:extLst>
          </p:cNvPr>
          <p:cNvSpPr txBox="1"/>
          <p:nvPr/>
        </p:nvSpPr>
        <p:spPr>
          <a:xfrm>
            <a:off x="2530135" y="4044550"/>
            <a:ext cx="713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17-13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시맨틱 보간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5F3F5C3-ED69-B06F-A4F8-E7AD1ADBF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29418"/>
            <a:ext cx="7077075" cy="1114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2C8E2862-7007-DACF-3609-F4C65E569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5" y="2890837"/>
            <a:ext cx="77914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5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56" y="107957"/>
            <a:ext cx="11281052" cy="671349"/>
          </a:xfrm>
        </p:spPr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29D296E-DB97-4CBB-9C33-A2EBB9A43B92}"/>
              </a:ext>
            </a:extLst>
          </p:cNvPr>
          <p:cNvSpPr txBox="1"/>
          <p:nvPr/>
        </p:nvSpPr>
        <p:spPr>
          <a:xfrm>
            <a:off x="1898306" y="8347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머신러닝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86F87E-39A5-75AB-07DE-B8228F60E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49114"/>
              </p:ext>
            </p:extLst>
          </p:nvPr>
        </p:nvGraphicFramePr>
        <p:xfrm>
          <a:off x="916656" y="1352551"/>
          <a:ext cx="1061653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한눈에 보는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과학자가 꼭 알아야 할 기초 개념과 용어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프로젝트 처음부터 끝까지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주택 가격을 예측하는 회귀 작업을 살펴보면서 선형 회귀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결정 트리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등 여러 알고리즘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 시스템 학습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모델 훈련</a:t>
                      </a: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신경망 구축에 필요한 모델 훈련 알고리즘 학습 </a:t>
                      </a: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err="1" smtClean="0">
                          <a:latin typeface="+mn-ea"/>
                          <a:ea typeface="+mn-ea"/>
                        </a:rPr>
                        <a:t>서포트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벡터 머신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SVM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의 핵심 개념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사용 방법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작동 원리 학습</a:t>
                      </a:r>
                      <a:endParaRPr lang="en-US" altLang="ko-KR" sz="1300" b="0" dirty="0"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트리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결정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트리의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훈련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시각화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예측 방법과 </a:t>
                      </a:r>
                      <a:r>
                        <a:rPr lang="ko-KR" altLang="en-US" sz="1300" b="0" dirty="0" err="1" smtClean="0">
                          <a:latin typeface="+mn-ea"/>
                          <a:ea typeface="+mn-ea"/>
                        </a:rPr>
                        <a:t>사이킷런의</a:t>
                      </a:r>
                      <a:r>
                        <a:rPr lang="ko-KR" altLang="en-US" sz="13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CART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훈련 알고리즘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앙상블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학습과 랜덤 </a:t>
                      </a:r>
                      <a:r>
                        <a:rPr lang="ko-KR" altLang="en-US" sz="1300" b="1" dirty="0" err="1">
                          <a:latin typeface="+mn-ea"/>
                          <a:ea typeface="+mn-ea"/>
                        </a:rPr>
                        <a:t>포레스트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투표 기반 분류기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배깅과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페이스팅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랜덤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포레스트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부스팅</a:t>
                      </a:r>
                      <a:r>
                        <a:rPr lang="en-US" altLang="ko-KR" sz="1300" b="0" dirty="0">
                          <a:latin typeface="+mn-ea"/>
                          <a:ea typeface="+mn-ea"/>
                        </a:rPr>
                        <a:t>, </a:t>
                      </a:r>
                      <a:br>
                        <a:rPr lang="en-US" altLang="ko-KR" sz="1300" b="0" dirty="0">
                          <a:latin typeface="+mn-ea"/>
                          <a:ea typeface="+mn-ea"/>
                        </a:rPr>
                      </a:br>
                      <a:r>
                        <a:rPr lang="ko-KR" altLang="en-US" sz="1300" b="0" dirty="0" err="1">
                          <a:latin typeface="+mn-ea"/>
                          <a:ea typeface="+mn-ea"/>
                        </a:rPr>
                        <a:t>스태킹</a:t>
                      </a:r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 앙상블 등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차원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축소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고차원 공간과 차원 축소 기법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300" b="1" dirty="0" smtClean="0">
                          <a:latin typeface="+mn-ea"/>
                          <a:ea typeface="+mn-ea"/>
                        </a:rPr>
                        <a:t>비지도 </a:t>
                      </a:r>
                      <a:r>
                        <a:rPr lang="ko-KR" altLang="en-US" sz="1300" b="1" dirty="0">
                          <a:latin typeface="+mn-ea"/>
                          <a:ea typeface="+mn-ea"/>
                        </a:rPr>
                        <a:t>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latin typeface="+mn-ea"/>
                          <a:ea typeface="+mn-ea"/>
                        </a:rPr>
                        <a:t>비지도 학습과 알고리즘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0CF819B2-A8C0-E49D-5ED2-FA1B4EFDC2F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1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17680632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생성자</a:t>
            </a:r>
          </a:p>
          <a:p>
            <a:pPr lvl="2"/>
            <a:r>
              <a:rPr lang="ko-KR" altLang="en-US"/>
              <a:t>랜덤한 분포</a:t>
            </a:r>
            <a:r>
              <a:rPr lang="en-US" altLang="ko-KR"/>
              <a:t>(</a:t>
            </a:r>
            <a:r>
              <a:rPr lang="ko-KR" altLang="en-US"/>
              <a:t>일반적으로 가우스 분포</a:t>
            </a:r>
            <a:r>
              <a:rPr lang="en-US" altLang="ko-KR"/>
              <a:t>)</a:t>
            </a:r>
            <a:r>
              <a:rPr lang="ko-KR" altLang="en-US"/>
              <a:t>를 입력으로 받고 이미지와 같은 데이터를 출력</a:t>
            </a:r>
            <a:endParaRPr lang="en-US" altLang="ko-KR"/>
          </a:p>
          <a:p>
            <a:pPr lvl="1"/>
            <a:r>
              <a:rPr lang="ko-KR" altLang="en-US"/>
              <a:t>판별자</a:t>
            </a:r>
          </a:p>
          <a:p>
            <a:pPr lvl="2"/>
            <a:r>
              <a:rPr lang="ko-KR" altLang="en-US"/>
              <a:t>생성자에서 얻은 가짜 이미지나 훈련 세트에서 추출한 진짜 이미지를 입력 받아 입력된 이미지가 가짜인지 진짜인지 구분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5675726-A282-070E-38DF-ECD445F192E7}"/>
              </a:ext>
            </a:extLst>
          </p:cNvPr>
          <p:cNvSpPr txBox="1"/>
          <p:nvPr/>
        </p:nvSpPr>
        <p:spPr>
          <a:xfrm>
            <a:off x="2539554" y="6121361"/>
            <a:ext cx="71376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생성적 적대 신경망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07A35D7-DEB9-122E-A422-2FCCDBFA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569" y="2373968"/>
            <a:ext cx="3435658" cy="364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36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GAN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각 훈련 반복은 두 단계로 이루어짐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먼저 판별자를 훈련</a:t>
            </a:r>
            <a:endParaRPr lang="en-US" altLang="ko-KR"/>
          </a:p>
          <a:p>
            <a:pPr lvl="3"/>
            <a:r>
              <a:rPr lang="ko-KR" altLang="en-US"/>
              <a:t>훈련 세트에서 실제 이미지 배치를 샘플링하고 생성자에서 생성한 동일한 수의 가짜 이미지를 합침</a:t>
            </a:r>
            <a:endParaRPr lang="en-US" altLang="ko-KR"/>
          </a:p>
          <a:p>
            <a:pPr lvl="3"/>
            <a:r>
              <a:rPr lang="ko-KR" altLang="en-US"/>
              <a:t>가짜 이미지의 레이블은 </a:t>
            </a:r>
            <a:r>
              <a:rPr lang="en-US" altLang="ko-KR"/>
              <a:t>0</a:t>
            </a:r>
            <a:r>
              <a:rPr lang="ko-KR" altLang="en-US"/>
              <a:t>으로</a:t>
            </a:r>
            <a:r>
              <a:rPr lang="en-US" altLang="ko-KR"/>
              <a:t>, </a:t>
            </a:r>
            <a:r>
              <a:rPr lang="ko-KR" altLang="en-US"/>
              <a:t>진짜 이미지는 </a:t>
            </a:r>
            <a:r>
              <a:rPr lang="en-US" altLang="ko-KR"/>
              <a:t>1</a:t>
            </a:r>
            <a:r>
              <a:rPr lang="ko-KR" altLang="en-US"/>
              <a:t>로 설정</a:t>
            </a:r>
            <a:endParaRPr lang="en-US" altLang="ko-KR"/>
          </a:p>
          <a:p>
            <a:pPr lvl="3"/>
            <a:r>
              <a:rPr lang="ko-KR" altLang="en-US"/>
              <a:t>판별자는 이진 크로스 엔트로피를 사용해 한 스텝 동안 이렇게 레이블된 배치로 훈련</a:t>
            </a:r>
            <a:endParaRPr lang="en-US" altLang="ko-KR"/>
          </a:p>
          <a:p>
            <a:pPr lvl="3"/>
            <a:r>
              <a:rPr lang="ko-KR" altLang="en-US"/>
              <a:t>이 단계에서 역전파는 판별자의 가중치만 최적화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생성자를 훈련</a:t>
            </a:r>
            <a:endParaRPr lang="en-US" altLang="ko-KR"/>
          </a:p>
          <a:p>
            <a:pPr lvl="3"/>
            <a:r>
              <a:rPr lang="ko-KR" altLang="en-US"/>
              <a:t>먼저 생성자를 사용해 다른 가짜 이미지 배치를 만들어줌</a:t>
            </a:r>
            <a:endParaRPr lang="en-US" altLang="ko-KR"/>
          </a:p>
          <a:p>
            <a:pPr lvl="3"/>
            <a:r>
              <a:rPr lang="ko-KR" altLang="en-US"/>
              <a:t>다시 판별자를 사용해 이미지가 진짜인지 가짜인지 판별</a:t>
            </a:r>
            <a:endParaRPr lang="en-US" altLang="ko-KR"/>
          </a:p>
          <a:p>
            <a:pPr lvl="3"/>
            <a:r>
              <a:rPr lang="ko-KR" altLang="en-US"/>
              <a:t>이번에는 배치에 진짜 이미지를 추가하지 않고 레이블을 모두 </a:t>
            </a:r>
            <a:r>
              <a:rPr lang="en-US" altLang="ko-KR"/>
              <a:t>1(</a:t>
            </a:r>
            <a:r>
              <a:rPr lang="ko-KR" altLang="en-US"/>
              <a:t>진짜</a:t>
            </a:r>
            <a:r>
              <a:rPr lang="en-US" altLang="ko-KR"/>
              <a:t>)</a:t>
            </a:r>
            <a:r>
              <a:rPr lang="ko-KR" altLang="en-US"/>
              <a:t>로 설정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생성자가 판별자가 진짜라고 믿을 만한 이미지</a:t>
            </a:r>
            <a:r>
              <a:rPr lang="en-US" altLang="ko-KR"/>
              <a:t>(</a:t>
            </a:r>
            <a:r>
              <a:rPr lang="ko-KR" altLang="en-US"/>
              <a:t>실제로는 가짜 이미지입니다</a:t>
            </a:r>
            <a:r>
              <a:rPr lang="en-US" altLang="ko-KR"/>
              <a:t>)</a:t>
            </a:r>
            <a:r>
              <a:rPr lang="ko-KR" altLang="en-US"/>
              <a:t>를 만들어야 함</a:t>
            </a:r>
            <a:endParaRPr lang="en-US" altLang="ko-KR"/>
          </a:p>
          <a:p>
            <a:pPr lvl="3"/>
            <a:r>
              <a:rPr lang="ko-KR" altLang="en-US"/>
              <a:t>이 단계 동안에는 판별자의 가중치를 동결하는 것이 중요</a:t>
            </a:r>
            <a:endParaRPr lang="en-US" altLang="ko-KR"/>
          </a:p>
          <a:p>
            <a:pPr lvl="3"/>
            <a:r>
              <a:rPr lang="ko-KR" altLang="en-US"/>
              <a:t>따라서 역전파는 생성자의 가중치에만 영향을 미침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649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패션 </a:t>
            </a:r>
            <a:r>
              <a:rPr lang="en-US" altLang="ko-KR"/>
              <a:t>MNIST </a:t>
            </a:r>
            <a:r>
              <a:rPr lang="ko-KR" altLang="en-US"/>
              <a:t>데이터셋으로 간단한 </a:t>
            </a:r>
            <a:r>
              <a:rPr lang="en-US" altLang="ko-KR"/>
              <a:t>GAN</a:t>
            </a:r>
            <a:r>
              <a:rPr lang="ko-KR" altLang="en-US"/>
              <a:t> 만들기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ECF49BCF-4CF8-3574-A273-25F65BC2D480}"/>
              </a:ext>
            </a:extLst>
          </p:cNvPr>
          <p:cNvGrpSpPr/>
          <p:nvPr/>
        </p:nvGrpSpPr>
        <p:grpSpPr>
          <a:xfrm>
            <a:off x="1524000" y="1284535"/>
            <a:ext cx="7965866" cy="4552950"/>
            <a:chOff x="2128837" y="1229373"/>
            <a:chExt cx="7965866" cy="45529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5DC8937C-0863-DC2F-1AC6-86F4103AB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8837" y="1229373"/>
              <a:ext cx="7934325" cy="25527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1C62D0A0-724C-1FD7-6352-26772D49B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0378" y="3782073"/>
              <a:ext cx="7934325" cy="2000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7878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gan </a:t>
            </a:r>
            <a:r>
              <a:rPr lang="ko-KR" altLang="en-US"/>
              <a:t>모델을 컴파일하기 전에 판별자가 훈련되지 않도록 설정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이미지를 순회하는 </a:t>
            </a:r>
            <a:r>
              <a:rPr lang="en-US" altLang="ko-KR"/>
              <a:t>Dataset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6976F4E-69C1-2C18-1ADC-4DBF6358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06254"/>
            <a:ext cx="7419975" cy="1143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462429B7-AE2A-6EED-B14F-22479C26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24" y="2984747"/>
            <a:ext cx="74009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3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반복을 만들 준비가 완료</a:t>
            </a:r>
            <a:r>
              <a:rPr lang="en-US" altLang="ko-KR"/>
              <a:t>. </a:t>
            </a:r>
            <a:r>
              <a:rPr lang="ko-KR" altLang="en-US"/>
              <a:t>이를 </a:t>
            </a:r>
            <a:r>
              <a:rPr lang="en-US" altLang="ko-KR"/>
              <a:t>train_gan() </a:t>
            </a:r>
            <a:r>
              <a:rPr lang="ko-KR" altLang="en-US"/>
              <a:t>함수로 감쌈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DB77894-9EC7-5541-8593-A308FC97DBA0}"/>
              </a:ext>
            </a:extLst>
          </p:cNvPr>
          <p:cNvGrpSpPr/>
          <p:nvPr/>
        </p:nvGrpSpPr>
        <p:grpSpPr>
          <a:xfrm>
            <a:off x="1531199" y="1285735"/>
            <a:ext cx="7915275" cy="4550550"/>
            <a:chOff x="2124075" y="1248422"/>
            <a:chExt cx="7915275" cy="45505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0D8F466E-6FEA-41C5-62FA-3EDDF6B01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2650" y="1248422"/>
              <a:ext cx="7886700" cy="685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5AEECADE-0CCD-9368-D93A-DE70A1BA6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24075" y="1969922"/>
              <a:ext cx="7915275" cy="3829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5211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각 반복마다 두 단계가 있음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ko-KR" altLang="en-US"/>
              <a:t>가우스 잡음을 생성자에 주입하여 가짜 이미지를 생성</a:t>
            </a:r>
            <a:endParaRPr lang="en-US" altLang="ko-KR"/>
          </a:p>
          <a:p>
            <a:pPr lvl="3"/>
            <a:r>
              <a:rPr lang="ko-KR" altLang="en-US"/>
              <a:t>이와 동일한 개수의 진짜 이미지를 합쳐서배치를 완성</a:t>
            </a:r>
            <a:endParaRPr lang="en-US" altLang="ko-KR"/>
          </a:p>
          <a:p>
            <a:pPr lvl="3"/>
            <a:r>
              <a:rPr lang="ko-KR" altLang="en-US"/>
              <a:t>타깃 </a:t>
            </a:r>
            <a:r>
              <a:rPr lang="en-US" altLang="ko-KR"/>
              <a:t>y1</a:t>
            </a:r>
            <a:r>
              <a:rPr lang="ko-KR" altLang="en-US"/>
              <a:t>은 가짜 이미지일 경우 </a:t>
            </a:r>
            <a:r>
              <a:rPr lang="en-US" altLang="ko-KR"/>
              <a:t>0</a:t>
            </a:r>
            <a:r>
              <a:rPr lang="ko-KR" altLang="en-US"/>
              <a:t>이고 진짜 이미지는 </a:t>
            </a:r>
            <a:r>
              <a:rPr lang="en-US" altLang="ko-KR"/>
              <a:t>1</a:t>
            </a:r>
            <a:r>
              <a:rPr lang="ko-KR" altLang="en-US"/>
              <a:t>로 설정</a:t>
            </a:r>
            <a:endParaRPr lang="en-US" altLang="ko-KR"/>
          </a:p>
          <a:p>
            <a:pPr lvl="3"/>
            <a:r>
              <a:rPr lang="ko-KR" altLang="en-US"/>
              <a:t>이 배치에서 판별자를 훈련</a:t>
            </a:r>
            <a:endParaRPr lang="en-US" altLang="ko-KR"/>
          </a:p>
          <a:p>
            <a:pPr lvl="3"/>
            <a:r>
              <a:rPr lang="ko-KR" altLang="en-US"/>
              <a:t>이 단계에서는 판별자만 훈련되며 생성자는 훈련되지 않음</a:t>
            </a:r>
            <a:endParaRPr lang="en-US" altLang="ko-KR"/>
          </a:p>
          <a:p>
            <a:pPr marL="1257300" lvl="2" indent="-342900">
              <a:buFont typeface="+mj-lt"/>
              <a:buAutoNum type="arabicPeriod"/>
            </a:pPr>
            <a:r>
              <a:rPr lang="en-US" altLang="ko-KR"/>
              <a:t>GAN</a:t>
            </a:r>
            <a:r>
              <a:rPr lang="ko-KR" altLang="en-US"/>
              <a:t>에 가우스 잡음을 주입</a:t>
            </a:r>
            <a:endParaRPr lang="en-US" altLang="ko-KR"/>
          </a:p>
          <a:p>
            <a:pPr lvl="3"/>
            <a:r>
              <a:rPr lang="ko-KR" altLang="en-US"/>
              <a:t>생성자가 먼저 가짜 이미지를 생성하고 판별자가 이 이미지가 가짜인지 진짜인지 추측</a:t>
            </a:r>
            <a:endParaRPr lang="en-US" altLang="ko-KR"/>
          </a:p>
          <a:p>
            <a:pPr lvl="3"/>
            <a:r>
              <a:rPr lang="ko-KR" altLang="en-US"/>
              <a:t>이 단계에서 생성자를 향상시켜야 함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즉</a:t>
            </a:r>
            <a:r>
              <a:rPr lang="en-US" altLang="ko-KR"/>
              <a:t>, </a:t>
            </a:r>
            <a:r>
              <a:rPr lang="ko-KR" altLang="en-US"/>
              <a:t>판별자가 실패해야 함</a:t>
            </a:r>
            <a:endParaRPr lang="en-US" altLang="ko-KR"/>
          </a:p>
          <a:p>
            <a:pPr lvl="3"/>
            <a:r>
              <a:rPr lang="ko-KR" altLang="en-US"/>
              <a:t>이 때문에 타깃 </a:t>
            </a:r>
            <a:r>
              <a:rPr lang="en-US" altLang="ko-KR"/>
              <a:t>y2</a:t>
            </a:r>
            <a:r>
              <a:rPr lang="ko-KR" altLang="en-US"/>
              <a:t>를 </a:t>
            </a:r>
            <a:r>
              <a:rPr lang="en-US" altLang="ko-KR"/>
              <a:t>1</a:t>
            </a:r>
            <a:r>
              <a:rPr lang="ko-KR" altLang="en-US"/>
              <a:t>로 지정</a:t>
            </a:r>
            <a:endParaRPr lang="en-US" altLang="ko-KR"/>
          </a:p>
          <a:p>
            <a:pPr lvl="3"/>
            <a:r>
              <a:rPr lang="ko-KR" altLang="en-US"/>
              <a:t>이 단계에서는 판별자가 훈련되지 않으므로 </a:t>
            </a:r>
            <a:r>
              <a:rPr lang="en-US" altLang="ko-KR"/>
              <a:t>gan </a:t>
            </a:r>
            <a:r>
              <a:rPr lang="ko-KR" altLang="en-US"/>
              <a:t>모델에서 향상되는 부분은 생성자뿐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419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훈련이 끝난 후에 가우스 분포에서 랜덤하게 코딩을 샘플링하여 생성자에 주입</a:t>
            </a:r>
            <a:endParaRPr lang="en-US" altLang="ko-KR"/>
          </a:p>
          <a:p>
            <a:pPr lvl="2"/>
            <a:r>
              <a:rPr lang="ko-KR" altLang="en-US"/>
              <a:t>새로운 이미지를 획득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ECF66D0-37AC-4E7C-41CD-DC6DD37F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643551"/>
            <a:ext cx="7886700" cy="406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9F453BD-B10F-CD1A-7637-FC5B56FC610B}"/>
              </a:ext>
            </a:extLst>
          </p:cNvPr>
          <p:cNvSpPr txBox="1"/>
          <p:nvPr/>
        </p:nvSpPr>
        <p:spPr>
          <a:xfrm>
            <a:off x="3045041" y="579401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한 훈련 에포크가 끝난 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GAN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이 생성한 이미지</a:t>
            </a:r>
          </a:p>
        </p:txBody>
      </p:sp>
    </p:spTree>
    <p:extLst>
      <p:ext uri="{BB962C8B-B14F-4D97-AF65-F5344CB8AC3E}">
        <p14:creationId xmlns:p14="http://schemas.microsoft.com/office/powerpoint/2010/main" val="2013171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17.8.1 GAN </a:t>
            </a:r>
            <a:r>
              <a:rPr lang="ko-KR" altLang="en-US" b="1">
                <a:solidFill>
                  <a:srgbClr val="FF0000"/>
                </a:solidFill>
              </a:rPr>
              <a:t>훈련의 어려움</a:t>
            </a:r>
            <a:endParaRPr lang="en-US" altLang="ko-KR" b="1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훈련 과정에서 생성자와 판별자는 끊임없이 서로 앞서려고 노력하는 제로섬</a:t>
            </a:r>
            <a:r>
              <a:rPr lang="en-US" altLang="ko-KR"/>
              <a:t>(zero-sum) </a:t>
            </a:r>
            <a:r>
              <a:rPr lang="ko-KR" altLang="en-US"/>
              <a:t>게임</a:t>
            </a:r>
            <a:endParaRPr lang="en-US" altLang="ko-KR"/>
          </a:p>
          <a:p>
            <a:pPr lvl="1"/>
            <a:r>
              <a:rPr lang="ko-KR" altLang="en-US"/>
              <a:t>훈련이 진행됨에 따라 내시 균형</a:t>
            </a:r>
            <a:r>
              <a:rPr lang="en-US" altLang="ko-KR"/>
              <a:t>(Nash equilibrium)</a:t>
            </a:r>
            <a:r>
              <a:rPr lang="ko-KR" altLang="en-US"/>
              <a:t> 상태에 다다를 수 있음</a:t>
            </a:r>
            <a:endParaRPr lang="en-US" altLang="ko-KR"/>
          </a:p>
          <a:p>
            <a:pPr lvl="1"/>
            <a:r>
              <a:rPr lang="ko-KR" altLang="en-US"/>
              <a:t>모드 붕괴</a:t>
            </a:r>
            <a:r>
              <a:rPr lang="en-US" altLang="ko-KR"/>
              <a:t>(mode collapse)</a:t>
            </a:r>
          </a:p>
          <a:p>
            <a:pPr lvl="1"/>
            <a:r>
              <a:rPr lang="ko-KR" altLang="en-US"/>
              <a:t>경험 재생</a:t>
            </a:r>
            <a:r>
              <a:rPr lang="en-US" altLang="ko-KR"/>
              <a:t>(experience replay)</a:t>
            </a:r>
          </a:p>
          <a:p>
            <a:pPr lvl="1"/>
            <a:r>
              <a:rPr lang="ko-KR" altLang="en-US"/>
              <a:t>미니배치 판별</a:t>
            </a:r>
            <a:r>
              <a:rPr lang="en-US" altLang="ko-KR"/>
              <a:t>(mini-batch discrimination)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4256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17.8.2 </a:t>
            </a:r>
            <a:r>
              <a:rPr lang="ko-KR" altLang="en-US" b="1">
                <a:solidFill>
                  <a:srgbClr val="FF0000"/>
                </a:solidFill>
              </a:rPr>
              <a:t>심층 합성곱 </a:t>
            </a:r>
            <a:r>
              <a:rPr lang="en-US" altLang="ko-KR" b="1">
                <a:solidFill>
                  <a:srgbClr val="FF0000"/>
                </a:solidFill>
              </a:rPr>
              <a:t>GAN</a:t>
            </a:r>
          </a:p>
          <a:p>
            <a:pPr lvl="1"/>
            <a:r>
              <a:rPr lang="ko-KR" altLang="en-US"/>
              <a:t>심층 합성곱</a:t>
            </a:r>
            <a:r>
              <a:rPr lang="en-US" altLang="ko-KR"/>
              <a:t> GAN(deep convolutional GAN, DCGAN)</a:t>
            </a:r>
          </a:p>
          <a:p>
            <a:pPr lvl="2"/>
            <a:r>
              <a:rPr lang="ko-KR" altLang="en-US"/>
              <a:t>안정적인 합성곱 </a:t>
            </a:r>
            <a:r>
              <a:rPr lang="en-US" altLang="ko-KR"/>
              <a:t>GAN</a:t>
            </a:r>
            <a:r>
              <a:rPr lang="ko-KR" altLang="en-US"/>
              <a:t>을 구축하기 위해 논문에서 제안한 주요 가이드라인</a:t>
            </a:r>
            <a:endParaRPr lang="en-US" altLang="ko-KR"/>
          </a:p>
          <a:p>
            <a:pPr lvl="3"/>
            <a:r>
              <a:rPr lang="en-US" altLang="ko-KR"/>
              <a:t>(</a:t>
            </a:r>
            <a:r>
              <a:rPr lang="ko-KR" altLang="en-US"/>
              <a:t>판별자에 있는</a:t>
            </a:r>
            <a:r>
              <a:rPr lang="en-US" altLang="ko-KR"/>
              <a:t>) </a:t>
            </a:r>
            <a:r>
              <a:rPr lang="ko-KR" altLang="en-US"/>
              <a:t>풀링 층을 스트라이드 합성곱으로 바꾸고 </a:t>
            </a:r>
            <a:r>
              <a:rPr lang="en-US" altLang="ko-KR"/>
              <a:t>(</a:t>
            </a:r>
            <a:r>
              <a:rPr lang="ko-KR" altLang="en-US"/>
              <a:t>생성자에 있는</a:t>
            </a:r>
            <a:r>
              <a:rPr lang="en-US" altLang="ko-KR"/>
              <a:t>) </a:t>
            </a:r>
            <a:r>
              <a:rPr lang="ko-KR" altLang="en-US"/>
              <a:t>풀링 층은 전치 합성곱으로 바꿈</a:t>
            </a:r>
            <a:endParaRPr lang="en-US" altLang="ko-KR"/>
          </a:p>
          <a:p>
            <a:pPr lvl="3"/>
            <a:r>
              <a:rPr lang="ko-KR" altLang="en-US"/>
              <a:t>생성자와 판별자에 배치 정규화를 사용</a:t>
            </a:r>
            <a:r>
              <a:rPr lang="en-US" altLang="ko-KR"/>
              <a:t>. </a:t>
            </a:r>
            <a:r>
              <a:rPr lang="ko-KR" altLang="en-US"/>
              <a:t>생성자의 출력 층과 판별자의 입력 층은 제외</a:t>
            </a:r>
            <a:endParaRPr lang="en-US" altLang="ko-KR"/>
          </a:p>
          <a:p>
            <a:pPr lvl="3"/>
            <a:r>
              <a:rPr lang="ko-KR" altLang="en-US"/>
              <a:t>층을 깊게 쌓기 위해 완전 연결 은닉 층을 제거</a:t>
            </a:r>
            <a:endParaRPr lang="en-US" altLang="ko-KR"/>
          </a:p>
          <a:p>
            <a:pPr lvl="3"/>
            <a:r>
              <a:rPr lang="en-US" altLang="ko-KR"/>
              <a:t>tanh </a:t>
            </a:r>
            <a:r>
              <a:rPr lang="ko-KR" altLang="en-US"/>
              <a:t>함수를 사용해야 하는 출력 층을 제외하고 생성자의 모든 층은 </a:t>
            </a:r>
            <a:r>
              <a:rPr lang="en-US" altLang="ko-KR"/>
              <a:t>ReLU </a:t>
            </a:r>
            <a:r>
              <a:rPr lang="ko-KR" altLang="en-US"/>
              <a:t>활성화 함수를 사용</a:t>
            </a:r>
            <a:endParaRPr lang="en-US" altLang="ko-KR"/>
          </a:p>
          <a:p>
            <a:pPr lvl="3"/>
            <a:r>
              <a:rPr lang="ko-KR" altLang="en-US"/>
              <a:t>판별자의 모든 층은 </a:t>
            </a:r>
            <a:r>
              <a:rPr lang="en-US" altLang="ko-KR"/>
              <a:t>LeakyReLU </a:t>
            </a:r>
            <a:r>
              <a:rPr lang="ko-KR" altLang="en-US"/>
              <a:t>활성화 함수를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731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패션 </a:t>
            </a:r>
            <a:r>
              <a:rPr lang="en-US" altLang="ko-KR"/>
              <a:t>MNIST</a:t>
            </a:r>
            <a:r>
              <a:rPr lang="ko-KR" altLang="en-US"/>
              <a:t>에서 잘 작동하는 작은 </a:t>
            </a:r>
            <a:r>
              <a:rPr lang="en-US" altLang="ko-KR"/>
              <a:t>DCGAN </a:t>
            </a:r>
            <a:r>
              <a:rPr lang="ko-KR" altLang="en-US"/>
              <a:t>모델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47FD4DD-021D-C378-9A1C-311E72331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1265114"/>
            <a:ext cx="6528047" cy="526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0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DAE6BD9-534E-B46C-A041-2AE8AF2CB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20082"/>
              </p:ext>
            </p:extLst>
          </p:nvPr>
        </p:nvGraphicFramePr>
        <p:xfrm>
          <a:off x="916657" y="1376363"/>
          <a:ext cx="10616532" cy="370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944">
                  <a:extLst>
                    <a:ext uri="{9D8B030D-6E8A-4147-A177-3AD203B41FA5}">
                      <a16:colId xmlns="" xmlns:a16="http://schemas.microsoft.com/office/drawing/2014/main" val="329854796"/>
                    </a:ext>
                  </a:extLst>
                </a:gridCol>
                <a:gridCol w="5970588">
                  <a:extLst>
                    <a:ext uri="{9D8B030D-6E8A-4147-A177-3AD203B41FA5}">
                      <a16:colId xmlns="" xmlns:a16="http://schemas.microsoft.com/office/drawing/2014/main" val="199337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인공 신경망 소개</a:t>
                      </a:r>
                      <a:endParaRPr lang="en-US" altLang="ko-KR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>
                          <a:solidFill>
                            <a:schemeClr val="tx1"/>
                          </a:solidFill>
                        </a:rPr>
                        <a:t>인공 신경망과 케라스를 이용한 구현 방법</a:t>
                      </a:r>
                      <a:endParaRPr lang="en-US" altLang="ko-KR" sz="13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243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심층 신경망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심층 신경망의 문제와 해결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8245002"/>
                  </a:ext>
                </a:extLst>
              </a:tr>
              <a:tr h="3714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사용자 정의 모델과 훈련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텐서플로와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저수준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파이썬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를 이용한 사용자 정의 모델과 훈련 알고리즘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7731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 smtClean="0">
                          <a:solidFill>
                            <a:schemeClr val="tx1"/>
                          </a:solidFill>
                        </a:rPr>
                        <a:t>텐서플로를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</a:rPr>
                        <a:t> 사용한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데이터 적재와 전처리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TFRecord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포맷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전처리 층 및 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tf.data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API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 방법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443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합성곱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신경망을 사용한 컴퓨터 비전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/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CNN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구성 요소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케라스를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사용한 구현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2634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CNN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을 사용한 시퀀스 처리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개념과 </a:t>
                      </a:r>
                      <a:r>
                        <a:rPr lang="en-US" altLang="ko-KR" sz="1300" b="0" dirty="0" err="1">
                          <a:solidFill>
                            <a:schemeClr val="tx1"/>
                          </a:solidFill>
                        </a:rPr>
                        <a:t>WaveNet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04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어텐션을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사용한 자연어 처리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문장 수준의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RNN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어텐션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메커니즘 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444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오토인코더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GAN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그리고 확산 모델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오토인코더  차원 축소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특성 추출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비지도 사전 훈련 방법과 생성 모델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19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강화 학습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강화 학습 개념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정책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그레이디언트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심층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Q-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네트워크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077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ko-KR" altLang="en-US" sz="13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</a:t>
                      </a:r>
                      <a:r>
                        <a:rPr lang="en-US" altLang="ko-KR" sz="1300" b="1" dirty="0" smtClean="0">
                          <a:solidFill>
                            <a:schemeClr val="tx1"/>
                          </a:solidFill>
                        </a:rPr>
                        <a:t>:  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대규모 </a:t>
                      </a:r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</a:rPr>
                        <a:t>텐서플로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 모델 훈련과 배포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TF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서빙과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구글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300" b="0" dirty="0" err="1">
                          <a:solidFill>
                            <a:schemeClr val="tx1"/>
                          </a:solidFill>
                        </a:rPr>
                        <a:t>버텍스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1300" b="0" dirty="0">
                          <a:solidFill>
                            <a:schemeClr val="tx1"/>
                          </a:solidFill>
                        </a:rPr>
                        <a:t>플랫폼에 모델을 배포하는 방법</a:t>
                      </a:r>
                      <a:endParaRPr lang="en-US" altLang="ko-KR" sz="13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54665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45E3CB-82CC-003C-D3BF-626496380430}"/>
              </a:ext>
            </a:extLst>
          </p:cNvPr>
          <p:cNvSpPr txBox="1"/>
          <p:nvPr/>
        </p:nvSpPr>
        <p:spPr>
          <a:xfrm>
            <a:off x="1898306" y="83471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신경망과 딥러닝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="" xmlns:a16="http://schemas.microsoft.com/office/drawing/2014/main" id="{8499164D-9D1E-DF69-62E3-756AB475781F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2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3219068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2"/>
            <a:r>
              <a:rPr lang="en-US" altLang="ko-KR"/>
              <a:t>GAN</a:t>
            </a:r>
            <a:r>
              <a:rPr lang="ko-KR" altLang="en-US"/>
              <a:t>을 훈련하기 전에 훈련 세트를 동일한 범위로 스케일을 조정하고 크기를 바꾸고 채널 차원을 추가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훈련 에포크 </a:t>
            </a:r>
            <a:r>
              <a:rPr lang="en-US" altLang="ko-KR"/>
              <a:t>50</a:t>
            </a:r>
            <a:r>
              <a:rPr lang="ko-KR" altLang="en-US"/>
              <a:t>번 후에 생성자가 만든 이미지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C3DF593-961A-F15D-BB0F-E157893E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66349"/>
            <a:ext cx="7677150" cy="619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4148BC2-14D2-279B-F462-7C950634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49" y="2270089"/>
            <a:ext cx="7220502" cy="3421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4141419-B641-1BD4-F37E-33593673AF4F}"/>
              </a:ext>
            </a:extLst>
          </p:cNvPr>
          <p:cNvSpPr txBox="1"/>
          <p:nvPr/>
        </p:nvSpPr>
        <p:spPr>
          <a:xfrm>
            <a:off x="3045041" y="5794016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훈련 에포크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50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번 후에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DCGAN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이 생성한 이미지</a:t>
            </a:r>
          </a:p>
        </p:txBody>
      </p:sp>
    </p:spTree>
    <p:extLst>
      <p:ext uri="{BB962C8B-B14F-4D97-AF65-F5344CB8AC3E}">
        <p14:creationId xmlns:p14="http://schemas.microsoft.com/office/powerpoint/2010/main" val="733704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대규모 얼굴 데이터셋에서 훈련하여 확득한 이미지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14B114-186F-DBB0-DFDC-0358886F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379968"/>
            <a:ext cx="6657975" cy="3476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3911351-3668-8D46-6EFF-40B1456FD6DA}"/>
              </a:ext>
            </a:extLst>
          </p:cNvPr>
          <p:cNvSpPr txBox="1"/>
          <p:nvPr/>
        </p:nvSpPr>
        <p:spPr>
          <a:xfrm>
            <a:off x="3045041" y="5032804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시각적 개념의 벡터 연산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C433C9B-ED82-3454-0A1D-D660776BDCE6}"/>
              </a:ext>
            </a:extLst>
          </p:cNvPr>
          <p:cNvSpPr txBox="1"/>
          <p:nvPr/>
        </p:nvSpPr>
        <p:spPr>
          <a:xfrm>
            <a:off x="3042081" y="5669909"/>
            <a:ext cx="610783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17-18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ProGAN: GAN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생성자가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4×4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컬러 이미지를 출력합니다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).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이를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8×8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이미지를 출력하도록 확장</a:t>
            </a:r>
          </a:p>
          <a:p>
            <a:pPr algn="ctr"/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합니다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).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24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17.8.3 ProGAN</a:t>
            </a:r>
          </a:p>
          <a:p>
            <a:pPr lvl="1"/>
            <a:r>
              <a:rPr lang="ko-KR" altLang="en-US"/>
              <a:t>훈련 초기에 작은 이미지를 생성하고 점진적으로 생성자와 판별자에 합성곱 층을 추가해 갈수록 큰 이미지를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만드는 방법</a:t>
            </a:r>
            <a:r>
              <a:rPr lang="en-US" altLang="ko-KR"/>
              <a:t>(4×4, 8×8, 16×16, …, 512×512, 1,024×1,024)</a:t>
            </a:r>
          </a:p>
          <a:p>
            <a:pPr lvl="2"/>
            <a:r>
              <a:rPr lang="ko-KR" altLang="en-US"/>
              <a:t>이 방법은 적층 오토인코더를 층별로 훈련하는 것과 비슷</a:t>
            </a:r>
            <a:endParaRPr lang="en-US" altLang="ko-KR"/>
          </a:p>
          <a:p>
            <a:pPr lvl="2"/>
            <a:r>
              <a:rPr lang="ko-KR" altLang="en-US"/>
              <a:t>이전에 훈련된 층은 그대로 훈련 가능하게 두고 생성자의 끝과 판별자의 시작 부분에 층을 추가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B0C1DCB-1601-0A82-FBA5-F9611F308378}"/>
              </a:ext>
            </a:extLst>
          </p:cNvPr>
          <p:cNvSpPr txBox="1"/>
          <p:nvPr/>
        </p:nvSpPr>
        <p:spPr>
          <a:xfrm>
            <a:off x="2024108" y="5994889"/>
            <a:ext cx="81437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17-18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ProGAN: GAN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생성자가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4×4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컬러 이미지를 출력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왼쪽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이를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8×8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이미지를 출력하도록 확장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오른쪽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E83B6A85-3A1E-E714-3FCF-A7A7807A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90" y="2630523"/>
            <a:ext cx="3278818" cy="325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454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미니배치 표준 편차 층</a:t>
            </a:r>
            <a:endParaRPr lang="en-US" altLang="ko-KR" b="1"/>
          </a:p>
          <a:p>
            <a:pPr lvl="1"/>
            <a:r>
              <a:rPr lang="ko-KR" altLang="en-US"/>
              <a:t>판별자의 마지막 층 근처에 추가</a:t>
            </a:r>
            <a:endParaRPr lang="en-US" altLang="ko-KR"/>
          </a:p>
          <a:p>
            <a:pPr lvl="1"/>
            <a:r>
              <a:rPr lang="ko-KR" altLang="en-US"/>
              <a:t>입력에 있는 모든 위치에 대해 모든 채널과 배치의 모든 샘플에 걸쳐 표준 편차를 계산</a:t>
            </a:r>
            <a:endParaRPr lang="en-US" altLang="ko-KR"/>
          </a:p>
          <a:p>
            <a:pPr marL="0" indent="0">
              <a:buNone/>
            </a:pPr>
            <a:r>
              <a:rPr lang="ko-KR" altLang="en-US" b="1"/>
              <a:t>동일한 학습 속도</a:t>
            </a:r>
            <a:endParaRPr lang="en-US" altLang="ko-KR" b="1"/>
          </a:p>
          <a:p>
            <a:pPr lvl="1"/>
            <a:r>
              <a:rPr lang="en-US" altLang="ko-KR"/>
              <a:t>He </a:t>
            </a:r>
            <a:r>
              <a:rPr lang="ko-KR" altLang="en-US"/>
              <a:t>초기화 대신 평균이 </a:t>
            </a:r>
            <a:r>
              <a:rPr lang="en-US" altLang="ko-KR"/>
              <a:t>0</a:t>
            </a:r>
            <a:r>
              <a:rPr lang="ko-KR" altLang="en-US"/>
              <a:t>이고 표준 편차가 </a:t>
            </a:r>
            <a:r>
              <a:rPr lang="en-US" altLang="ko-KR"/>
              <a:t>1</a:t>
            </a:r>
            <a:r>
              <a:rPr lang="ko-KR" altLang="en-US"/>
              <a:t>인 가우스 분포를 사용해 모든 가중치를 초기화</a:t>
            </a:r>
            <a:endParaRPr lang="en-US" altLang="ko-KR"/>
          </a:p>
          <a:p>
            <a:pPr marL="0" indent="0">
              <a:buNone/>
            </a:pPr>
            <a:r>
              <a:rPr lang="ko-KR" altLang="en-US" b="1"/>
              <a:t>픽셀별 정규화 층</a:t>
            </a:r>
            <a:endParaRPr lang="en-US" altLang="ko-KR" b="1"/>
          </a:p>
          <a:p>
            <a:pPr lvl="1"/>
            <a:r>
              <a:rPr lang="ko-KR" altLang="en-US"/>
              <a:t>생성자의 합성곱 층 뒤에 추가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843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>
                <a:solidFill>
                  <a:srgbClr val="FF0000"/>
                </a:solidFill>
              </a:rPr>
              <a:t>17.8.4 StyleGAN</a:t>
            </a:r>
          </a:p>
          <a:p>
            <a:pPr marL="0" indent="0">
              <a:buNone/>
            </a:pPr>
            <a:r>
              <a:rPr lang="ko-KR" altLang="en-US" b="1"/>
              <a:t>매핑 네트워크</a:t>
            </a:r>
            <a:endParaRPr lang="en-US" altLang="ko-KR" b="1"/>
          </a:p>
          <a:p>
            <a:pPr lvl="1"/>
            <a:r>
              <a:rPr lang="en-US" altLang="ko-KR"/>
              <a:t>8</a:t>
            </a:r>
            <a:r>
              <a:rPr lang="ko-KR" altLang="en-US"/>
              <a:t>개의 </a:t>
            </a:r>
            <a:r>
              <a:rPr lang="en-US" altLang="ko-KR"/>
              <a:t>MLP</a:t>
            </a:r>
            <a:r>
              <a:rPr lang="ko-KR" altLang="en-US"/>
              <a:t>가 잠재 표현 </a:t>
            </a:r>
            <a:r>
              <a:rPr lang="en-US" altLang="ko-KR"/>
              <a:t>z (</a:t>
            </a:r>
            <a:r>
              <a:rPr lang="ko-KR" altLang="en-US"/>
              <a:t>코딩</a:t>
            </a:r>
            <a:r>
              <a:rPr lang="en-US" altLang="ko-KR"/>
              <a:t>)</a:t>
            </a:r>
            <a:r>
              <a:rPr lang="ko-KR" altLang="en-US"/>
              <a:t>를 벡터 </a:t>
            </a:r>
            <a:r>
              <a:rPr lang="en-US" altLang="ko-KR"/>
              <a:t>w</a:t>
            </a:r>
            <a:r>
              <a:rPr lang="ko-KR" altLang="en-US"/>
              <a:t>로 매핑</a:t>
            </a:r>
            <a:endParaRPr lang="en-US" altLang="ko-KR"/>
          </a:p>
          <a:p>
            <a:pPr marL="0" indent="0">
              <a:buNone/>
            </a:pPr>
            <a:r>
              <a:rPr lang="ko-KR" altLang="en-US" b="1"/>
              <a:t>합성 네트워크</a:t>
            </a:r>
            <a:endParaRPr lang="en-US" altLang="ko-KR" b="1"/>
          </a:p>
          <a:p>
            <a:pPr lvl="1"/>
            <a:r>
              <a:rPr lang="ko-KR" altLang="en-US"/>
              <a:t>이미지 생성을 책임</a:t>
            </a:r>
            <a:endParaRPr lang="en-US" altLang="ko-KR"/>
          </a:p>
          <a:p>
            <a:pPr lvl="1"/>
            <a:r>
              <a:rPr lang="ko-KR" altLang="en-US"/>
              <a:t>네트워크는 일정하게 학습된 입력을 받음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정확하게 말하면 훈련이 끝난 후에 입력이 일정해지고 훈련하는 동안에는 역전파에 의해 계속 바뀜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앞에서와 같이 이 입력을 합성곱 층 여러 개와 업샘플링 층에 통과시킴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2431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36670E7E-0D45-C768-4704-665E7779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607" y="1089025"/>
            <a:ext cx="4006786" cy="4435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D585366-F316-3C6C-C182-C7B3652D66EA}"/>
              </a:ext>
            </a:extLst>
          </p:cNvPr>
          <p:cNvSpPr txBox="1"/>
          <p:nvPr/>
        </p:nvSpPr>
        <p:spPr>
          <a:xfrm>
            <a:off x="2024108" y="5768975"/>
            <a:ext cx="8143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17-19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StyleGAN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의 생성자 구조</a:t>
            </a:r>
          </a:p>
        </p:txBody>
      </p:sp>
    </p:spTree>
    <p:extLst>
      <p:ext uri="{BB962C8B-B14F-4D97-AF65-F5344CB8AC3E}">
        <p14:creationId xmlns:p14="http://schemas.microsoft.com/office/powerpoint/2010/main" val="2762412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17.8</a:t>
            </a:r>
            <a:r>
              <a:rPr lang="ko-KR" altLang="en-US" dirty="0" smtClean="0"/>
              <a:t> </a:t>
            </a:r>
            <a:r>
              <a:rPr lang="ko-KR" altLang="en-US" dirty="0"/>
              <a:t>생성적 적대 신경망</a:t>
            </a:r>
            <a:r>
              <a:rPr lang="en-US" altLang="ko-KR" dirty="0"/>
              <a:t>(17)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코딩과 독립적으로 잡음을 추가하는 것이 매우 중요</a:t>
            </a:r>
            <a:endParaRPr lang="en-US" altLang="ko-KR"/>
          </a:p>
          <a:p>
            <a:pPr lvl="1"/>
            <a:r>
              <a:rPr lang="ko-KR" altLang="en-US"/>
              <a:t>추가된 잡음은 각 수준마다 다름</a:t>
            </a:r>
            <a:endParaRPr lang="en-US" altLang="ko-KR"/>
          </a:p>
          <a:p>
            <a:pPr lvl="2"/>
            <a:r>
              <a:rPr lang="ko-KR" altLang="en-US"/>
              <a:t>잡음 입력은 하나의 특성 맵을 채우는 가우스 잡음으로 구성되며 </a:t>
            </a:r>
            <a:r>
              <a:rPr lang="en-US" altLang="ko-KR"/>
              <a:t>(</a:t>
            </a:r>
            <a:r>
              <a:rPr lang="ko-KR" altLang="en-US"/>
              <a:t>해당 수준의</a:t>
            </a:r>
            <a:r>
              <a:rPr lang="en-US" altLang="ko-KR"/>
              <a:t>) </a:t>
            </a:r>
            <a:r>
              <a:rPr lang="ko-KR" altLang="en-US"/>
              <a:t>모든 특성 맵으로 브로드캐스팅</a:t>
            </a:r>
            <a:endParaRPr lang="en-US" altLang="ko-KR"/>
          </a:p>
          <a:p>
            <a:pPr lvl="1"/>
            <a:r>
              <a:rPr lang="en-US" altLang="ko-KR"/>
              <a:t>StyleGAN</a:t>
            </a:r>
            <a:r>
              <a:rPr lang="ko-KR" altLang="en-US"/>
              <a:t>은 일정 비율의 이미지를 두 개의 다른 코딩으로 생성하는 믹싱 규제</a:t>
            </a:r>
            <a:r>
              <a:rPr lang="en-US" altLang="ko-KR"/>
              <a:t>(mixing regularization) </a:t>
            </a:r>
            <a:br>
              <a:rPr lang="en-US" altLang="ko-KR"/>
            </a:br>
            <a:r>
              <a:rPr lang="ko-KR" altLang="en-US"/>
              <a:t>또는 스타일 믹싱</a:t>
            </a:r>
            <a:r>
              <a:rPr lang="en-US" altLang="ko-KR"/>
              <a:t>(style mixing)</a:t>
            </a:r>
            <a:r>
              <a:rPr lang="ko-KR" altLang="en-US"/>
              <a:t> 기법을 사용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73140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잡음 제거 확산 확률 모델</a:t>
            </a:r>
            <a:r>
              <a:rPr lang="en-US" altLang="ko-KR"/>
              <a:t>(denoising diffusion probabilistic model, DDPM)</a:t>
            </a:r>
          </a:p>
          <a:p>
            <a:pPr lvl="2"/>
            <a:r>
              <a:rPr lang="en-US" altLang="ko-KR"/>
              <a:t>2020</a:t>
            </a:r>
            <a:r>
              <a:rPr lang="ko-KR" altLang="en-US"/>
              <a:t>년에 </a:t>
            </a:r>
            <a:r>
              <a:rPr lang="en-US" altLang="ko-KR"/>
              <a:t>UC </a:t>
            </a:r>
            <a:r>
              <a:rPr lang="ko-KR" altLang="en-US"/>
              <a:t>버클리의 조나단 호</a:t>
            </a:r>
            <a:r>
              <a:rPr lang="en-US" altLang="ko-KR"/>
              <a:t>(Jonathan Ho) </a:t>
            </a:r>
            <a:r>
              <a:rPr lang="ko-KR" altLang="en-US"/>
              <a:t>등은 매우 사실적인 이미지를 생성할 수 있는 확산 모델을 구축하는 데 성공</a:t>
            </a:r>
            <a:endParaRPr lang="en-US" altLang="ko-KR"/>
          </a:p>
          <a:p>
            <a:pPr lvl="1"/>
            <a:r>
              <a:rPr lang="ko-KR" altLang="en-US"/>
              <a:t>등방성</a:t>
            </a:r>
            <a:r>
              <a:rPr lang="en-US" altLang="ko-KR"/>
              <a:t>(isotropic)</a:t>
            </a:r>
          </a:p>
          <a:p>
            <a:pPr lvl="1"/>
            <a:r>
              <a:rPr lang="ko-KR" altLang="en-US"/>
              <a:t>정방향 과정</a:t>
            </a:r>
            <a:r>
              <a:rPr lang="en-US" altLang="ko-KR"/>
              <a:t>(forward process)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DA31EF-0CD6-D838-0024-B19EB065B132}"/>
              </a:ext>
            </a:extLst>
          </p:cNvPr>
          <p:cNvSpPr txBox="1"/>
          <p:nvPr/>
        </p:nvSpPr>
        <p:spPr>
          <a:xfrm>
            <a:off x="1589103" y="2953593"/>
            <a:ext cx="3355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식 </a:t>
            </a:r>
            <a:r>
              <a:rPr lang="en-US" altLang="ko-KR" sz="1400" b="1"/>
              <a:t>17-5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정방향 확산 과정의 확률 분포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73525B1-31CC-E17B-DF35-91592B53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3419475" cy="428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8B6CABB-F6B3-1BA9-BBF2-AF76222E54E3}"/>
              </a:ext>
            </a:extLst>
          </p:cNvPr>
          <p:cNvSpPr txBox="1"/>
          <p:nvPr/>
        </p:nvSpPr>
        <p:spPr>
          <a:xfrm>
            <a:off x="6326188" y="2953593"/>
            <a:ext cx="33557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식 </a:t>
            </a:r>
            <a:r>
              <a:rPr lang="en-US" altLang="ko-KR" sz="1400" b="1"/>
              <a:t>17-6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정방향 확산 프로세스의 지름길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DEAE87C-41E7-9E1E-893B-A207B5A3B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3879" y="3410993"/>
            <a:ext cx="3000375" cy="438150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xmlns="" id="{E3A01EC6-9416-51E3-3503-4C8A176777A1}"/>
              </a:ext>
            </a:extLst>
          </p:cNvPr>
          <p:cNvSpPr/>
          <p:nvPr/>
        </p:nvSpPr>
        <p:spPr>
          <a:xfrm>
            <a:off x="1331650" y="2873691"/>
            <a:ext cx="3959441" cy="106799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xmlns="" id="{263DB1C1-BD50-F5CC-A12F-D26A92B7DABC}"/>
              </a:ext>
            </a:extLst>
          </p:cNvPr>
          <p:cNvSpPr/>
          <p:nvPr/>
        </p:nvSpPr>
        <p:spPr>
          <a:xfrm>
            <a:off x="6085443" y="2873691"/>
            <a:ext cx="3959441" cy="1067994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3963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(2)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x</a:t>
            </a:r>
            <a:r>
              <a:rPr lang="en-US" altLang="ko-KR" baseline="-25000"/>
              <a:t>t</a:t>
            </a:r>
            <a:r>
              <a:rPr lang="ko-KR" altLang="en-US"/>
              <a:t>에서 </a:t>
            </a:r>
            <a:r>
              <a:rPr lang="en-US" altLang="ko-KR"/>
              <a:t>x</a:t>
            </a:r>
            <a:r>
              <a:rPr lang="en-US" altLang="ko-KR" baseline="-25000"/>
              <a:t>t-1</a:t>
            </a:r>
            <a:r>
              <a:rPr lang="ko-KR" altLang="en-US"/>
              <a:t>로 가는 역방향 과정</a:t>
            </a:r>
            <a:r>
              <a:rPr lang="en-US" altLang="ko-KR"/>
              <a:t>(reverse process)</a:t>
            </a:r>
            <a:r>
              <a:rPr lang="ko-KR" altLang="en-US"/>
              <a:t>을 수행할 수 있는 모델을 훈련</a:t>
            </a:r>
            <a:endParaRPr lang="en-US" altLang="ko-KR"/>
          </a:p>
          <a:p>
            <a:pPr lvl="2"/>
            <a:r>
              <a:rPr lang="ko-KR" altLang="en-US"/>
              <a:t>이 모델을 사용하여 이미지에서 작은 잡음를 제거하고 모든 잡음이 사라질 때까지 이 작업을 여러 번 반복</a:t>
            </a:r>
            <a:endParaRPr lang="en-US" altLang="ko-KR"/>
          </a:p>
          <a:p>
            <a:pPr lvl="2"/>
            <a:r>
              <a:rPr lang="ko-KR" altLang="en-US"/>
              <a:t>고양이 이미지가 많이 포함된 데이터셋에서 모델을 훈련시킨 다음 가우스 잡음으로 가득 찬 사진을 제공하면 모델이 점차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새로운 고양이가 나타나게 될 것임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37EB03C-8CCF-EBCB-E41A-CD426C703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08" y="1999299"/>
            <a:ext cx="6155184" cy="22583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01788EB-21AD-5237-6740-B6D071370EE1}"/>
              </a:ext>
            </a:extLst>
          </p:cNvPr>
          <p:cNvSpPr txBox="1"/>
          <p:nvPr/>
        </p:nvSpPr>
        <p:spPr>
          <a:xfrm>
            <a:off x="2024108" y="4371742"/>
            <a:ext cx="8143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17-20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정방향 프로세스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역방향 프로세스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p</a:t>
            </a:r>
            <a:endParaRPr lang="ko-KR" altLang="en-US" sz="1400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5B46BBF-1C24-AFC1-737F-DD0A88FAEB75}"/>
              </a:ext>
            </a:extLst>
          </p:cNvPr>
          <p:cNvSpPr txBox="1"/>
          <p:nvPr/>
        </p:nvSpPr>
        <p:spPr>
          <a:xfrm>
            <a:off x="1340528" y="5246066"/>
            <a:ext cx="3355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17-7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정방향 확산 프로세스를 위한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분산 스케줄 방정식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23450626-1739-D820-2BC2-1446B6588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708" y="5099068"/>
            <a:ext cx="6115050" cy="685800"/>
          </a:xfrm>
          <a:prstGeom prst="rect">
            <a:avLst/>
          </a:prstGeom>
        </p:spPr>
      </p:pic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xmlns="" id="{813A0164-81A6-0FC7-0E50-B62ADF2AA2D4}"/>
              </a:ext>
            </a:extLst>
          </p:cNvPr>
          <p:cNvSpPr/>
          <p:nvPr/>
        </p:nvSpPr>
        <p:spPr>
          <a:xfrm>
            <a:off x="1455938" y="5099068"/>
            <a:ext cx="9152878" cy="786827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305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(3)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01788EB-21AD-5237-6740-B6D071370EE1}"/>
              </a:ext>
            </a:extLst>
          </p:cNvPr>
          <p:cNvSpPr txBox="1"/>
          <p:nvPr/>
        </p:nvSpPr>
        <p:spPr>
          <a:xfrm>
            <a:off x="2024108" y="5369480"/>
            <a:ext cx="8143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17-21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잡음 분산 스케줄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βt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와 남은 신호의 분산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α̅</a:t>
            </a:r>
            <a:r>
              <a:rPr lang="en-US" altLang="ko-KR" sz="1400" b="1" baseline="-25000">
                <a:solidFill>
                  <a:schemeClr val="accent5">
                    <a:lumMod val="50000"/>
                  </a:schemeClr>
                </a:solidFill>
              </a:rPr>
              <a:t>t</a:t>
            </a:r>
            <a:endParaRPr lang="ko-KR" altLang="en-US" sz="1400" b="1" baseline="-2500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5C24B7F9-2869-E938-FA90-61F8D3B2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581150"/>
            <a:ext cx="7886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8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0E333E-71DD-7049-8195-20640270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="" xmlns:a16="http://schemas.microsoft.com/office/drawing/2014/main" id="{66E84FC0-2A25-43E4-9A74-6BD9977058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3131C8B5-353C-DD47-B91A-E4E0FEE2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책의 학습 목표</a:t>
            </a:r>
            <a:endParaRPr lang="x-none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C9D97B6-9BD5-4C37-A600-459D917BBA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305928" cy="3437754"/>
          </a:xfrm>
        </p:spPr>
        <p:txBody>
          <a:bodyPr numCol="1" spcCol="180000">
            <a:normAutofit/>
          </a:bodyPr>
          <a:lstStyle/>
          <a:p>
            <a:pPr marL="0" indent="0">
              <a:buNone/>
            </a:pPr>
            <a:r>
              <a:rPr lang="ko-KR" altLang="en-US" sz="1400" b="1" dirty="0" smtClean="0"/>
              <a:t>부록</a:t>
            </a:r>
            <a:r>
              <a:rPr lang="en-US" altLang="ko-KR" sz="1400" b="1" dirty="0" smtClean="0"/>
              <a:t> A: </a:t>
            </a:r>
            <a:r>
              <a:rPr lang="ko-KR" altLang="en-US" sz="1400" b="1" dirty="0"/>
              <a:t>연습문제 정답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B: </a:t>
            </a:r>
            <a:r>
              <a:rPr lang="ko-KR" altLang="en-US" sz="1400" b="1" dirty="0"/>
              <a:t>머신러닝 프로젝트 체크리스트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C: </a:t>
            </a:r>
            <a:r>
              <a:rPr lang="ko-KR" altLang="en-US" sz="1400" b="1" dirty="0"/>
              <a:t>자동 미분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D: </a:t>
            </a:r>
            <a:r>
              <a:rPr lang="ko-KR" altLang="en-US" sz="1400" b="1" dirty="0"/>
              <a:t>특수한 데이터 구조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부록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E: </a:t>
            </a:r>
            <a:r>
              <a:rPr lang="ko-KR" altLang="en-US" sz="1400" b="1" dirty="0"/>
              <a:t>텐서플로 그래프</a:t>
            </a: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4AF38E3-6494-BDF2-04C0-6AE53B3ACB20}"/>
              </a:ext>
            </a:extLst>
          </p:cNvPr>
          <p:cNvSpPr txBox="1"/>
          <p:nvPr/>
        </p:nvSpPr>
        <p:spPr>
          <a:xfrm>
            <a:off x="1898306" y="83471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부록</a:t>
            </a:r>
            <a:endParaRPr lang="ko-KR" altLang="en-US" sz="2000" b="1" dirty="0">
              <a:solidFill>
                <a:schemeClr val="accent4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="" xmlns:a16="http://schemas.microsoft.com/office/drawing/2014/main" id="{B60EFC07-FC3A-AF14-F463-3032F0056CE5}"/>
              </a:ext>
            </a:extLst>
          </p:cNvPr>
          <p:cNvSpPr/>
          <p:nvPr/>
        </p:nvSpPr>
        <p:spPr>
          <a:xfrm>
            <a:off x="911225" y="878477"/>
            <a:ext cx="790575" cy="312581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>
                <a:latin typeface="+mn-ea"/>
              </a:rPr>
              <a:t>3</a:t>
            </a:r>
            <a:r>
              <a:rPr lang="ko-KR" altLang="en-US" sz="2000" b="1">
                <a:latin typeface="+mn-ea"/>
              </a:rPr>
              <a:t>부</a:t>
            </a:r>
          </a:p>
        </p:txBody>
      </p:sp>
    </p:spTree>
    <p:extLst>
      <p:ext uri="{BB962C8B-B14F-4D97-AF65-F5344CB8AC3E}">
        <p14:creationId xmlns:p14="http://schemas.microsoft.com/office/powerpoint/2010/main" val="221874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(4)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xmlns="" id="{2669C13A-11E1-4220-85F5-005C5289634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281052" cy="549200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/>
                  <a:t>α</a:t>
                </a:r>
                <a:r>
                  <a:rPr lang="en-US" altLang="ko-KR" baseline="-25000"/>
                  <a:t>t</a:t>
                </a:r>
                <a:r>
                  <a:rPr lang="en-US" altLang="ko-KR"/>
                  <a:t>, β</a:t>
                </a:r>
                <a:r>
                  <a:rPr lang="en-US" altLang="ko-KR" baseline="-25000"/>
                  <a:t>t</a:t>
                </a:r>
                <a:r>
                  <a:rPr lang="en-US" altLang="ko-KR"/>
                  <a:t>,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solidFill>
                              <a:srgbClr val="836967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ko-KR" baseline="-25000"/>
                  <a:t>t</a:t>
                </a:r>
                <a:r>
                  <a:rPr lang="ko-KR" altLang="en-US"/>
                  <a:t>를 계산하는 함수를 만들고 </a:t>
                </a:r>
                <a:r>
                  <a:rPr lang="en-US" altLang="ko-KR"/>
                  <a:t>T = 4,000</a:t>
                </a:r>
                <a:r>
                  <a:rPr lang="ko-KR" altLang="en-US"/>
                  <a:t>으로 호출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9" name="텍스트 개체 틀 8">
                <a:extLst>
                  <a:ext uri="{FF2B5EF4-FFF2-40B4-BE49-F238E27FC236}">
                    <a16:creationId xmlns:a16="http://schemas.microsoft.com/office/drawing/2014/main" id="{2669C13A-11E1-4220-85F5-005C52896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87015" y="815006"/>
                <a:ext cx="11281052" cy="54920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62BB804A-5D46-82B2-D1E7-97EDD194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208888"/>
            <a:ext cx="74295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47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(5)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확산 과정을 거꾸로 수행하도록 모델을 훈련하려면 정방향 과정의 여러 타임 스텝에서 추출한 잡음 섞인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이미지가 필요</a:t>
            </a:r>
            <a:endParaRPr lang="en-US" altLang="ko-KR"/>
          </a:p>
          <a:p>
            <a:pPr lvl="2"/>
            <a:r>
              <a:rPr lang="ko-KR" altLang="en-US"/>
              <a:t>데이터셋에서 깨끗한 이미지의 배치를 가져와 이런 이미지를 만드는 </a:t>
            </a:r>
            <a:r>
              <a:rPr lang="en-US" altLang="ko-KR"/>
              <a:t>prepare_batch() </a:t>
            </a:r>
            <a:r>
              <a:rPr lang="ko-KR" altLang="en-US"/>
              <a:t>함수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8F27FC29-4B2A-DDEE-2209-E0CC213BF340}"/>
              </a:ext>
            </a:extLst>
          </p:cNvPr>
          <p:cNvGrpSpPr/>
          <p:nvPr/>
        </p:nvGrpSpPr>
        <p:grpSpPr>
          <a:xfrm>
            <a:off x="1524000" y="1800290"/>
            <a:ext cx="8067490" cy="3257420"/>
            <a:chOff x="2143125" y="1834051"/>
            <a:chExt cx="8067490" cy="325742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91C1A67-1DA9-EB35-B0D8-4D026D567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125" y="1834051"/>
              <a:ext cx="7905750" cy="12287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xmlns="" id="{33F1A632-3F39-51FA-795B-7AA83A2C7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7715" y="3072171"/>
              <a:ext cx="7962900" cy="201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0559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(6)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데이터셋과 검증 데이터셋을 만들고 모든 배치에 </a:t>
            </a:r>
            <a:r>
              <a:rPr lang="en-US" altLang="ko-KR"/>
              <a:t>prepare_batch() </a:t>
            </a:r>
            <a:r>
              <a:rPr lang="ko-KR" altLang="en-US"/>
              <a:t>함수를 적용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84DFAD7-7865-04EC-BB02-7F4C59A9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238739"/>
            <a:ext cx="67722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05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(7)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확산 모델을 만들기</a:t>
            </a:r>
            <a:endParaRPr lang="en-US" altLang="ko-KR"/>
          </a:p>
          <a:p>
            <a:pPr lvl="2"/>
            <a:r>
              <a:rPr lang="ko-KR" altLang="en-US"/>
              <a:t>잡음 이미지와 타임 스텝을 입력으로 받고 입력에서 뺄 잡음를 예측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모델을 훈련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9934F4AC-41A3-2982-2D13-66E2E435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33525"/>
            <a:ext cx="7248525" cy="18954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70A5F5AA-AC19-7C3B-CFEC-9E9F8F16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73741"/>
            <a:ext cx="713422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135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(8)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모델을 훈련하고 나면 이를 사용하여 새로운 이미지를 생성</a:t>
            </a:r>
            <a:endParaRPr lang="en-US" altLang="ko-KR"/>
          </a:p>
          <a:p>
            <a:pPr lvl="2"/>
            <a:r>
              <a:rPr lang="ko-KR" altLang="en-US"/>
              <a:t>평균이 </a:t>
            </a:r>
            <a:r>
              <a:rPr lang="en-US" altLang="ko-KR"/>
              <a:t>0</a:t>
            </a:r>
            <a:r>
              <a:rPr lang="ko-KR" altLang="en-US"/>
              <a:t>이고 분산이 </a:t>
            </a:r>
            <a:r>
              <a:rPr lang="en-US" altLang="ko-KR"/>
              <a:t>1</a:t>
            </a:r>
            <a:r>
              <a:rPr lang="ko-KR" altLang="en-US"/>
              <a:t>인 가우스 분포에서 </a:t>
            </a:r>
            <a:r>
              <a:rPr lang="en-US" altLang="ko-KR"/>
              <a:t>x</a:t>
            </a:r>
            <a:r>
              <a:rPr lang="en-US" altLang="ko-KR" baseline="-25000"/>
              <a:t>T</a:t>
            </a:r>
            <a:r>
              <a:rPr lang="ko-KR" altLang="en-US"/>
              <a:t>를 랜덤으로 샘플링한 다음 모델에 전달하여 잡음를 예측</a:t>
            </a:r>
            <a:endParaRPr lang="en-US" altLang="ko-KR"/>
          </a:p>
          <a:p>
            <a:pPr lvl="2"/>
            <a:r>
              <a:rPr lang="ko-KR" altLang="en-US"/>
              <a:t>그다음 </a:t>
            </a:r>
            <a:r>
              <a:rPr lang="en-US" altLang="ko-KR"/>
              <a:t>[</a:t>
            </a:r>
            <a:r>
              <a:rPr lang="ko-KR" altLang="en-US"/>
              <a:t>식 </a:t>
            </a:r>
            <a:r>
              <a:rPr lang="en-US" altLang="ko-KR"/>
              <a:t>17-8]</a:t>
            </a:r>
            <a:r>
              <a:rPr lang="ko-KR" altLang="en-US"/>
              <a:t>을 사용하여 이미지에서 잡음을 빼면 </a:t>
            </a:r>
            <a:r>
              <a:rPr lang="en-US" altLang="ko-KR"/>
              <a:t>x</a:t>
            </a:r>
            <a:r>
              <a:rPr lang="en-US" altLang="ko-KR" baseline="-25000"/>
              <a:t>T-1</a:t>
            </a:r>
            <a:r>
              <a:rPr lang="ko-KR" altLang="en-US"/>
              <a:t>이 됨</a:t>
            </a:r>
            <a:endParaRPr lang="en-US" altLang="ko-KR"/>
          </a:p>
          <a:p>
            <a:pPr lvl="2"/>
            <a:r>
              <a:rPr lang="en-US" altLang="ko-KR"/>
              <a:t>x</a:t>
            </a:r>
            <a:r>
              <a:rPr lang="en-US" altLang="ko-KR" baseline="-25000"/>
              <a:t>0</a:t>
            </a:r>
            <a:r>
              <a:rPr lang="ko-KR" altLang="en-US"/>
              <a:t>이 될 때까지 이 과정을 </a:t>
            </a:r>
            <a:r>
              <a:rPr lang="en-US" altLang="ko-KR"/>
              <a:t>3,999</a:t>
            </a:r>
            <a:r>
              <a:rPr lang="ko-KR" altLang="en-US"/>
              <a:t>번 더 반복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8C7BDD2-09F9-CBD5-E06A-4F5FDF6023F7}"/>
              </a:ext>
            </a:extLst>
          </p:cNvPr>
          <p:cNvSpPr txBox="1"/>
          <p:nvPr/>
        </p:nvSpPr>
        <p:spPr>
          <a:xfrm>
            <a:off x="3073623" y="2368543"/>
            <a:ext cx="610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식 </a:t>
            </a:r>
            <a:r>
              <a:rPr lang="en-US" altLang="ko-KR" sz="1400" b="1"/>
              <a:t>17-8 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확산 프로세스를 한 단계씩 거꾸로 진행하기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46296AB-8E50-D1EF-5739-063A81516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2837110"/>
            <a:ext cx="3924300" cy="72390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xmlns="" id="{E7B27585-97D0-99B5-C520-B54AA0BEC42C}"/>
              </a:ext>
            </a:extLst>
          </p:cNvPr>
          <p:cNvSpPr/>
          <p:nvPr/>
        </p:nvSpPr>
        <p:spPr>
          <a:xfrm>
            <a:off x="3648722" y="2272683"/>
            <a:ext cx="4891596" cy="1408730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36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(9)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281052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역방향 과정을 구현하는 함수를 작성하고 이를 호출하여 몇 개의 이미지를 생성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678D0138-BFD0-DE9B-9EFF-0D042B861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87943"/>
            <a:ext cx="73152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47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17.9</a:t>
            </a:r>
            <a:r>
              <a:rPr lang="ko-KR" altLang="en-US" dirty="0" smtClean="0"/>
              <a:t> </a:t>
            </a:r>
            <a:r>
              <a:rPr lang="ko-KR" altLang="en-US" dirty="0"/>
              <a:t>확산 모델</a:t>
            </a:r>
            <a:r>
              <a:rPr lang="en-US" altLang="ko-KR" dirty="0"/>
              <a:t>(10)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6CC5FE99-DDC9-642C-38EA-181006E2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05526"/>
            <a:ext cx="7772400" cy="3838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81646C5-0C96-D291-CAAD-A5A4D5570D1C}"/>
              </a:ext>
            </a:extLst>
          </p:cNvPr>
          <p:cNvSpPr txBox="1"/>
          <p:nvPr/>
        </p:nvSpPr>
        <p:spPr>
          <a:xfrm>
            <a:off x="2024108" y="5369480"/>
            <a:ext cx="81437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/>
              <a:t>그림 </a:t>
            </a:r>
            <a:r>
              <a:rPr lang="en-US" altLang="ko-KR" sz="1400" b="1"/>
              <a:t>17-22 </a:t>
            </a:r>
            <a:r>
              <a:rPr lang="en-US" altLang="ko-KR" sz="1400" b="1">
                <a:solidFill>
                  <a:schemeClr val="accent5">
                    <a:lumMod val="50000"/>
                  </a:schemeClr>
                </a:solidFill>
              </a:rPr>
              <a:t>DDPM</a:t>
            </a:r>
            <a:r>
              <a:rPr lang="ko-KR" altLang="en-US" sz="1400" b="1">
                <a:solidFill>
                  <a:schemeClr val="accent5">
                    <a:lumMod val="50000"/>
                  </a:schemeClr>
                </a:solidFill>
              </a:rPr>
              <a:t>으로 생성된 이미지</a:t>
            </a:r>
            <a:endParaRPr lang="ko-KR" altLang="en-US" sz="1400" b="1" baseline="-2500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524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(1)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오토인코더를 활용할 수 있는 주요 작업은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레이블되지 않은 훈련 데이터는 많지만</a:t>
            </a:r>
            <a:r>
              <a:rPr lang="en-US" altLang="ko-KR" sz="1600" dirty="0"/>
              <a:t>, </a:t>
            </a:r>
            <a:r>
              <a:rPr lang="ko-KR" altLang="en-US" sz="1600" dirty="0"/>
              <a:t>레이블된 데이터는 수천 개 정도만 가지고 있을 때 분류기를 훈련하려 함</a:t>
            </a:r>
            <a:r>
              <a:rPr lang="en-US" altLang="ko-KR" sz="1600" dirty="0"/>
              <a:t>. </a:t>
            </a:r>
            <a:r>
              <a:rPr lang="ko-KR" altLang="en-US" sz="1600" dirty="0"/>
              <a:t>오토인코더가 어떻게 도움이 될 수 있을까</a:t>
            </a:r>
            <a:r>
              <a:rPr lang="en-US" altLang="ko-KR" sz="1600" dirty="0"/>
              <a:t>? </a:t>
            </a:r>
            <a:r>
              <a:rPr lang="ko-KR" altLang="en-US" sz="1600" dirty="0"/>
              <a:t>어떻게 작업하면 될까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오토인코더가 완벽하게 입력을 재구성했다면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이것이 반드시 좋은 오토인코더인가</a:t>
            </a:r>
            <a:r>
              <a:rPr lang="en-US" altLang="ko-KR" sz="1600" dirty="0"/>
              <a:t>? </a:t>
            </a:r>
            <a:r>
              <a:rPr lang="ko-KR" altLang="en-US" sz="1600" dirty="0"/>
              <a:t>오토인코더의 성능을 어떻게 평가할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과소완전과 과대완전 오토인코더가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지나치게 과소완전인 오토인코더의 주요한 위험은 무엇인가</a:t>
            </a:r>
            <a:r>
              <a:rPr lang="en-US" altLang="ko-KR" sz="1600" dirty="0"/>
              <a:t>? </a:t>
            </a:r>
            <a:br>
              <a:rPr lang="en-US" altLang="ko-KR" sz="1600" dirty="0"/>
            </a:br>
            <a:r>
              <a:rPr lang="ko-KR" altLang="en-US" sz="1600" dirty="0"/>
              <a:t>과대완전 오토인코더의 주요한 위험은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적층 오토인코더의 가중치를 어떻게 묶나</a:t>
            </a:r>
            <a:r>
              <a:rPr lang="en-US" altLang="ko-KR" sz="1600" dirty="0"/>
              <a:t>? </a:t>
            </a:r>
            <a:r>
              <a:rPr lang="ko-KR" altLang="en-US" sz="1600" dirty="0"/>
              <a:t>이렇게 하는 이유는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600" dirty="0"/>
              <a:t>생성 모델이 무엇인가</a:t>
            </a:r>
            <a:r>
              <a:rPr lang="en-US" altLang="ko-KR" sz="1600" dirty="0"/>
              <a:t>? </a:t>
            </a:r>
            <a:r>
              <a:rPr lang="ko-KR" altLang="en-US" sz="1600" dirty="0"/>
              <a:t>생성 오토인코더의 종류를 말할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GAN</a:t>
            </a:r>
            <a:r>
              <a:rPr lang="ko-KR" altLang="en-US" sz="1600" dirty="0"/>
              <a:t>이 무엇인가</a:t>
            </a:r>
            <a:r>
              <a:rPr lang="en-US" altLang="ko-KR" sz="1600" dirty="0"/>
              <a:t>? GAN</a:t>
            </a:r>
            <a:r>
              <a:rPr lang="ko-KR" altLang="en-US" sz="1600" dirty="0"/>
              <a:t>이 유용한 몇 가지 작업을 나열할 수 있나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600" dirty="0"/>
              <a:t>GAN</a:t>
            </a:r>
            <a:r>
              <a:rPr lang="ko-KR" altLang="en-US" sz="1600" dirty="0"/>
              <a:t>을 훈련할 때 주요 어려움은 무엇인가</a:t>
            </a:r>
            <a:r>
              <a:rPr lang="en-US" altLang="ko-KR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985369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(2)</a:t>
            </a:r>
            <a:endParaRPr lang="x-none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AABAA38A-A446-4ACD-9CEE-4759283C52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1097280"/>
            <a:ext cx="10841813" cy="537502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확산 모델의 장점은 무엇인가요</a:t>
            </a:r>
            <a:r>
              <a:rPr lang="en-US" altLang="ko-KR" sz="1600" dirty="0"/>
              <a:t>? </a:t>
            </a:r>
            <a:r>
              <a:rPr lang="ko-KR" altLang="en-US" sz="1600" dirty="0"/>
              <a:t>주요 한계는 무엇인가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잡음 제거 오토인코더를 사용해 이미지 분류기를 사전훈련해보기</a:t>
            </a:r>
            <a:r>
              <a:rPr lang="en-US" altLang="ko-KR" sz="1600" dirty="0"/>
              <a:t>. (</a:t>
            </a:r>
            <a:r>
              <a:rPr lang="ko-KR" altLang="en-US" sz="1600" dirty="0"/>
              <a:t>간단하게</a:t>
            </a:r>
            <a:r>
              <a:rPr lang="en-US" altLang="ko-KR" sz="1600" dirty="0"/>
              <a:t>) MNIST</a:t>
            </a:r>
            <a:r>
              <a:rPr lang="ko-KR" altLang="en-US" sz="1600" dirty="0"/>
              <a:t>를 사용하거나 도전적인 문제를 원한다면 </a:t>
            </a:r>
            <a:r>
              <a:rPr lang="en-US" altLang="ko-KR" sz="1600" dirty="0"/>
              <a:t>CIFAR10 </a:t>
            </a:r>
            <a:r>
              <a:rPr lang="ko-KR" altLang="en-US" sz="1600" dirty="0"/>
              <a:t>같은 좀 더 복잡한 이미지 데이터셋을 사용할 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어떤 데이터셋을 사용하던지 다음 단계를 따라야 함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/>
              <a:t>데이터셋을 훈련 세트와 테스트 세트로 나누기</a:t>
            </a:r>
            <a:r>
              <a:rPr lang="en-US" altLang="ko-KR" sz="1600" dirty="0"/>
              <a:t>. </a:t>
            </a:r>
            <a:r>
              <a:rPr lang="ko-KR" altLang="en-US" sz="1600" dirty="0"/>
              <a:t>전체 훈련 세트에서 심층 잡음 제거 오토인코더를 훈련</a:t>
            </a:r>
            <a:r>
              <a:rPr lang="en-US" altLang="ko-KR" sz="1600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/>
              <a:t>이미지가 잘 재구성되는지 확인</a:t>
            </a:r>
            <a:r>
              <a:rPr lang="en-US" altLang="ko-KR" sz="1600" dirty="0"/>
              <a:t>. </a:t>
            </a:r>
            <a:r>
              <a:rPr lang="ko-KR" altLang="en-US" sz="1600" dirty="0"/>
              <a:t>코딩 층의 각 뉴런을 가장 크게 활성화하는 이미지를 시각화</a:t>
            </a:r>
            <a:endParaRPr lang="en-US" altLang="ko-KR" sz="1600" dirty="0"/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ko-KR" altLang="en-US" sz="1600" dirty="0"/>
              <a:t>오토인코더의 하위 층을 재사용해 분류 </a:t>
            </a:r>
            <a:r>
              <a:rPr lang="en-US" altLang="ko-KR" sz="1600" dirty="0"/>
              <a:t>DNN</a:t>
            </a:r>
            <a:r>
              <a:rPr lang="ko-KR" altLang="en-US" sz="1600" dirty="0"/>
              <a:t>을 만들기</a:t>
            </a:r>
            <a:r>
              <a:rPr lang="en-US" altLang="ko-KR" sz="1600" dirty="0"/>
              <a:t>. </a:t>
            </a:r>
            <a:r>
              <a:rPr lang="ko-KR" altLang="en-US" sz="1600" dirty="0"/>
              <a:t>훈련 세트에서 이미지 </a:t>
            </a:r>
            <a:r>
              <a:rPr lang="en-US" altLang="ko-KR" sz="1600" dirty="0"/>
              <a:t>500</a:t>
            </a:r>
            <a:r>
              <a:rPr lang="ko-KR" altLang="en-US" sz="1600" dirty="0"/>
              <a:t>개만 사용해 훈련</a:t>
            </a:r>
            <a:r>
              <a:rPr lang="en-US" altLang="ko-KR" sz="1600" dirty="0"/>
              <a:t>. </a:t>
            </a:r>
            <a:r>
              <a:rPr lang="ko-KR" altLang="en-US" sz="1600" dirty="0"/>
              <a:t>사전훈련을 사용하는 것이 더 나은가</a:t>
            </a:r>
            <a:r>
              <a:rPr lang="en-US" altLang="ko-KR" sz="1600" dirty="0"/>
              <a:t>? </a:t>
            </a:r>
            <a:r>
              <a:rPr lang="ko-KR" altLang="en-US" sz="1600" dirty="0"/>
              <a:t>사용하지 않는 것이 더 나은가</a:t>
            </a:r>
            <a:r>
              <a:rPr lang="en-US" altLang="ko-KR" sz="1600" dirty="0"/>
              <a:t>?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이미지 데이터셋을 하나 선택해 변이형 오토인코더를 훈련하고 이미지를 생성해보기</a:t>
            </a:r>
            <a:r>
              <a:rPr lang="en-US" altLang="ko-KR" sz="1600" dirty="0"/>
              <a:t>. </a:t>
            </a:r>
            <a:r>
              <a:rPr lang="ko-KR" altLang="en-US" sz="1600" dirty="0"/>
              <a:t>또는 관심 있는 레이블이 없는 데이터셋을 찾아서 새로운 샘플을 생성할 수 있는지 확인해보기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ko-KR" altLang="en-US" sz="1600" dirty="0"/>
              <a:t>이미지 데이터셋을 처리하는 </a:t>
            </a:r>
            <a:r>
              <a:rPr lang="en-US" altLang="ko-KR" sz="1600" dirty="0"/>
              <a:t>DCGAN</a:t>
            </a:r>
            <a:r>
              <a:rPr lang="ko-KR" altLang="en-US" sz="1600" dirty="0"/>
              <a:t>을 훈련하고 이를 사용해 이미지를 생성해보기</a:t>
            </a:r>
            <a:r>
              <a:rPr lang="en-US" altLang="ko-KR" sz="1600" dirty="0"/>
              <a:t>. </a:t>
            </a:r>
            <a:r>
              <a:rPr lang="ko-KR" altLang="en-US" sz="1600" dirty="0"/>
              <a:t>경험 재생을 추가하고 도움이 되는지 확인</a:t>
            </a:r>
            <a:r>
              <a:rPr lang="en-US" altLang="ko-KR" sz="1600" dirty="0"/>
              <a:t>. </a:t>
            </a:r>
            <a:r>
              <a:rPr lang="ko-KR" altLang="en-US" sz="1600" dirty="0"/>
              <a:t>생성된 클래스를 제어할 수 있는 조건 </a:t>
            </a:r>
            <a:r>
              <a:rPr lang="en-US" altLang="ko-KR" sz="1600" dirty="0"/>
              <a:t>GAN</a:t>
            </a:r>
            <a:r>
              <a:rPr lang="ko-KR" altLang="en-US" sz="1600" dirty="0"/>
              <a:t>으로 바꾸어 시도하기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 startAt="9"/>
            </a:pPr>
            <a:r>
              <a:rPr lang="en-US" altLang="ko-KR" sz="1600" dirty="0" err="1"/>
              <a:t>KerasCV</a:t>
            </a:r>
            <a:r>
              <a:rPr lang="ko-KR" altLang="en-US" sz="1600" dirty="0"/>
              <a:t>의 훌륭한 </a:t>
            </a:r>
            <a:r>
              <a:rPr lang="ko-KR" altLang="en-US" sz="1600" dirty="0" err="1"/>
              <a:t>스테이블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디퓨전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튜토리얼</a:t>
            </a:r>
            <a:r>
              <a:rPr lang="en-US" altLang="ko-KR" sz="1600" dirty="0"/>
              <a:t>(https://</a:t>
            </a:r>
            <a:r>
              <a:rPr lang="en-US" altLang="ko-KR" sz="1600" dirty="0" smtClean="0"/>
              <a:t>homl.info/sdtuto)</a:t>
            </a:r>
            <a:r>
              <a:rPr lang="ko-KR" altLang="en-US" sz="1600" dirty="0"/>
              <a:t>을 사용해 책을 읽는 도롱뇽 이미지를 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/>
              <a:t>만들기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9569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CBF2AD94-2F56-412B-B8FC-D079CE4F04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17</a:t>
            </a:r>
            <a:r>
              <a:rPr lang="ko-KR" altLang="en-US" dirty="0" smtClean="0"/>
              <a:t>장</a:t>
            </a:r>
            <a:r>
              <a:rPr lang="en-US" altLang="ko-KR" dirty="0" smtClean="0"/>
              <a:t>: </a:t>
            </a:r>
            <a:r>
              <a:rPr lang="ko-KR" altLang="en-US" dirty="0"/>
              <a:t>오토인코더</a:t>
            </a:r>
            <a:r>
              <a:rPr lang="en-US" altLang="ko-KR" dirty="0"/>
              <a:t>, GAN </a:t>
            </a:r>
            <a:r>
              <a:rPr lang="ko-KR" altLang="en-US" dirty="0"/>
              <a:t>그리고 확산 모델</a:t>
            </a: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D0B1B5-3110-43A4-8AEC-886CC2D20C21}"/>
              </a:ext>
            </a:extLst>
          </p:cNvPr>
          <p:cNvSpPr txBox="1"/>
          <p:nvPr/>
        </p:nvSpPr>
        <p:spPr>
          <a:xfrm>
            <a:off x="1195754" y="2317101"/>
            <a:ext cx="10034954" cy="4138153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dirty="0" smtClean="0"/>
              <a:t>17.1   </a:t>
            </a:r>
            <a:r>
              <a:rPr lang="ko-KR" altLang="en-US" dirty="0"/>
              <a:t>효율적인 데이터 표현</a:t>
            </a:r>
            <a:endParaRPr lang="en-US" altLang="ko-KR" dirty="0"/>
          </a:p>
          <a:p>
            <a:r>
              <a:rPr lang="en-US" altLang="ko-KR" dirty="0" smtClean="0"/>
              <a:t>17.2   </a:t>
            </a:r>
            <a:r>
              <a:rPr lang="ko-KR" altLang="en-US" dirty="0"/>
              <a:t>과소완전 선형 오토인코더로 </a:t>
            </a:r>
            <a:r>
              <a:rPr lang="en-US" altLang="ko-KR" dirty="0"/>
              <a:t>PCA </a:t>
            </a:r>
            <a:r>
              <a:rPr lang="ko-KR" altLang="en-US" dirty="0"/>
              <a:t>수행하기</a:t>
            </a:r>
            <a:endParaRPr lang="en-US" altLang="ko-KR" dirty="0"/>
          </a:p>
          <a:p>
            <a:r>
              <a:rPr lang="en-US" altLang="ko-KR" dirty="0" smtClean="0"/>
              <a:t>17.3   </a:t>
            </a:r>
            <a:r>
              <a:rPr lang="ko-KR" altLang="en-US" dirty="0"/>
              <a:t>적층 오토인코더</a:t>
            </a:r>
            <a:endParaRPr lang="en-US" altLang="ko-KR" dirty="0"/>
          </a:p>
          <a:p>
            <a:r>
              <a:rPr lang="en-US" altLang="ko-KR" dirty="0" smtClean="0"/>
              <a:t>17.4   </a:t>
            </a:r>
            <a:r>
              <a:rPr lang="ko-KR" altLang="en-US" dirty="0"/>
              <a:t>합성곱 오토인코더</a:t>
            </a:r>
            <a:endParaRPr lang="en-US" altLang="ko-KR" dirty="0"/>
          </a:p>
          <a:p>
            <a:r>
              <a:rPr lang="en-US" altLang="ko-KR" dirty="0" smtClean="0"/>
              <a:t>17.5   </a:t>
            </a:r>
            <a:r>
              <a:rPr lang="ko-KR" altLang="en-US" dirty="0"/>
              <a:t>잡음 제거 오토인코더</a:t>
            </a:r>
            <a:endParaRPr lang="en-US" altLang="ko-KR" dirty="0"/>
          </a:p>
          <a:p>
            <a:r>
              <a:rPr lang="en-US" altLang="ko-KR" dirty="0" smtClean="0"/>
              <a:t>17.6   </a:t>
            </a:r>
            <a:r>
              <a:rPr lang="ko-KR" altLang="en-US" dirty="0"/>
              <a:t>희소 오토인코더</a:t>
            </a:r>
            <a:endParaRPr lang="en-US" altLang="ko-KR" dirty="0"/>
          </a:p>
          <a:p>
            <a:r>
              <a:rPr lang="en-US" altLang="ko-KR" dirty="0" smtClean="0"/>
              <a:t>17.7   </a:t>
            </a:r>
            <a:r>
              <a:rPr lang="ko-KR" altLang="en-US" dirty="0"/>
              <a:t>변이형 오토인코더</a:t>
            </a:r>
            <a:endParaRPr lang="en-US" altLang="ko-KR" dirty="0"/>
          </a:p>
          <a:p>
            <a:r>
              <a:rPr lang="en-US" altLang="ko-KR" dirty="0" smtClean="0"/>
              <a:t>17.8   </a:t>
            </a:r>
            <a:r>
              <a:rPr lang="ko-KR" altLang="en-US" dirty="0"/>
              <a:t>생성적 적대 신경망</a:t>
            </a:r>
            <a:endParaRPr lang="en-US" altLang="ko-KR" dirty="0"/>
          </a:p>
          <a:p>
            <a:r>
              <a:rPr lang="en-US" altLang="ko-KR" dirty="0" smtClean="0"/>
              <a:t>17.9   </a:t>
            </a:r>
            <a:r>
              <a:rPr lang="ko-KR" altLang="en-US" dirty="0"/>
              <a:t>확산 모델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582195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200" b="1" dirty="0" smtClean="0">
                <a:cs typeface="+mj-cs"/>
              </a:rPr>
              <a:t>17</a:t>
            </a:r>
            <a:r>
              <a:rPr lang="ko-KR" altLang="en-US" sz="3200" b="1" dirty="0" smtClean="0">
                <a:cs typeface="+mj-cs"/>
              </a:rPr>
              <a:t>장</a:t>
            </a:r>
            <a:r>
              <a:rPr lang="en-US" altLang="ko-KR" sz="3200" b="1" dirty="0" smtClean="0">
                <a:cs typeface="+mj-cs"/>
              </a:rPr>
              <a:t> </a:t>
            </a:r>
            <a:r>
              <a:rPr lang="ko-KR" altLang="en-US" sz="3200" b="1" dirty="0">
                <a:cs typeface="+mj-cs"/>
              </a:rPr>
              <a:t>오토인코더</a:t>
            </a:r>
            <a:r>
              <a:rPr lang="en-US" altLang="ko-KR" sz="3200" b="1" dirty="0">
                <a:cs typeface="+mj-cs"/>
              </a:rPr>
              <a:t>, GAN </a:t>
            </a:r>
            <a:r>
              <a:rPr lang="ko-KR" altLang="en-US" sz="3200" b="1" dirty="0">
                <a:cs typeface="+mj-cs"/>
              </a:rPr>
              <a:t>그리고 확산 모델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7CCBA41-B0B5-444D-A186-6592307FAB7C}"/>
              </a:ext>
            </a:extLst>
          </p:cNvPr>
          <p:cNvSpPr txBox="1"/>
          <p:nvPr/>
        </p:nvSpPr>
        <p:spPr>
          <a:xfrm>
            <a:off x="630465" y="3991169"/>
            <a:ext cx="10328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오토인코더를 사용한 비지도 방식의 심층 표현 방법</a:t>
            </a: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17.1</a:t>
            </a:r>
            <a:r>
              <a:rPr lang="ko-KR" altLang="en-US" dirty="0" smtClean="0"/>
              <a:t> </a:t>
            </a:r>
            <a:r>
              <a:rPr lang="ko-KR" altLang="en-US" dirty="0"/>
              <a:t>효율적인 데이터 표현</a:t>
            </a:r>
            <a:r>
              <a:rPr lang="en-US" altLang="ko-KR" dirty="0"/>
              <a:t>(1)</a:t>
            </a:r>
            <a:endParaRPr lang="x-none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xmlns="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6"/>
            <a:ext cx="11046173" cy="5492009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오토인코더</a:t>
            </a:r>
            <a:endParaRPr lang="en-US" altLang="ko-KR" dirty="0"/>
          </a:p>
          <a:p>
            <a:pPr lvl="2"/>
            <a:r>
              <a:rPr lang="ko-KR" altLang="en-US" dirty="0"/>
              <a:t>어떤 지도 없이도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레이블되어 있지 않은 훈련 데이터를 사용해서</a:t>
            </a:r>
            <a:r>
              <a:rPr lang="en-US" altLang="ko-KR" dirty="0"/>
              <a:t>) </a:t>
            </a:r>
            <a:r>
              <a:rPr lang="ko-KR" altLang="en-US" dirty="0"/>
              <a:t>잠재 표현</a:t>
            </a:r>
            <a:r>
              <a:rPr lang="en-US" altLang="ko-KR" dirty="0"/>
              <a:t> </a:t>
            </a:r>
            <a:r>
              <a:rPr lang="ko-KR" altLang="en-US" dirty="0"/>
              <a:t>또는 코딩이라 부르는 입력 데이터의 밀집 표현을 학습할 수 있는 인공 신경망</a:t>
            </a:r>
            <a:endParaRPr lang="en-US" altLang="ko-KR" dirty="0"/>
          </a:p>
          <a:p>
            <a:pPr lvl="2"/>
            <a:r>
              <a:rPr lang="ko-KR" altLang="en-US" dirty="0"/>
              <a:t>생성 모델</a:t>
            </a:r>
            <a:r>
              <a:rPr lang="en-US" altLang="ko-KR" dirty="0"/>
              <a:t>(generative</a:t>
            </a:r>
            <a:r>
              <a:rPr lang="ko-KR" altLang="en-US" dirty="0"/>
              <a:t> </a:t>
            </a:r>
            <a:r>
              <a:rPr lang="en-US" altLang="ko-KR" dirty="0"/>
              <a:t>model)</a:t>
            </a:r>
          </a:p>
          <a:p>
            <a:pPr lvl="1"/>
            <a:r>
              <a:rPr lang="ko-KR" altLang="en-US" dirty="0"/>
              <a:t>생성적 적대 신경망</a:t>
            </a:r>
            <a:r>
              <a:rPr lang="en-US" altLang="ko-KR" dirty="0" smtClean="0"/>
              <a:t>(generative </a:t>
            </a:r>
            <a:r>
              <a:rPr lang="en-US" altLang="ko-KR" dirty="0"/>
              <a:t>adversarial networks, </a:t>
            </a:r>
            <a:r>
              <a:rPr lang="en-US" altLang="ko-KR" dirty="0" smtClean="0"/>
              <a:t>GAN)</a:t>
            </a:r>
            <a:endParaRPr lang="en-US" altLang="ko-KR" dirty="0"/>
          </a:p>
          <a:p>
            <a:pPr lvl="1"/>
            <a:r>
              <a:rPr lang="ko-KR" altLang="en-US" dirty="0"/>
              <a:t>확산 모델</a:t>
            </a:r>
            <a:r>
              <a:rPr lang="en-US" altLang="ko-KR" dirty="0"/>
              <a:t>(diffusion model)</a:t>
            </a:r>
          </a:p>
          <a:p>
            <a:pPr lvl="1"/>
            <a:r>
              <a:rPr lang="ko-KR" altLang="en-US" dirty="0"/>
              <a:t>오토인코더</a:t>
            </a:r>
            <a:r>
              <a:rPr lang="en-US" altLang="ko-KR" dirty="0"/>
              <a:t>, GAN, </a:t>
            </a:r>
            <a:r>
              <a:rPr lang="ko-KR" altLang="en-US" dirty="0"/>
              <a:t>확산 모델은 모두 비지도 학습이며</a:t>
            </a:r>
            <a:r>
              <a:rPr lang="en-US" altLang="ko-KR" dirty="0"/>
              <a:t>, </a:t>
            </a:r>
            <a:r>
              <a:rPr lang="ko-KR" altLang="en-US" dirty="0"/>
              <a:t>셋 다 잠재 표현을 학습하고 생성 모델로 사용될 수 있음</a:t>
            </a:r>
            <a:endParaRPr lang="en-US" altLang="ko-KR" dirty="0"/>
          </a:p>
          <a:p>
            <a:pPr lvl="2"/>
            <a:r>
              <a:rPr lang="ko-KR" altLang="en-US" dirty="0"/>
              <a:t>오토인코더는 단순히 입력을 출력으로 복사하는 방법을 학습</a:t>
            </a:r>
            <a:endParaRPr lang="en-US" altLang="ko-KR" dirty="0"/>
          </a:p>
          <a:p>
            <a:pPr lvl="2"/>
            <a:r>
              <a:rPr lang="en-US" altLang="ko-KR" dirty="0"/>
              <a:t>GAN</a:t>
            </a:r>
            <a:r>
              <a:rPr lang="ko-KR" altLang="en-US" dirty="0"/>
              <a:t>은 신경망 두 개로 구성</a:t>
            </a:r>
            <a:endParaRPr lang="en-US" altLang="ko-KR" dirty="0"/>
          </a:p>
          <a:p>
            <a:pPr lvl="3"/>
            <a:r>
              <a:rPr lang="ko-KR" altLang="en-US" dirty="0" err="1"/>
              <a:t>생성자</a:t>
            </a:r>
            <a:r>
              <a:rPr lang="en-US" altLang="ko-KR" dirty="0"/>
              <a:t>(generator)</a:t>
            </a:r>
            <a:r>
              <a:rPr lang="ko-KR" altLang="en-US" dirty="0"/>
              <a:t>는 훈련 데이터와 비슷하게 보이는 데이터를 생성</a:t>
            </a:r>
            <a:endParaRPr lang="en-US" altLang="ko-KR" dirty="0"/>
          </a:p>
          <a:p>
            <a:pPr lvl="3"/>
            <a:r>
              <a:rPr lang="ko-KR" altLang="en-US" dirty="0" err="1"/>
              <a:t>판별자</a:t>
            </a:r>
            <a:r>
              <a:rPr lang="en-US" altLang="ko-KR" dirty="0"/>
              <a:t>(discriminator)</a:t>
            </a:r>
            <a:r>
              <a:rPr lang="ko-KR" altLang="en-US" dirty="0"/>
              <a:t>는 가짜 데이터와 진짜 데이터를 구별</a:t>
            </a:r>
            <a:endParaRPr lang="en-US" altLang="ko-KR" dirty="0"/>
          </a:p>
          <a:p>
            <a:pPr lvl="2"/>
            <a:r>
              <a:rPr lang="ko-KR" altLang="en-US" dirty="0"/>
              <a:t>잡음 제거 확산 모델</a:t>
            </a:r>
            <a:r>
              <a:rPr lang="en-US" altLang="ko-KR" dirty="0"/>
              <a:t>(</a:t>
            </a:r>
            <a:r>
              <a:rPr lang="en-US" altLang="ko-KR" dirty="0" err="1"/>
              <a:t>denoising</a:t>
            </a:r>
            <a:r>
              <a:rPr lang="en-US" altLang="ko-KR" dirty="0"/>
              <a:t> diffusion probabilistic model, DDPM)</a:t>
            </a:r>
            <a:r>
              <a:rPr lang="ko-KR" altLang="en-US" dirty="0"/>
              <a:t>은 이미지에서 아주 작은 잡음을 제거하도록 훈련</a:t>
            </a:r>
            <a:endParaRPr lang="en-US" alt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xmlns="" id="{F7A8323F-9FEA-421C-9C0E-C0E55B8C9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 dirty="0"/>
              <a:t>핸즈온 </a:t>
            </a:r>
            <a:r>
              <a:rPr lang="ko-KR" altLang="en-US" b="1"/>
              <a:t>머신러닝 </a:t>
            </a:r>
            <a:r>
              <a:rPr lang="en-US" altLang="ko-KR" b="1"/>
              <a:t>(3</a:t>
            </a:r>
            <a:r>
              <a:rPr lang="ko-KR" altLang="en-US" b="1"/>
              <a:t>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05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18074</TotalTime>
  <Words>3776</Words>
  <Application>Microsoft Office PowerPoint</Application>
  <PresentationFormat>사용자 지정</PresentationFormat>
  <Paragraphs>546</Paragraphs>
  <Slides>68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69" baseType="lpstr">
      <vt:lpstr>Office 테마</vt:lpstr>
      <vt:lpstr>핸즈온 머신러닝(3판)</vt:lpstr>
      <vt:lpstr>시작하기 전에</vt:lpstr>
      <vt:lpstr>3판의 주요 변경 내용</vt:lpstr>
      <vt:lpstr>이 책의 학습 목표</vt:lpstr>
      <vt:lpstr>이 책의 학습 목표</vt:lpstr>
      <vt:lpstr>이 책의 학습 목표</vt:lpstr>
      <vt:lpstr>Contents</vt:lpstr>
      <vt:lpstr>PowerPoint 프레젠테이션</vt:lpstr>
      <vt:lpstr>17.1 효율적인 데이터 표현(1)</vt:lpstr>
      <vt:lpstr>17.1 효율적인 데이터 표현(2)</vt:lpstr>
      <vt:lpstr>17.2 과소완전 선형 오토인코더로 PCA 수행하기(1)</vt:lpstr>
      <vt:lpstr>17.2 과소완전 선형 오토인코더로 PCA 수행하기(2)</vt:lpstr>
      <vt:lpstr>17.3 적층 오토인코더(1)</vt:lpstr>
      <vt:lpstr>17.3 적층 오토인코더(2)</vt:lpstr>
      <vt:lpstr>17.3 적층 오토인코더(3)</vt:lpstr>
      <vt:lpstr>17.3 적층 오토인코더(4)</vt:lpstr>
      <vt:lpstr>17.3 적층 오토인코더(5)</vt:lpstr>
      <vt:lpstr>17.3 적층 오토인코더(6)</vt:lpstr>
      <vt:lpstr>17.3 적층 오토인코더(7)</vt:lpstr>
      <vt:lpstr>17.3 적층 오토인코더(8)</vt:lpstr>
      <vt:lpstr>17.3 적층 오토인코더(9)</vt:lpstr>
      <vt:lpstr>17.3 적층 오토인코더(10)</vt:lpstr>
      <vt:lpstr>17.4 합성곱 오토인코더</vt:lpstr>
      <vt:lpstr>17.5 잡음 제거 오토인코더(1)</vt:lpstr>
      <vt:lpstr>17.5 잡음 제거 오토인코더(2)</vt:lpstr>
      <vt:lpstr>17.5 잡음 제거 오토인코더(3)</vt:lpstr>
      <vt:lpstr>17.6 희소 오토인코더(1)</vt:lpstr>
      <vt:lpstr>17.6 희소 오토인코더(2)</vt:lpstr>
      <vt:lpstr>17.6 희소 오토인코더(3)</vt:lpstr>
      <vt:lpstr>17.6 희소 오토인코더(4)</vt:lpstr>
      <vt:lpstr>17.6 희소 오토인코더(5)</vt:lpstr>
      <vt:lpstr>17.7 변이형 오토인코더(1)</vt:lpstr>
      <vt:lpstr>17.7 변이형 오토인코더(2)</vt:lpstr>
      <vt:lpstr>17.7 변이형 오토인코더(3)</vt:lpstr>
      <vt:lpstr>17.7 변이형 오토인코더(4)</vt:lpstr>
      <vt:lpstr>17.7 변이형 오토인코더(5)</vt:lpstr>
      <vt:lpstr>17.7 변이형 오토인코더(6)</vt:lpstr>
      <vt:lpstr>17.7 변이형 오토인코더(7)</vt:lpstr>
      <vt:lpstr>17.7 변이형 오토인코더(8)</vt:lpstr>
      <vt:lpstr>17.8 생성적 적대 신경망(1)</vt:lpstr>
      <vt:lpstr>17.8 생성적 적대 신경망(2)</vt:lpstr>
      <vt:lpstr>17.8 생성적 적대 신경망(3)</vt:lpstr>
      <vt:lpstr>17.8 생성적 적대 신경망(4)</vt:lpstr>
      <vt:lpstr>17.8 생성적 적대 신경망(5)</vt:lpstr>
      <vt:lpstr>17.8 생성적 적대 신경망(6)</vt:lpstr>
      <vt:lpstr>17.8 생성적 적대 신경망(7)</vt:lpstr>
      <vt:lpstr>17.8 생성적 적대 신경망(8)</vt:lpstr>
      <vt:lpstr>17.8 생성적 적대 신경망(9)</vt:lpstr>
      <vt:lpstr>17.8 생성적 적대 신경망(10)</vt:lpstr>
      <vt:lpstr>17.8 생성적 적대 신경망(11)</vt:lpstr>
      <vt:lpstr>17.8 생성적 적대 신경망(12)</vt:lpstr>
      <vt:lpstr>17.8 생성적 적대 신경망(13)</vt:lpstr>
      <vt:lpstr>17.8 생성적 적대 신경망(14)</vt:lpstr>
      <vt:lpstr>17.8 생성적 적대 신경망(15)</vt:lpstr>
      <vt:lpstr>17.8 생성적 적대 신경망(16)</vt:lpstr>
      <vt:lpstr>17.8 생성적 적대 신경망(17)</vt:lpstr>
      <vt:lpstr>17.9 확산 모델(1)</vt:lpstr>
      <vt:lpstr>17.9 확산 모델(2)</vt:lpstr>
      <vt:lpstr>17.9 확산 모델(3)</vt:lpstr>
      <vt:lpstr>17.9 확산 모델(4)</vt:lpstr>
      <vt:lpstr>17.9 확산 모델(5)</vt:lpstr>
      <vt:lpstr>17.9 확산 모델(6)</vt:lpstr>
      <vt:lpstr>17.9 확산 모델(7)</vt:lpstr>
      <vt:lpstr>17.9 확산 모델(8)</vt:lpstr>
      <vt:lpstr>17.9 확산 모델(9)</vt:lpstr>
      <vt:lpstr>17.9 확산 모델(10)</vt:lpstr>
      <vt:lpstr>연습문제(1)</vt:lpstr>
      <vt:lpstr>연습문제(2)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이채윤</cp:lastModifiedBy>
  <cp:revision>471</cp:revision>
  <dcterms:created xsi:type="dcterms:W3CDTF">2020-01-31T07:25:46Z</dcterms:created>
  <dcterms:modified xsi:type="dcterms:W3CDTF">2023-10-16T05:43:39Z</dcterms:modified>
</cp:coreProperties>
</file>