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442" r:id="rId2"/>
    <p:sldId id="2491" r:id="rId3"/>
    <p:sldId id="2492" r:id="rId4"/>
    <p:sldId id="2488" r:id="rId5"/>
    <p:sldId id="2489" r:id="rId6"/>
    <p:sldId id="2490" r:id="rId7"/>
    <p:sldId id="2356" r:id="rId8"/>
    <p:sldId id="2341" r:id="rId9"/>
    <p:sldId id="2448" r:id="rId10"/>
    <p:sldId id="2347" r:id="rId11"/>
    <p:sldId id="2425" r:id="rId12"/>
    <p:sldId id="2449" r:id="rId13"/>
    <p:sldId id="2426" r:id="rId14"/>
    <p:sldId id="2450" r:id="rId15"/>
    <p:sldId id="2451" r:id="rId16"/>
    <p:sldId id="2452" r:id="rId17"/>
    <p:sldId id="2453" r:id="rId18"/>
    <p:sldId id="2454" r:id="rId19"/>
    <p:sldId id="2455" r:id="rId20"/>
    <p:sldId id="2427" r:id="rId21"/>
    <p:sldId id="2456" r:id="rId22"/>
    <p:sldId id="2428" r:id="rId23"/>
    <p:sldId id="2429" r:id="rId24"/>
    <p:sldId id="2457" r:id="rId25"/>
    <p:sldId id="2458" r:id="rId26"/>
    <p:sldId id="2459" r:id="rId27"/>
    <p:sldId id="2460" r:id="rId28"/>
    <p:sldId id="2461" r:id="rId29"/>
    <p:sldId id="2462" r:id="rId30"/>
    <p:sldId id="2430" r:id="rId31"/>
    <p:sldId id="2464" r:id="rId32"/>
    <p:sldId id="2465" r:id="rId33"/>
    <p:sldId id="2466" r:id="rId34"/>
    <p:sldId id="2467" r:id="rId35"/>
    <p:sldId id="2468" r:id="rId36"/>
    <p:sldId id="2431" r:id="rId37"/>
    <p:sldId id="2469" r:id="rId38"/>
    <p:sldId id="2470" r:id="rId39"/>
    <p:sldId id="2471" r:id="rId40"/>
    <p:sldId id="2472" r:id="rId41"/>
    <p:sldId id="2473" r:id="rId42"/>
    <p:sldId id="2474" r:id="rId43"/>
    <p:sldId id="2475" r:id="rId44"/>
    <p:sldId id="2476" r:id="rId45"/>
    <p:sldId id="2477" r:id="rId46"/>
    <p:sldId id="2478" r:id="rId47"/>
    <p:sldId id="2479" r:id="rId48"/>
    <p:sldId id="2480" r:id="rId49"/>
    <p:sldId id="2481" r:id="rId50"/>
    <p:sldId id="2482" r:id="rId51"/>
    <p:sldId id="2483" r:id="rId52"/>
    <p:sldId id="2484" r:id="rId53"/>
    <p:sldId id="2485" r:id="rId54"/>
    <p:sldId id="2424" r:id="rId55"/>
    <p:sldId id="2437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682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18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/>
              <a:t>강화 학습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</a:t>
            </a:r>
            <a:r>
              <a:rPr lang="ko-KR" altLang="en-US" dirty="0" smtClean="0"/>
              <a:t> </a:t>
            </a:r>
            <a:r>
              <a:rPr lang="ko-KR" altLang="en-US" dirty="0"/>
              <a:t>보상을 최적화하기 위한 학습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62351B-611D-810D-A847-49736D5F924E}"/>
              </a:ext>
            </a:extLst>
          </p:cNvPr>
          <p:cNvSpPr txBox="1"/>
          <p:nvPr/>
        </p:nvSpPr>
        <p:spPr>
          <a:xfrm>
            <a:off x="2576004" y="5291961"/>
            <a:ext cx="7039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18-1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강화 학습의 예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: (a)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로봇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(b)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미스 팩맨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(c)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바둑 게임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(d)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온도 조절기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(e)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자동 매매 프로그램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98D9C44-1088-55A7-CE3A-2C414B82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16" y="1016333"/>
            <a:ext cx="4972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18.2</a:t>
            </a:r>
            <a:r>
              <a:rPr lang="ko-KR" altLang="en-US" dirty="0" smtClean="0"/>
              <a:t> </a:t>
            </a:r>
            <a:r>
              <a:rPr lang="ko-KR" altLang="en-US" dirty="0"/>
              <a:t>정책 탐색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정책</a:t>
            </a:r>
            <a:r>
              <a:rPr lang="en-US" altLang="ko-KR" dirty="0"/>
              <a:t>:</a:t>
            </a:r>
            <a:r>
              <a:rPr lang="ko-KR" altLang="en-US" dirty="0"/>
              <a:t> 소프트웨어 에이전트가 행동을 결정하기 위해 사용하는 알고리즘</a:t>
            </a:r>
            <a:endParaRPr lang="en-US" altLang="ko-KR" dirty="0"/>
          </a:p>
          <a:p>
            <a:pPr lvl="1"/>
            <a:r>
              <a:rPr lang="ko-KR" altLang="en-US" sz="1600" dirty="0"/>
              <a:t>확률적 정책</a:t>
            </a:r>
            <a:endParaRPr lang="en-US" altLang="ko-KR" sz="1600" dirty="0"/>
          </a:p>
          <a:p>
            <a:pPr lvl="2"/>
            <a:r>
              <a:rPr lang="en-US" altLang="ko-KR" sz="1400" dirty="0"/>
              <a:t>30</a:t>
            </a:r>
            <a:r>
              <a:rPr lang="ko-KR" altLang="en-US" sz="1400" dirty="0"/>
              <a:t>분 동안 수집한 먼지의 양을 보상으로 받는 로봇 진공청소기</a:t>
            </a:r>
            <a:endParaRPr lang="en-US" altLang="ko-KR" sz="1400" dirty="0"/>
          </a:p>
          <a:p>
            <a:pPr lvl="2"/>
            <a:r>
              <a:rPr lang="ko-KR" altLang="en-US" sz="1400" dirty="0"/>
              <a:t>로봇 훈련을 위해 변경이 가능한 두 개의 정책 파라미터</a:t>
            </a:r>
            <a:r>
              <a:rPr lang="en-US" altLang="ko-KR" sz="1400" dirty="0"/>
              <a:t>: </a:t>
            </a:r>
            <a:r>
              <a:rPr lang="ko-KR" altLang="en-US" sz="1400" dirty="0"/>
              <a:t>확률 </a:t>
            </a:r>
            <a:r>
              <a:rPr lang="en-US" altLang="ko-KR" sz="1400" i="1" dirty="0"/>
              <a:t>p,</a:t>
            </a:r>
            <a:r>
              <a:rPr lang="ko-KR" altLang="en-US" sz="1400" i="1" dirty="0"/>
              <a:t> </a:t>
            </a:r>
            <a:r>
              <a:rPr lang="ko-KR" altLang="en-US" sz="1400" dirty="0"/>
              <a:t>각도의 범위 </a:t>
            </a:r>
            <a:r>
              <a:rPr lang="en-US" altLang="ko-KR" sz="1400" i="1" dirty="0"/>
              <a:t>r</a:t>
            </a:r>
          </a:p>
          <a:p>
            <a:pPr lvl="1"/>
            <a:r>
              <a:rPr lang="ko-KR" altLang="en-US" sz="1600" dirty="0"/>
              <a:t>유전 알고리즘</a:t>
            </a:r>
            <a:endParaRPr lang="en-US" altLang="ko-KR" sz="1600" dirty="0"/>
          </a:p>
          <a:p>
            <a:pPr lvl="2"/>
            <a:r>
              <a:rPr lang="en-US" altLang="ko-KR" sz="1400" dirty="0"/>
              <a:t>1</a:t>
            </a:r>
            <a:r>
              <a:rPr lang="ko-KR" altLang="en-US" sz="1400" dirty="0"/>
              <a:t>세대 정책 </a:t>
            </a:r>
            <a:r>
              <a:rPr lang="en-US" altLang="ko-KR" sz="1400" dirty="0"/>
              <a:t>100</a:t>
            </a:r>
            <a:r>
              <a:rPr lang="ko-KR" altLang="en-US" sz="1400" dirty="0"/>
              <a:t>개를 랜덤하게 생성해서 시도 →</a:t>
            </a:r>
            <a:r>
              <a:rPr lang="en-US" altLang="ko-KR" sz="1400" dirty="0"/>
              <a:t> </a:t>
            </a:r>
            <a:r>
              <a:rPr lang="ko-KR" altLang="en-US" sz="1400" dirty="0"/>
              <a:t>성능이 낮은 정책 </a:t>
            </a:r>
            <a:r>
              <a:rPr lang="en-US" altLang="ko-KR" sz="1400" dirty="0"/>
              <a:t>80</a:t>
            </a:r>
            <a:r>
              <a:rPr lang="ko-KR" altLang="en-US" sz="1400" dirty="0"/>
              <a:t>개는 버리고</a:t>
            </a:r>
            <a:r>
              <a:rPr lang="en-US" altLang="ko-KR" sz="1400" b="1" dirty="0"/>
              <a:t> </a:t>
            </a:r>
            <a:r>
              <a:rPr lang="en-US" altLang="ko-KR" sz="1400" dirty="0"/>
              <a:t>20</a:t>
            </a:r>
            <a:r>
              <a:rPr lang="ko-KR" altLang="en-US" sz="1400" dirty="0"/>
              <a:t>개를 살려 각각 자식 정책 </a:t>
            </a:r>
            <a:r>
              <a:rPr lang="en-US" altLang="ko-KR" sz="1400" dirty="0"/>
              <a:t>4</a:t>
            </a:r>
            <a:r>
              <a:rPr lang="ko-KR" altLang="en-US" sz="1400" dirty="0"/>
              <a:t>개를 생산</a:t>
            </a:r>
            <a:r>
              <a:rPr lang="en-US" altLang="ko-KR" sz="1400" dirty="0"/>
              <a:t>(</a:t>
            </a:r>
            <a:r>
              <a:rPr lang="ko-KR" altLang="en-US" sz="1400" dirty="0"/>
              <a:t>이 자식 정책은 부모를 복사한 것에 약간의 무작위성을 더한 것</a:t>
            </a:r>
            <a:r>
              <a:rPr lang="en-US" altLang="ko-KR" sz="1400" dirty="0"/>
              <a:t>) </a:t>
            </a:r>
            <a:r>
              <a:rPr lang="ko-KR" altLang="en-US" sz="1400" dirty="0"/>
              <a:t>→ 살아남은 정책과 그 자식은 </a:t>
            </a:r>
            <a:r>
              <a:rPr lang="en-US" altLang="ko-KR" sz="1400" dirty="0"/>
              <a:t>2</a:t>
            </a:r>
            <a:r>
              <a:rPr lang="ko-KR" altLang="en-US" sz="1400" dirty="0"/>
              <a:t>세대를 구성 → 좋은 정책을 찾을 때까지 여러 세대에 걸쳐 반복</a:t>
            </a:r>
            <a:endParaRPr lang="en-US" altLang="ko-KR" sz="1400" dirty="0"/>
          </a:p>
          <a:p>
            <a:pPr lvl="1"/>
            <a:r>
              <a:rPr lang="ko-KR" altLang="en-US" sz="1600" dirty="0"/>
              <a:t>정책 </a:t>
            </a:r>
            <a:r>
              <a:rPr lang="ko-KR" altLang="en-US" sz="1600" dirty="0" err="1"/>
              <a:t>그레이디언트</a:t>
            </a:r>
            <a:r>
              <a:rPr lang="en-US" altLang="ko-KR" sz="1600" dirty="0" smtClean="0"/>
              <a:t>(</a:t>
            </a:r>
            <a:r>
              <a:rPr lang="en-US" altLang="ko-KR" dirty="0"/>
              <a:t>policy </a:t>
            </a:r>
            <a:r>
              <a:rPr lang="en-US" altLang="ko-KR" dirty="0" smtClean="0"/>
              <a:t>gradient, </a:t>
            </a:r>
            <a:r>
              <a:rPr lang="en-US" altLang="ko-KR" sz="1600" dirty="0" smtClean="0"/>
              <a:t>PG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/>
              <a:t>정책 파라미터에 대한 보상의 그레이디언트를 평가해서 높은 보상의 방향을 따르는 그레이디언트로 파라미터를 수정하는 최적화 기법을 사용</a:t>
            </a:r>
            <a:endParaRPr lang="en-US" altLang="ko-KR" sz="1400" i="1" dirty="0"/>
          </a:p>
          <a:p>
            <a:pPr lvl="2"/>
            <a:endParaRPr lang="en-US" altLang="ko-KR" sz="140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6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18.2</a:t>
            </a:r>
            <a:r>
              <a:rPr lang="ko-KR" altLang="en-US" dirty="0" smtClean="0"/>
              <a:t> </a:t>
            </a:r>
            <a:r>
              <a:rPr lang="ko-KR" altLang="en-US" dirty="0"/>
              <a:t>정책 탐색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E29652-8EB0-39ED-F081-101749CA153F}"/>
              </a:ext>
            </a:extLst>
          </p:cNvPr>
          <p:cNvSpPr txBox="1"/>
          <p:nvPr/>
        </p:nvSpPr>
        <p:spPr>
          <a:xfrm>
            <a:off x="2601157" y="5309717"/>
            <a:ext cx="6995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정책 공간에 있는 지점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개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이에 상응하는 에이전트의 행동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1AF7072-4B7A-D0CB-7DCC-E3FFBF91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76425"/>
            <a:ext cx="6296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18.3</a:t>
            </a:r>
            <a:r>
              <a:rPr lang="ko-KR" altLang="en-US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err="1"/>
              <a:t>OpenAI</a:t>
            </a:r>
            <a:r>
              <a:rPr lang="en-US" altLang="ko-KR"/>
              <a:t> Gy</a:t>
            </a:r>
            <a:r>
              <a:rPr lang="en-US" altLang="ko-KR" dirty="0"/>
              <a:t>m</a:t>
            </a:r>
          </a:p>
          <a:p>
            <a:pPr lvl="2"/>
            <a:r>
              <a:rPr lang="ko-KR" altLang="en-US" dirty="0"/>
              <a:t>다양한 종류의 시뮬레이션 환경</a:t>
            </a:r>
            <a:r>
              <a:rPr lang="en-US" altLang="ko-KR" dirty="0"/>
              <a:t>(</a:t>
            </a:r>
            <a:r>
              <a:rPr lang="ko-KR" altLang="en-US" dirty="0"/>
              <a:t>아타리 게임</a:t>
            </a:r>
            <a:r>
              <a:rPr lang="en-US" altLang="ko-KR" dirty="0"/>
              <a:t>, </a:t>
            </a:r>
            <a:r>
              <a:rPr lang="ko-KR" altLang="en-US" dirty="0"/>
              <a:t>보드 게임</a:t>
            </a:r>
            <a:r>
              <a:rPr lang="en-US" altLang="ko-KR" dirty="0"/>
              <a:t>, 2D</a:t>
            </a:r>
            <a:r>
              <a:rPr lang="ko-KR" altLang="en-US" dirty="0"/>
              <a:t>와 </a:t>
            </a:r>
            <a:r>
              <a:rPr lang="en-US" altLang="ko-KR" dirty="0"/>
              <a:t>3D </a:t>
            </a:r>
            <a:r>
              <a:rPr lang="ko-KR" altLang="en-US" dirty="0"/>
              <a:t>물리 시뮬레이션 등</a:t>
            </a:r>
            <a:r>
              <a:rPr lang="en-US" altLang="ko-KR" dirty="0"/>
              <a:t>)</a:t>
            </a:r>
            <a:r>
              <a:rPr lang="ko-KR" altLang="en-US" dirty="0"/>
              <a:t>을 제공하는 툴킷</a:t>
            </a:r>
            <a:endParaRPr lang="en-US" altLang="ko-KR" dirty="0"/>
          </a:p>
          <a:p>
            <a:pPr lvl="2"/>
            <a:r>
              <a:rPr lang="en-US" altLang="ko-KR" dirty="0" err="1"/>
              <a:t>OpenAI</a:t>
            </a:r>
            <a:r>
              <a:rPr lang="ko-KR" altLang="en-US" dirty="0"/>
              <a:t>는 일론 머스크가 공동 창업한 인공지능 연구 회사</a:t>
            </a:r>
            <a:r>
              <a:rPr lang="en-US" altLang="ko-KR" dirty="0"/>
              <a:t>. </a:t>
            </a:r>
            <a:r>
              <a:rPr lang="ko-KR" altLang="en-US" dirty="0"/>
              <a:t>인류 우호적인 </a:t>
            </a:r>
            <a:r>
              <a:rPr lang="en-US" altLang="ko-KR" dirty="0"/>
              <a:t>AI</a:t>
            </a:r>
            <a:r>
              <a:rPr lang="ko-KR" altLang="en-US" dirty="0"/>
              <a:t>의 개발</a:t>
            </a:r>
            <a:r>
              <a:rPr lang="en-US" altLang="ko-KR" dirty="0"/>
              <a:t>, </a:t>
            </a:r>
            <a:r>
              <a:rPr lang="ko-KR" altLang="en-US" dirty="0"/>
              <a:t>확산을 목적</a:t>
            </a:r>
            <a:endParaRPr lang="en-US" altLang="ko-KR" dirty="0"/>
          </a:p>
          <a:p>
            <a:pPr lvl="1"/>
            <a:r>
              <a:rPr lang="en-US" altLang="ko-KR"/>
              <a:t>OpenAI Gym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코랩에 사전 설치되어 있는 이전 버전을 최신 버전으로 교체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7ADFF64-44AB-5BCA-0602-B86E8461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6581"/>
            <a:ext cx="7324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4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18.3</a:t>
            </a:r>
            <a:r>
              <a:rPr lang="ko-KR" altLang="en-US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OpenAI Gym</a:t>
            </a:r>
            <a:r>
              <a:rPr lang="ko-KR" altLang="en-US"/>
              <a:t>을 임포트하고 환경 만들기</a:t>
            </a:r>
            <a:endParaRPr lang="en-US" altLang="ko-KR"/>
          </a:p>
          <a:p>
            <a:pPr lvl="2"/>
            <a:r>
              <a:rPr lang="en-US" altLang="ko-KR"/>
              <a:t>CartPole </a:t>
            </a:r>
            <a:r>
              <a:rPr lang="ko-KR" altLang="en-US"/>
              <a:t>환경</a:t>
            </a:r>
            <a:endParaRPr lang="en-US" altLang="ko-KR"/>
          </a:p>
          <a:p>
            <a:pPr lvl="2"/>
            <a:r>
              <a:rPr lang="ko-KR" altLang="en-US"/>
              <a:t>카트 위에 놓인 막대가 넘어지지 않도록 왼쪽이나 오른쪽으로 가속할 수 있는 </a:t>
            </a:r>
            <a:r>
              <a:rPr lang="en-US" altLang="ko-KR"/>
              <a:t>2D </a:t>
            </a:r>
            <a:r>
              <a:rPr lang="ko-KR" altLang="en-US"/>
              <a:t>시뮬레이션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환경을 만든 후 </a:t>
            </a:r>
            <a:r>
              <a:rPr lang="en-US" altLang="ko-KR"/>
              <a:t>reset() </a:t>
            </a:r>
            <a:r>
              <a:rPr lang="ko-KR" altLang="en-US"/>
              <a:t>메서드로 꼭 초기화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98268D-1815-BFE2-440F-946B563C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64899"/>
            <a:ext cx="5838825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8C882F-7F1D-16A1-3BD3-A6D97090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14712"/>
            <a:ext cx="74295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18.3</a:t>
            </a:r>
            <a:r>
              <a:rPr lang="ko-KR" altLang="en-US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render() </a:t>
            </a:r>
            <a:r>
              <a:rPr lang="ko-KR" altLang="en-US"/>
              <a:t>메서드를 호출해 이 환경을 이미지로 렌더링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맷플롯립의 </a:t>
            </a:r>
            <a:r>
              <a:rPr lang="en-US" altLang="ko-KR"/>
              <a:t>imshow() </a:t>
            </a:r>
            <a:r>
              <a:rPr lang="ko-KR" altLang="en-US"/>
              <a:t>함수를 사용해 이미지를 화면에 그릴 수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B328CA2-D75E-A48F-497B-43EADDD0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5980"/>
            <a:ext cx="6115050" cy="1152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0318AAC-C739-EF98-639A-66E83987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3130719"/>
            <a:ext cx="4848225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39830A-CE0E-93E3-200C-11E42BB61B99}"/>
              </a:ext>
            </a:extLst>
          </p:cNvPr>
          <p:cNvSpPr txBox="1"/>
          <p:nvPr/>
        </p:nvSpPr>
        <p:spPr>
          <a:xfrm>
            <a:off x="2601157" y="5749234"/>
            <a:ext cx="6995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CartPole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83050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18.3</a:t>
            </a:r>
            <a:r>
              <a:rPr lang="ko-KR" altLang="en-US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 환경에서 어떤 행동이 가능한지 확인</a:t>
            </a:r>
            <a:endParaRPr lang="en-US" altLang="ko-KR"/>
          </a:p>
          <a:p>
            <a:pPr lvl="2"/>
            <a:r>
              <a:rPr lang="en-US" altLang="ko-KR"/>
              <a:t>Discrete(2)</a:t>
            </a:r>
            <a:r>
              <a:rPr lang="ko-KR" altLang="en-US"/>
              <a:t>는 가능한 행동이 정수 </a:t>
            </a: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이라는 것을 의미</a:t>
            </a:r>
            <a:endParaRPr lang="en-US" altLang="ko-KR"/>
          </a:p>
          <a:p>
            <a:pPr lvl="2"/>
            <a:r>
              <a:rPr lang="ko-KR" altLang="en-US"/>
              <a:t>각각 왼쪽 가속과 오른쪽 가속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막대가 오른쪽</a:t>
            </a:r>
            <a:r>
              <a:rPr lang="en-US" altLang="ko-KR"/>
              <a:t>(obs[2] &gt; 0)</a:t>
            </a:r>
            <a:r>
              <a:rPr lang="ko-KR" altLang="en-US"/>
              <a:t>으로 기울어져 있기 때문에 카트를 오른쪽으로 가속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C34581-91DE-8B39-A213-F1D58B44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782839"/>
            <a:ext cx="4015019" cy="78791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F7917FB8-FE5F-7A0E-1A7C-ADDBE8BF17D2}"/>
              </a:ext>
            </a:extLst>
          </p:cNvPr>
          <p:cNvGrpSpPr/>
          <p:nvPr/>
        </p:nvGrpSpPr>
        <p:grpSpPr>
          <a:xfrm>
            <a:off x="1524000" y="3220241"/>
            <a:ext cx="7040952" cy="2526133"/>
            <a:chOff x="2122134" y="2068589"/>
            <a:chExt cx="8001000" cy="35298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50C971A8-1BA0-AB8B-0858-A0E168650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8362" y="2068589"/>
              <a:ext cx="7915275" cy="12192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B8485309-9F2F-613E-D0A1-671A764C1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2134" y="3302866"/>
              <a:ext cx="8001000" cy="2295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86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18.3</a:t>
            </a:r>
            <a:r>
              <a:rPr lang="ko-KR" altLang="en-US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step() </a:t>
            </a:r>
            <a:r>
              <a:rPr lang="ko-KR" altLang="en-US"/>
              <a:t>메서드는 주어진 행동을 실행하고 네 가지 값을 반환</a:t>
            </a:r>
            <a:endParaRPr lang="en-US" altLang="ko-KR"/>
          </a:p>
          <a:p>
            <a:pPr lvl="2"/>
            <a:r>
              <a:rPr lang="en-US" altLang="ko-KR"/>
              <a:t>obs</a:t>
            </a:r>
          </a:p>
          <a:p>
            <a:pPr lvl="3"/>
            <a:r>
              <a:rPr lang="ko-KR" altLang="en-US"/>
              <a:t>새로운 관측값</a:t>
            </a:r>
            <a:r>
              <a:rPr lang="en-US" altLang="ko-KR"/>
              <a:t>. </a:t>
            </a:r>
            <a:r>
              <a:rPr lang="ko-KR" altLang="en-US"/>
              <a:t>이제 카트가 오른쪽 방향으로 움직임</a:t>
            </a:r>
            <a:endParaRPr lang="en-US" altLang="ko-KR"/>
          </a:p>
          <a:p>
            <a:pPr lvl="2"/>
            <a:r>
              <a:rPr lang="en-US" altLang="ko-KR"/>
              <a:t>reward</a:t>
            </a:r>
          </a:p>
          <a:p>
            <a:pPr lvl="3"/>
            <a:r>
              <a:rPr lang="ko-KR" altLang="en-US"/>
              <a:t>이 환경에서는 어떤 행동을 실행해도 매 스텝마다 </a:t>
            </a:r>
            <a:r>
              <a:rPr lang="en-US" altLang="ko-KR"/>
              <a:t>1.0</a:t>
            </a:r>
            <a:r>
              <a:rPr lang="ko-KR" altLang="en-US"/>
              <a:t>의 보상을 받음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그러므로 시스템의 목적은 가능한 한 오랫동안 실행</a:t>
            </a:r>
            <a:endParaRPr lang="en-US" altLang="ko-KR"/>
          </a:p>
          <a:p>
            <a:pPr lvl="2"/>
            <a:r>
              <a:rPr lang="en-US" altLang="ko-KR"/>
              <a:t>done</a:t>
            </a:r>
          </a:p>
          <a:p>
            <a:pPr lvl="3"/>
            <a:r>
              <a:rPr lang="ko-KR" altLang="en-US"/>
              <a:t>이 값이 </a:t>
            </a:r>
            <a:r>
              <a:rPr lang="en-US" altLang="ko-KR"/>
              <a:t>True</a:t>
            </a:r>
            <a:r>
              <a:rPr lang="ko-KR" altLang="en-US"/>
              <a:t>이면 이 에피소드 </a:t>
            </a:r>
            <a:r>
              <a:rPr lang="en-US" altLang="ko-KR"/>
              <a:t>17</a:t>
            </a:r>
            <a:r>
              <a:rPr lang="ko-KR" altLang="en-US"/>
              <a:t>가 끝난 것임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막대가 너무 기울어지거나 화면 밖으로 나가거나 </a:t>
            </a:r>
            <a:r>
              <a:rPr lang="en-US" altLang="ko-KR"/>
              <a:t>200 </a:t>
            </a:r>
            <a:r>
              <a:rPr lang="ko-KR" altLang="en-US"/>
              <a:t>스텝을 넘기면 에피소드가 끝남</a:t>
            </a:r>
            <a:endParaRPr lang="en-US" altLang="ko-KR"/>
          </a:p>
          <a:p>
            <a:pPr lvl="2"/>
            <a:r>
              <a:rPr lang="en-US" altLang="ko-KR"/>
              <a:t>truncated</a:t>
            </a:r>
          </a:p>
          <a:p>
            <a:pPr lvl="3"/>
            <a:r>
              <a:rPr lang="ko-KR" altLang="en-US"/>
              <a:t>이 값은 에피소드가 조기에 중단되는 경우 </a:t>
            </a:r>
            <a:r>
              <a:rPr lang="en-US" altLang="ko-KR"/>
              <a:t>True</a:t>
            </a:r>
            <a:r>
              <a:rPr lang="ko-KR" altLang="en-US"/>
              <a:t>가 됨</a:t>
            </a:r>
            <a:endParaRPr lang="en-US" altLang="ko-KR"/>
          </a:p>
          <a:p>
            <a:pPr lvl="2"/>
            <a:r>
              <a:rPr lang="en-US" altLang="ko-KR"/>
              <a:t>info</a:t>
            </a:r>
          </a:p>
          <a:p>
            <a:pPr lvl="3"/>
            <a:r>
              <a:rPr lang="en-US" altLang="ko-KR"/>
              <a:t>reset() </a:t>
            </a:r>
            <a:r>
              <a:rPr lang="ko-KR" altLang="en-US"/>
              <a:t>메서드가 반환하는 값처럼 환경에 관련된 추가 정보를 담은 딕셔너리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71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18.3</a:t>
            </a:r>
            <a:r>
              <a:rPr lang="ko-KR" altLang="en-US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막대가 왼쪽으로 기울어지면 카트를 왼쪽으로 가속하고 오른쪽으로 기울어지면 오른쪽으로 가속</a:t>
            </a:r>
            <a:endParaRPr lang="en-US" altLang="ko-KR"/>
          </a:p>
          <a:p>
            <a:pPr lvl="2"/>
            <a:r>
              <a:rPr lang="ko-KR" altLang="en-US"/>
              <a:t>이 정책으로 에피소드 </a:t>
            </a:r>
            <a:r>
              <a:rPr lang="en-US" altLang="ko-KR"/>
              <a:t>500</a:t>
            </a:r>
            <a:r>
              <a:rPr lang="ko-KR" altLang="en-US"/>
              <a:t>번 실행해서 얻은 평균 보상을 확인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92B752-5D89-D90E-DDE7-6B1C0F44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0044"/>
            <a:ext cx="67722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5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18.3</a:t>
            </a:r>
            <a:r>
              <a:rPr lang="ko-KR" altLang="en-US" dirty="0" smtClean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결과 확인</a:t>
            </a:r>
            <a:endParaRPr lang="en-US" altLang="ko-KR"/>
          </a:p>
          <a:p>
            <a:pPr lvl="2"/>
            <a:r>
              <a:rPr lang="en-US" altLang="ko-KR"/>
              <a:t>500</a:t>
            </a:r>
            <a:r>
              <a:rPr lang="ko-KR" altLang="en-US"/>
              <a:t>번을 시도해도 이 정책은 막대를 쓰러뜨리지 않고 </a:t>
            </a:r>
            <a:r>
              <a:rPr lang="en-US" altLang="ko-KR"/>
              <a:t>68</a:t>
            </a:r>
            <a:r>
              <a:rPr lang="ko-KR" altLang="en-US"/>
              <a:t>번 이상의 스텝을 진행하지 못함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420FFC-531B-BE91-F25D-1D71D423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92108"/>
            <a:ext cx="6267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18.4</a:t>
            </a:r>
            <a:r>
              <a:rPr lang="ko-KR" altLang="en-US" dirty="0" smtClean="0"/>
              <a:t> </a:t>
            </a:r>
            <a:r>
              <a:rPr lang="ko-KR" altLang="en-US" dirty="0"/>
              <a:t>신경망 정책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신경망 정책 학습</a:t>
            </a:r>
            <a:endParaRPr lang="en-US" altLang="ko-KR" dirty="0"/>
          </a:p>
          <a:p>
            <a:pPr lvl="2"/>
            <a:r>
              <a:rPr lang="ko-KR" altLang="en-US" dirty="0"/>
              <a:t>관측을 입력으로 받고 실행할 행동을 출력</a:t>
            </a:r>
            <a:r>
              <a:rPr lang="en-US" altLang="ko-KR" dirty="0"/>
              <a:t>: </a:t>
            </a:r>
            <a:r>
              <a:rPr lang="ko-KR" altLang="en-US" dirty="0"/>
              <a:t>각 행동에 대한 확률을 추정하고</a:t>
            </a:r>
            <a:r>
              <a:rPr lang="en-US" altLang="ko-KR" dirty="0"/>
              <a:t>,</a:t>
            </a:r>
            <a:r>
              <a:rPr lang="ko-KR" altLang="en-US" dirty="0"/>
              <a:t> 추정된 확률에 따라 랜덤하게 행동을 선택</a:t>
            </a:r>
            <a:endParaRPr lang="en-US" altLang="ko-KR" dirty="0"/>
          </a:p>
          <a:p>
            <a:pPr lvl="1"/>
            <a:r>
              <a:rPr lang="en-US" altLang="ko-KR" dirty="0" err="1"/>
              <a:t>CartPole</a:t>
            </a:r>
            <a:r>
              <a:rPr lang="en-US" altLang="ko-KR" dirty="0"/>
              <a:t> </a:t>
            </a:r>
            <a:r>
              <a:rPr lang="ko-KR" altLang="en-US" dirty="0"/>
              <a:t>환경의 경우</a:t>
            </a:r>
            <a:endParaRPr lang="en-US" altLang="ko-KR" dirty="0"/>
          </a:p>
          <a:p>
            <a:pPr lvl="2"/>
            <a:r>
              <a:rPr lang="ko-KR" altLang="en-US" dirty="0"/>
              <a:t>가능한 행동이 두 개</a:t>
            </a:r>
            <a:r>
              <a:rPr lang="en-US" altLang="ko-KR" dirty="0"/>
              <a:t>(</a:t>
            </a:r>
            <a:r>
              <a:rPr lang="ko-KR" altLang="en-US" dirty="0"/>
              <a:t>왼쪽과 오른쪽</a:t>
            </a:r>
            <a:r>
              <a:rPr lang="en-US" altLang="ko-KR" dirty="0"/>
              <a:t>) </a:t>
            </a:r>
            <a:r>
              <a:rPr lang="ko-KR" altLang="en-US" dirty="0"/>
              <a:t>있으므로 하나의 출력 뉴런만 있으면 됨</a:t>
            </a:r>
            <a:endParaRPr lang="en-US" altLang="ko-KR" dirty="0"/>
          </a:p>
          <a:p>
            <a:pPr lvl="2"/>
            <a:r>
              <a:rPr lang="ko-KR" altLang="en-US" dirty="0"/>
              <a:t>이 뉴런은 행동 </a:t>
            </a:r>
            <a:r>
              <a:rPr lang="en-US" altLang="ko-KR" dirty="0"/>
              <a:t>0(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r>
              <a:rPr lang="ko-KR" altLang="en-US" dirty="0"/>
              <a:t>의 확률을 출력합니다</a:t>
            </a:r>
            <a:r>
              <a:rPr lang="en-US" altLang="ko-KR" dirty="0"/>
              <a:t>. </a:t>
            </a:r>
            <a:r>
              <a:rPr lang="ko-KR" altLang="en-US" dirty="0"/>
              <a:t>당연하게 행동 </a:t>
            </a:r>
            <a:r>
              <a:rPr lang="en-US" altLang="ko-KR" dirty="0"/>
              <a:t>1(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의 확률은 </a:t>
            </a:r>
            <a:r>
              <a:rPr lang="en-US" altLang="ko-KR" dirty="0"/>
              <a:t>1-</a:t>
            </a:r>
            <a:r>
              <a:rPr lang="en-US" altLang="ko-KR" i="1" dirty="0"/>
              <a:t>p</a:t>
            </a:r>
          </a:p>
          <a:p>
            <a:pPr lvl="1"/>
            <a:r>
              <a:rPr lang="ko-KR" altLang="en-US"/>
              <a:t>새로운 행동을 탐험</a:t>
            </a:r>
            <a:r>
              <a:rPr lang="en-US" altLang="ko-KR"/>
              <a:t>(exploring)</a:t>
            </a:r>
            <a:r>
              <a:rPr lang="ko-KR" altLang="en-US"/>
              <a:t>하는 것과 잘 할 수 있는 행동을 활용</a:t>
            </a:r>
            <a:r>
              <a:rPr lang="en-US" altLang="ko-KR"/>
              <a:t>(exploiting)</a:t>
            </a:r>
            <a:r>
              <a:rPr lang="ko-KR" altLang="en-US"/>
              <a:t>하는 것 사이의 균형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1E0DBD-6A83-0900-245E-5C0EFE23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59" y="3012453"/>
            <a:ext cx="2867857" cy="2936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2A5878-6C21-530E-DBEF-828BAF7A0225}"/>
              </a:ext>
            </a:extLst>
          </p:cNvPr>
          <p:cNvSpPr txBox="1"/>
          <p:nvPr/>
        </p:nvSpPr>
        <p:spPr>
          <a:xfrm>
            <a:off x="3045041" y="604299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신경망 정책</a:t>
            </a:r>
          </a:p>
        </p:txBody>
      </p:sp>
    </p:spTree>
    <p:extLst>
      <p:ext uri="{BB962C8B-B14F-4D97-AF65-F5344CB8AC3E}">
        <p14:creationId xmlns:p14="http://schemas.microsoft.com/office/powerpoint/2010/main" val="95961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18.4</a:t>
            </a:r>
            <a:r>
              <a:rPr lang="ko-KR" altLang="en-US" dirty="0" smtClean="0"/>
              <a:t> </a:t>
            </a:r>
            <a:r>
              <a:rPr lang="ko-KR" altLang="en-US" dirty="0"/>
              <a:t>신경망 정책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케라스를 사용하여 신경망 정책을 구현하는 코드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F7D791-25A2-5FF3-3CFD-7FA04AC2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21" y="1179066"/>
            <a:ext cx="5524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18.5</a:t>
            </a:r>
            <a:r>
              <a:rPr lang="ko-KR" altLang="en-US" dirty="0" smtClean="0"/>
              <a:t> </a:t>
            </a:r>
            <a:r>
              <a:rPr lang="ko-KR" altLang="en-US" dirty="0"/>
              <a:t>행동 평가</a:t>
            </a:r>
            <a:r>
              <a:rPr lang="en-US" altLang="ko-KR" dirty="0"/>
              <a:t>: </a:t>
            </a:r>
            <a:r>
              <a:rPr lang="ko-KR" altLang="en-US" dirty="0"/>
              <a:t>신용 할당 문제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r>
              <a:rPr lang="ko-KR" altLang="en-US" dirty="0"/>
              <a:t>신용 할당 문제</a:t>
            </a:r>
            <a:endParaRPr lang="en-US" altLang="ko-KR" dirty="0"/>
          </a:p>
          <a:p>
            <a:pPr lvl="1"/>
            <a:r>
              <a:rPr lang="ko-KR" altLang="en-US" sz="1600" dirty="0"/>
              <a:t>보상은 일반적으로 드물고 지연되어 나타남</a:t>
            </a:r>
            <a:endParaRPr lang="en-US" altLang="ko-KR" sz="1600" dirty="0"/>
          </a:p>
          <a:p>
            <a:pPr lvl="2"/>
            <a:r>
              <a:rPr lang="ko-KR" altLang="en-US" sz="1400" dirty="0"/>
              <a:t>예를 들어 에이전트가 </a:t>
            </a:r>
            <a:r>
              <a:rPr lang="en-US" altLang="ko-KR" sz="1400" dirty="0"/>
              <a:t>100</a:t>
            </a:r>
            <a:r>
              <a:rPr lang="ko-KR" altLang="en-US" sz="1400" dirty="0"/>
              <a:t>스텝 동안 막대의 균형을 유지했다면 이 </a:t>
            </a:r>
            <a:r>
              <a:rPr lang="en-US" altLang="ko-KR" sz="1400" dirty="0"/>
              <a:t>100</a:t>
            </a:r>
            <a:r>
              <a:rPr lang="ko-KR" altLang="en-US" sz="1400" dirty="0"/>
              <a:t>번의 행동 중 어떤 것이 좋고</a:t>
            </a:r>
            <a:r>
              <a:rPr lang="en-US" altLang="ko-KR" sz="1400" dirty="0"/>
              <a:t>, </a:t>
            </a:r>
            <a:r>
              <a:rPr lang="ko-KR" altLang="en-US" sz="1400" dirty="0"/>
              <a:t>어떤 </a:t>
            </a:r>
            <a:r>
              <a:rPr lang="ko-KR" altLang="en-US" sz="1400"/>
              <a:t>것이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나쁜지 </a:t>
            </a:r>
            <a:r>
              <a:rPr lang="ko-KR" altLang="en-US" sz="1400" dirty="0"/>
              <a:t>알 수 있을까</a:t>
            </a:r>
            <a:r>
              <a:rPr lang="en-US" altLang="ko-KR" sz="1400" dirty="0"/>
              <a:t>?</a:t>
            </a:r>
          </a:p>
          <a:p>
            <a:pPr lvl="1"/>
            <a:r>
              <a:rPr lang="ko-KR" altLang="en-US" sz="1600" dirty="0"/>
              <a:t>에이전트가 보상을 받았을 때 어떤 행동 덕분인지</a:t>
            </a:r>
            <a:r>
              <a:rPr lang="en-US" altLang="ko-KR" sz="1600" dirty="0"/>
              <a:t>(</a:t>
            </a:r>
            <a:r>
              <a:rPr lang="ko-KR" altLang="en-US" sz="1600" dirty="0"/>
              <a:t>혹은 탓인지</a:t>
            </a:r>
            <a:r>
              <a:rPr lang="en-US" altLang="ko-KR" sz="1600" dirty="0"/>
              <a:t>) </a:t>
            </a:r>
            <a:r>
              <a:rPr lang="ko-KR" altLang="en-US" sz="1600" dirty="0"/>
              <a:t>알기 어려운 문제 해결</a:t>
            </a:r>
            <a:endParaRPr lang="en-US" altLang="ko-KR" sz="1600" dirty="0"/>
          </a:p>
          <a:p>
            <a:pPr lvl="2"/>
            <a:r>
              <a:rPr lang="ko-KR" altLang="en-US" sz="1400" dirty="0"/>
              <a:t>흔히 사용하는 전략은 행동이 일어난 후 각 단계마다 할인 계수</a:t>
            </a:r>
            <a:r>
              <a:rPr lang="en-US" altLang="ko-KR" sz="1400" dirty="0"/>
              <a:t> </a:t>
            </a:r>
            <a:r>
              <a:rPr lang="en-US" altLang="ko-KR" sz="1400" i="1" dirty="0"/>
              <a:t>γ</a:t>
            </a:r>
            <a:r>
              <a:rPr lang="en-US" altLang="ko-KR" sz="1400" dirty="0"/>
              <a:t>(</a:t>
            </a:r>
            <a:r>
              <a:rPr lang="ko-KR" altLang="en-US" sz="1400" dirty="0"/>
              <a:t>감마</a:t>
            </a:r>
            <a:r>
              <a:rPr lang="en-US" altLang="ko-KR" sz="1400" dirty="0"/>
              <a:t>)</a:t>
            </a:r>
            <a:r>
              <a:rPr lang="ko-KR" altLang="en-US" sz="1400" dirty="0"/>
              <a:t>를 적용한 보상을 모두 합하여 </a:t>
            </a:r>
            <a:r>
              <a:rPr lang="ko-KR" altLang="en-US" sz="1400"/>
              <a:t>행동을 평가</a:t>
            </a:r>
            <a:endParaRPr lang="en-US" altLang="ko-KR" sz="1400" dirty="0"/>
          </a:p>
          <a:p>
            <a:pPr lvl="1"/>
            <a:r>
              <a:rPr lang="ko-KR" altLang="en-US" sz="1600" dirty="0"/>
              <a:t>행동 이익</a:t>
            </a:r>
            <a:endParaRPr lang="en-US" altLang="ko-KR" sz="1600" dirty="0"/>
          </a:p>
          <a:p>
            <a:pPr lvl="2"/>
            <a:r>
              <a:rPr lang="ko-KR" altLang="en-US" sz="1400" dirty="0"/>
              <a:t>평균적으로 다른 가능한 행동과 비교해서 각 행동이 얼마나 좋은지 혹은 나쁜지를 추정</a:t>
            </a:r>
            <a:endParaRPr lang="en-US" altLang="ko-KR" sz="1400" dirty="0"/>
          </a:p>
          <a:p>
            <a:pPr lvl="2"/>
            <a:endParaRPr lang="en-US" altLang="ko-KR" sz="140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DD721A-30CC-C4E3-0D04-334922E3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84" y="3550331"/>
            <a:ext cx="4491631" cy="2614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BB6F47-E9F6-F559-8702-A2B58B307F76}"/>
              </a:ext>
            </a:extLst>
          </p:cNvPr>
          <p:cNvSpPr txBox="1"/>
          <p:nvPr/>
        </p:nvSpPr>
        <p:spPr>
          <a:xfrm>
            <a:off x="3045041" y="622414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행동의 이득 계산하기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할인된 미래 보상의 합</a:t>
            </a:r>
          </a:p>
        </p:txBody>
      </p:sp>
    </p:spTree>
    <p:extLst>
      <p:ext uri="{BB962C8B-B14F-4D97-AF65-F5344CB8AC3E}">
        <p14:creationId xmlns:p14="http://schemas.microsoft.com/office/powerpoint/2010/main" val="540859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18.6</a:t>
            </a:r>
            <a:r>
              <a:rPr lang="ko-KR" altLang="en-US" dirty="0" smtClean="0"/>
              <a:t> </a:t>
            </a:r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REINFORCE </a:t>
            </a:r>
            <a:r>
              <a:rPr lang="ko-KR" altLang="en-US" dirty="0"/>
              <a:t>알고리즘 </a:t>
            </a:r>
            <a:endParaRPr lang="en-US" altLang="ko-KR" dirty="0"/>
          </a:p>
          <a:p>
            <a:pPr lvl="2"/>
            <a:r>
              <a:rPr lang="en-US" altLang="ko-KR" dirty="0"/>
              <a:t>PG </a:t>
            </a:r>
            <a:r>
              <a:rPr lang="ko-KR" altLang="en-US" dirty="0"/>
              <a:t>알고리즘은 높은 보상을 얻는 방향의 그레이디언트를 따르도록 정책의 파라미터를 최적화하는 알고리즘입니다</a:t>
            </a:r>
            <a:r>
              <a:rPr lang="en-US" altLang="ko-KR" dirty="0"/>
              <a:t>. REINFORCE </a:t>
            </a:r>
            <a:r>
              <a:rPr lang="ko-KR" altLang="en-US" dirty="0"/>
              <a:t>알고리즘은 인기 있는 </a:t>
            </a:r>
            <a:r>
              <a:rPr lang="en-US" altLang="ko-KR" dirty="0"/>
              <a:t>PG </a:t>
            </a:r>
            <a:r>
              <a:rPr lang="ko-KR" altLang="en-US" dirty="0"/>
              <a:t>알고리즘 중 하나</a:t>
            </a:r>
            <a:endParaRPr lang="en-US" altLang="ko-KR" dirty="0"/>
          </a:p>
          <a:p>
            <a:pPr lvl="1"/>
            <a:r>
              <a:rPr lang="en-US" altLang="ko-KR" dirty="0"/>
              <a:t>REINFORCE </a:t>
            </a:r>
            <a:r>
              <a:rPr lang="ko-KR" altLang="en-US" dirty="0"/>
              <a:t>알고리즘 방식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먼저 신경망 정책이 여러 번에 걸쳐 게임을 플레이하고 매 스텝마다 선택된 행동이 더 높은 가능성을 가지도록 만드는 그레이디언트를 계산</a:t>
            </a:r>
            <a:r>
              <a:rPr lang="en-US" altLang="ko-KR" dirty="0"/>
              <a:t>(</a:t>
            </a:r>
            <a:r>
              <a:rPr lang="ko-KR" altLang="en-US" dirty="0"/>
              <a:t>이 그레이디언트를 적용 전</a:t>
            </a:r>
            <a:r>
              <a:rPr lang="en-US" altLang="ko-KR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에피소드를 몇 번 실행한 다음</a:t>
            </a:r>
            <a:r>
              <a:rPr lang="en-US" altLang="ko-KR" dirty="0"/>
              <a:t>, </a:t>
            </a:r>
            <a:r>
              <a:rPr lang="ko-KR" altLang="en-US" dirty="0"/>
              <a:t>각 행동의 이익을 계산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한 행동의 이익이 양수 또는 음수에 따라 각각에 맞는 그레디언트를 적용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모든 결과 그레이디언트 벡터를 평균 내어 경사 하강법 </a:t>
            </a:r>
            <a:r>
              <a:rPr lang="ko-KR" altLang="en-US"/>
              <a:t>스텝을 수행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0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18.6</a:t>
            </a:r>
            <a:r>
              <a:rPr lang="ko-KR" altLang="en-US" dirty="0" smtClean="0"/>
              <a:t> </a:t>
            </a:r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케라스를 사용하여 이 알고리즘을 구현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F1A407-0988-033D-603D-B34FF121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9448"/>
            <a:ext cx="7905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18.6</a:t>
            </a:r>
            <a:r>
              <a:rPr lang="ko-KR" altLang="en-US" dirty="0" smtClean="0"/>
              <a:t> </a:t>
            </a:r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play_one_step() </a:t>
            </a:r>
            <a:r>
              <a:rPr lang="ko-KR" altLang="en-US"/>
              <a:t>함수를 사용해 여러 에피소드를 플레이하고</a:t>
            </a:r>
            <a:r>
              <a:rPr lang="en-US" altLang="ko-KR"/>
              <a:t>, </a:t>
            </a:r>
            <a:r>
              <a:rPr lang="ko-KR" altLang="en-US"/>
              <a:t>전체 보상 및 각 에피소드와 스텝의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그레이디언트를 반환하는 또 다른 함수 만들기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120D4A-F393-4B6B-CBCC-C2588E07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512958"/>
            <a:ext cx="6592316" cy="48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18.6</a:t>
            </a:r>
            <a:r>
              <a:rPr lang="ko-KR" altLang="en-US" dirty="0" smtClean="0"/>
              <a:t> </a:t>
            </a:r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첫 번째 함수는 각 스텝에서 할인된 미래 보상의 합을 계산</a:t>
            </a:r>
            <a:endParaRPr lang="en-US" altLang="ko-KR"/>
          </a:p>
          <a:p>
            <a:pPr lvl="2"/>
            <a:r>
              <a:rPr lang="ko-KR" altLang="en-US"/>
              <a:t>두 번째 함수는 여러 에피소드에 걸쳐 계산된 할인된 모든 보상</a:t>
            </a:r>
            <a:r>
              <a:rPr lang="en-US" altLang="ko-KR"/>
              <a:t>(</a:t>
            </a:r>
            <a:r>
              <a:rPr lang="ko-KR" altLang="en-US"/>
              <a:t>대가</a:t>
            </a:r>
            <a:r>
              <a:rPr lang="en-US" altLang="ko-KR"/>
              <a:t>)</a:t>
            </a:r>
            <a:r>
              <a:rPr lang="ko-KR" altLang="en-US"/>
              <a:t>에서 평균을 빼고 표준 편차로 나누어 정규화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344E20-FF46-863E-E78E-C04E15F6A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6472"/>
            <a:ext cx="7334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4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18.6</a:t>
            </a:r>
            <a:r>
              <a:rPr lang="ko-KR" altLang="en-US" dirty="0" smtClean="0"/>
              <a:t> </a:t>
            </a:r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함수 확인</a:t>
            </a:r>
            <a:endParaRPr lang="en-US" altLang="ko-KR"/>
          </a:p>
          <a:p>
            <a:pPr lvl="2"/>
            <a:r>
              <a:rPr lang="en-US" altLang="ko-KR"/>
              <a:t>discount_rewards() </a:t>
            </a:r>
            <a:r>
              <a:rPr lang="ko-KR" altLang="en-US"/>
              <a:t>함수를 호출하면 정확히 기대한 값이 반환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0C4E61A-6D83-DDEC-9449-A5A84848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5858"/>
            <a:ext cx="6096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0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18.6</a:t>
            </a:r>
            <a:r>
              <a:rPr lang="ko-KR" altLang="en-US" dirty="0" smtClean="0"/>
              <a:t> </a:t>
            </a:r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반복을 </a:t>
            </a:r>
            <a:r>
              <a:rPr lang="en-US" altLang="ko-KR"/>
              <a:t>150</a:t>
            </a:r>
            <a:r>
              <a:rPr lang="ko-KR" altLang="en-US"/>
              <a:t>번 실행</a:t>
            </a:r>
            <a:r>
              <a:rPr lang="en-US" altLang="ko-KR"/>
              <a:t>. </a:t>
            </a:r>
            <a:r>
              <a:rPr lang="ko-KR" altLang="en-US"/>
              <a:t>각 반복은 에피소드 </a:t>
            </a:r>
            <a:r>
              <a:rPr lang="en-US" altLang="ko-KR"/>
              <a:t>10</a:t>
            </a:r>
            <a:r>
              <a:rPr lang="ko-KR" altLang="en-US"/>
              <a:t>개를 진행하고 각 에피소드는 스텝을 최대 </a:t>
            </a:r>
            <a:r>
              <a:rPr lang="en-US" altLang="ko-KR"/>
              <a:t>200</a:t>
            </a:r>
            <a:r>
              <a:rPr lang="ko-KR" altLang="en-US"/>
              <a:t>번 플레이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할인 계수는 </a:t>
            </a:r>
            <a:r>
              <a:rPr lang="en-US" altLang="ko-KR"/>
              <a:t>0.95</a:t>
            </a:r>
            <a:r>
              <a:rPr lang="ko-KR" altLang="en-US"/>
              <a:t>를 적용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옵티마이저와 손실 함수</a:t>
            </a:r>
            <a:endParaRPr lang="en-US" altLang="ko-KR"/>
          </a:p>
          <a:p>
            <a:pPr lvl="2"/>
            <a:r>
              <a:rPr lang="ko-KR" altLang="en-US"/>
              <a:t>학습률 </a:t>
            </a:r>
            <a:r>
              <a:rPr lang="en-US" altLang="ko-KR"/>
              <a:t>0.01</a:t>
            </a:r>
            <a:r>
              <a:rPr lang="ko-KR" altLang="en-US"/>
              <a:t>인 </a:t>
            </a:r>
            <a:r>
              <a:rPr lang="en-US" altLang="ko-KR"/>
              <a:t>Adam </a:t>
            </a:r>
            <a:r>
              <a:rPr lang="ko-KR" altLang="en-US"/>
              <a:t>옵티마이저가 무난</a:t>
            </a:r>
            <a:endParaRPr lang="en-US" altLang="ko-KR"/>
          </a:p>
          <a:p>
            <a:pPr lvl="2"/>
            <a:r>
              <a:rPr lang="ko-KR" altLang="en-US"/>
              <a:t>이진 분류기를 훈련하므로 이진 크로스 엔트로피 손실 함수를 사용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0E08D71-FFD1-EE3F-F7D7-D1B03D9D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8394"/>
            <a:ext cx="3714750" cy="1438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42C436-9DC0-21D5-6E0B-A2AB24AE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57675"/>
            <a:ext cx="55340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18.6</a:t>
            </a:r>
            <a:r>
              <a:rPr lang="ko-KR" altLang="en-US" dirty="0" smtClean="0"/>
              <a:t> </a:t>
            </a:r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반복을 만들어 실행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CBB291-5946-85D9-AAB3-F3888823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9065"/>
            <a:ext cx="79343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18.7</a:t>
            </a:r>
            <a:r>
              <a:rPr lang="ko-KR" altLang="en-US" dirty="0" smtClean="0"/>
              <a:t> </a:t>
            </a:r>
            <a:r>
              <a:rPr lang="ko-KR" altLang="en-US" dirty="0"/>
              <a:t>마르코프 결정 과정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마르코프 </a:t>
            </a:r>
            <a:r>
              <a:rPr lang="ko-KR" altLang="en-US" dirty="0"/>
              <a:t>연쇄</a:t>
            </a:r>
            <a:endParaRPr lang="en-US" altLang="ko-KR" dirty="0"/>
          </a:p>
          <a:p>
            <a:pPr lvl="2"/>
            <a:r>
              <a:rPr lang="ko-KR" altLang="en-US"/>
              <a:t>메모리가 없는 확률 과정</a:t>
            </a:r>
            <a:r>
              <a:rPr lang="en-US" altLang="ko-KR"/>
              <a:t>(stochastic process)</a:t>
            </a:r>
          </a:p>
          <a:p>
            <a:pPr lvl="2"/>
            <a:r>
              <a:rPr lang="ko-KR" altLang="en-US"/>
              <a:t>다양한 </a:t>
            </a:r>
            <a:r>
              <a:rPr lang="ko-KR" altLang="en-US" dirty="0"/>
              <a:t>역학 관계를 모델링할 수 있어서 열역학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화학</a:t>
            </a:r>
            <a:r>
              <a:rPr lang="en-US" altLang="ko-KR" dirty="0"/>
              <a:t>, </a:t>
            </a:r>
            <a:r>
              <a:rPr lang="ko-KR" altLang="en-US" dirty="0"/>
              <a:t>통계 등 많은 </a:t>
            </a:r>
            <a:r>
              <a:rPr lang="ko-KR" altLang="en-US"/>
              <a:t>분야에서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3A48B6-639D-4537-1C85-23220449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2347912"/>
            <a:ext cx="4600575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772FF4-3690-29F9-F91B-342FA022B2BB}"/>
              </a:ext>
            </a:extLst>
          </p:cNvPr>
          <p:cNvSpPr txBox="1"/>
          <p:nvPr/>
        </p:nvSpPr>
        <p:spPr>
          <a:xfrm>
            <a:off x="3045041" y="4693613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마르코프 연쇄의 예</a:t>
            </a:r>
          </a:p>
        </p:txBody>
      </p:sp>
    </p:spTree>
    <p:extLst>
      <p:ext uri="{BB962C8B-B14F-4D97-AF65-F5344CB8AC3E}">
        <p14:creationId xmlns:p14="http://schemas.microsoft.com/office/powerpoint/2010/main" val="2788175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18.7</a:t>
            </a:r>
            <a:r>
              <a:rPr lang="ko-KR" altLang="en-US" dirty="0" smtClean="0"/>
              <a:t> </a:t>
            </a:r>
            <a:r>
              <a:rPr lang="ko-KR" altLang="en-US" dirty="0"/>
              <a:t>마르코프 결정 과정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마르코프 </a:t>
            </a:r>
            <a:r>
              <a:rPr lang="ko-KR" altLang="en-US" dirty="0"/>
              <a:t>결정 과정</a:t>
            </a:r>
            <a:endParaRPr lang="en-US" altLang="ko-KR" dirty="0"/>
          </a:p>
          <a:p>
            <a:pPr lvl="2"/>
            <a:r>
              <a:rPr lang="ko-KR" altLang="en-US"/>
              <a:t>마르코프 결정 과정은 </a:t>
            </a:r>
            <a:r>
              <a:rPr lang="en-US" altLang="ko-KR"/>
              <a:t>1950</a:t>
            </a:r>
            <a:r>
              <a:rPr lang="ko-KR" altLang="en-US"/>
              <a:t>년대 리처드 벨만</a:t>
            </a:r>
            <a:r>
              <a:rPr lang="en-US" altLang="ko-KR"/>
              <a:t>(Richard Bellman)</a:t>
            </a:r>
            <a:r>
              <a:rPr lang="ko-KR" altLang="en-US"/>
              <a:t>이 처음으로 논문에 기술</a:t>
            </a:r>
            <a:endParaRPr lang="en-US" altLang="ko-KR"/>
          </a:p>
          <a:p>
            <a:pPr lvl="2"/>
            <a:r>
              <a:rPr lang="ko-KR" altLang="en-US"/>
              <a:t>마르코프 연쇄와 비슷하지만 약간 다른 점이 있음</a:t>
            </a:r>
            <a:endParaRPr lang="en-US" altLang="ko-KR"/>
          </a:p>
          <a:p>
            <a:pPr lvl="3"/>
            <a:r>
              <a:rPr lang="ko-KR" altLang="en-US"/>
              <a:t>각 스텝에서 에이전트는 여러 가능한 행동 중 하나를 선택할 수 있고</a:t>
            </a:r>
            <a:r>
              <a:rPr lang="en-US" altLang="ko-KR"/>
              <a:t>, </a:t>
            </a:r>
            <a:r>
              <a:rPr lang="ko-KR" altLang="en-US"/>
              <a:t>전이 확률은 선택된 행동에 따라 달라짐</a:t>
            </a:r>
            <a:endParaRPr lang="en-US" altLang="ko-KR"/>
          </a:p>
          <a:p>
            <a:pPr lvl="3"/>
            <a:r>
              <a:rPr lang="ko-KR" altLang="en-US"/>
              <a:t>어떤 상태 전이는 보상</a:t>
            </a:r>
            <a:r>
              <a:rPr lang="en-US" altLang="ko-KR"/>
              <a:t>(</a:t>
            </a:r>
            <a:r>
              <a:rPr lang="ko-KR" altLang="en-US"/>
              <a:t>음수 또는 양수</a:t>
            </a:r>
            <a:r>
              <a:rPr lang="en-US" altLang="ko-KR"/>
              <a:t>)</a:t>
            </a:r>
            <a:r>
              <a:rPr lang="ko-KR" altLang="en-US"/>
              <a:t>을 반환</a:t>
            </a:r>
            <a:endParaRPr lang="en-US" altLang="ko-KR"/>
          </a:p>
          <a:p>
            <a:pPr lvl="3"/>
            <a:r>
              <a:rPr lang="ko-KR" altLang="en-US"/>
              <a:t>에이전트의 목적은 시간이 지남에 따라 보상을 최대화하기 위한 정책을 찾는 것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F43BB36-AB79-067C-21F4-FDD94AC4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2980030"/>
            <a:ext cx="6753225" cy="276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13A03B-8AAF-8E81-067E-B305D9D1021B}"/>
              </a:ext>
            </a:extLst>
          </p:cNvPr>
          <p:cNvSpPr txBox="1"/>
          <p:nvPr/>
        </p:nvSpPr>
        <p:spPr>
          <a:xfrm>
            <a:off x="3045041" y="5889105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마르코프 결정 과정의 예</a:t>
            </a:r>
          </a:p>
        </p:txBody>
      </p:sp>
    </p:spTree>
    <p:extLst>
      <p:ext uri="{BB962C8B-B14F-4D97-AF65-F5344CB8AC3E}">
        <p14:creationId xmlns:p14="http://schemas.microsoft.com/office/powerpoint/2010/main" val="79221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18.7</a:t>
            </a:r>
            <a:r>
              <a:rPr lang="ko-KR" altLang="en-US" dirty="0" smtClean="0"/>
              <a:t> </a:t>
            </a:r>
            <a:r>
              <a:rPr lang="ko-KR" altLang="en-US" dirty="0"/>
              <a:t>마르코프 결정 과정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벨만 최적 방정식</a:t>
            </a:r>
            <a:r>
              <a:rPr lang="en-US" altLang="ko-KR" dirty="0"/>
              <a:t>(Bellman optimality equation)</a:t>
            </a:r>
          </a:p>
          <a:p>
            <a:pPr lvl="2"/>
            <a:r>
              <a:rPr lang="ko-KR" altLang="en-US" dirty="0"/>
              <a:t>어떤 상태 </a:t>
            </a:r>
            <a:r>
              <a:rPr lang="en-US" altLang="ko-KR" dirty="0"/>
              <a:t>s</a:t>
            </a:r>
            <a:r>
              <a:rPr lang="ko-KR" altLang="en-US" dirty="0"/>
              <a:t>의 최적의 상태 가치</a:t>
            </a:r>
            <a:r>
              <a:rPr lang="en-US" altLang="ko-KR" dirty="0"/>
              <a:t>(optimal state value) </a:t>
            </a:r>
            <a:r>
              <a:rPr lang="en-US" altLang="ko-KR" i="1" dirty="0" smtClean="0"/>
              <a:t>V </a:t>
            </a:r>
            <a:r>
              <a:rPr lang="en-US" altLang="ko-KR" baseline="30000" dirty="0" smtClean="0"/>
              <a:t>∗</a:t>
            </a:r>
            <a:r>
              <a:rPr lang="en-US" altLang="ko-KR" dirty="0"/>
              <a:t>(</a:t>
            </a:r>
            <a:r>
              <a:rPr lang="en-US" altLang="ko-KR" dirty="0" smtClean="0"/>
              <a:t>s)</a:t>
            </a:r>
            <a:r>
              <a:rPr lang="ko-KR" altLang="en-US" dirty="0" smtClean="0"/>
              <a:t>를 </a:t>
            </a:r>
            <a:r>
              <a:rPr lang="ko-KR" altLang="en-US" dirty="0"/>
              <a:t>추정하는 방법</a:t>
            </a:r>
            <a:endParaRPr lang="en-US" altLang="ko-KR" dirty="0"/>
          </a:p>
          <a:p>
            <a:pPr lvl="2"/>
            <a:r>
              <a:rPr lang="ko-KR" altLang="en-US" dirty="0"/>
              <a:t>이 값은 에이전트가 상태 </a:t>
            </a:r>
            <a:r>
              <a:rPr lang="en-US" altLang="ko-KR" dirty="0"/>
              <a:t>s</a:t>
            </a:r>
            <a:r>
              <a:rPr lang="ko-KR" altLang="en-US" dirty="0"/>
              <a:t>에 도달한 후 최적으로 행동한다고 가정하고 평균적으로 기대할 수 있는 할인된 미래 보상의 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가치 반복</a:t>
            </a:r>
            <a:r>
              <a:rPr lang="en-US" altLang="ko-KR" dirty="0"/>
              <a:t>(value iteration) </a:t>
            </a:r>
            <a:r>
              <a:rPr lang="ko-KR" altLang="en-US" dirty="0"/>
              <a:t>알고리즘을 사용하여 반복적으로 업데이트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Q-</a:t>
            </a:r>
            <a:r>
              <a:rPr lang="ko-KR" altLang="en-US" dirty="0"/>
              <a:t>가치 반복</a:t>
            </a:r>
            <a:r>
              <a:rPr lang="en-US" altLang="ko-KR" dirty="0"/>
              <a:t>(Q-value iteration)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C0527DB-F2A3-6B29-4F68-B5FB51B5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290993"/>
            <a:ext cx="6276975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D9BBC4-B34C-1689-A8D8-931F7671E297}"/>
              </a:ext>
            </a:extLst>
          </p:cNvPr>
          <p:cNvSpPr txBox="1"/>
          <p:nvPr/>
        </p:nvSpPr>
        <p:spPr>
          <a:xfrm>
            <a:off x="3045041" y="198321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18-1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벨만 최적 방정식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BF883B-6C3D-6515-FB96-D7C6CFF8BF57}"/>
              </a:ext>
            </a:extLst>
          </p:cNvPr>
          <p:cNvSpPr txBox="1"/>
          <p:nvPr/>
        </p:nvSpPr>
        <p:spPr>
          <a:xfrm>
            <a:off x="3045041" y="5167370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18-3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가치 반복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BBA3DCA-5439-0590-9B8A-74E7DC76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4033680"/>
            <a:ext cx="6000750" cy="609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FFB0F3-2D88-A05B-FA50-7BB9338B3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5612318"/>
            <a:ext cx="6953250" cy="5524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E0A61C8-8DDD-043C-BAB7-FC871AC353FC}"/>
              </a:ext>
            </a:extLst>
          </p:cNvPr>
          <p:cNvSpPr/>
          <p:nvPr/>
        </p:nvSpPr>
        <p:spPr>
          <a:xfrm>
            <a:off x="2249824" y="1882066"/>
            <a:ext cx="7388718" cy="98042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E19B03E4-B266-41D7-9193-C3C9E9FA171A}"/>
              </a:ext>
            </a:extLst>
          </p:cNvPr>
          <p:cNvSpPr/>
          <p:nvPr/>
        </p:nvSpPr>
        <p:spPr>
          <a:xfrm>
            <a:off x="2249824" y="3662853"/>
            <a:ext cx="7388718" cy="98042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5272EADF-36E6-2DA5-7FB5-CE1CA8F26776}"/>
              </a:ext>
            </a:extLst>
          </p:cNvPr>
          <p:cNvSpPr/>
          <p:nvPr/>
        </p:nvSpPr>
        <p:spPr>
          <a:xfrm>
            <a:off x="2249824" y="5098420"/>
            <a:ext cx="7388718" cy="114258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7B44C51-3BC3-39F6-BC69-232B357C5C76}"/>
              </a:ext>
            </a:extLst>
          </p:cNvPr>
          <p:cNvSpPr txBox="1"/>
          <p:nvPr/>
        </p:nvSpPr>
        <p:spPr>
          <a:xfrm>
            <a:off x="3045041" y="3718433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18-2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가치 반복 알고리즘</a:t>
            </a:r>
          </a:p>
        </p:txBody>
      </p:sp>
    </p:spTree>
    <p:extLst>
      <p:ext uri="{BB962C8B-B14F-4D97-AF65-F5344CB8AC3E}">
        <p14:creationId xmlns:p14="http://schemas.microsoft.com/office/powerpoint/2010/main" val="2394115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18.7</a:t>
            </a:r>
            <a:r>
              <a:rPr lang="ko-KR" altLang="en-US" dirty="0" smtClean="0"/>
              <a:t> </a:t>
            </a:r>
            <a:r>
              <a:rPr lang="ko-KR" altLang="en-US" dirty="0"/>
              <a:t>마르코프 결정 과정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최적의 정책인 </a:t>
            </a:r>
            <a:r>
              <a:rPr lang="en-US" altLang="ko-KR" i="1" dirty="0" smtClean="0"/>
              <a:t>π </a:t>
            </a:r>
            <a:r>
              <a:rPr lang="en-US" altLang="ko-KR" baseline="30000" dirty="0" smtClean="0"/>
              <a:t>∗</a:t>
            </a:r>
            <a:r>
              <a:rPr lang="en-US" altLang="ko-KR" dirty="0"/>
              <a:t>(s)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lvl="2"/>
            <a:r>
              <a:rPr lang="ko-KR" altLang="en-US" dirty="0"/>
              <a:t>에이전트가 상태 </a:t>
            </a:r>
            <a:r>
              <a:rPr lang="en-US" altLang="ko-KR" dirty="0"/>
              <a:t>s</a:t>
            </a:r>
            <a:r>
              <a:rPr lang="ko-KR" altLang="en-US" dirty="0"/>
              <a:t>에 도달했을 때 가장 높은 </a:t>
            </a:r>
            <a:r>
              <a:rPr lang="en-US" altLang="ko-KR" dirty="0"/>
              <a:t>Q-</a:t>
            </a:r>
            <a:r>
              <a:rPr lang="ko-KR" altLang="en-US" dirty="0"/>
              <a:t>가치를 가진 행동을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알고리즘을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18-8]</a:t>
            </a:r>
            <a:r>
              <a:rPr lang="ko-KR" altLang="en-US" dirty="0"/>
              <a:t>에 표현된 </a:t>
            </a:r>
            <a:r>
              <a:rPr lang="en-US" altLang="ko-KR" dirty="0"/>
              <a:t>MDP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2"/>
            <a:r>
              <a:rPr lang="en-US" altLang="ko-KR" dirty="0"/>
              <a:t>MDP</a:t>
            </a:r>
            <a:r>
              <a:rPr lang="ko-KR" altLang="en-US" dirty="0"/>
              <a:t> 정의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21AF898-B088-493E-8722-2AB81D2C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46428" y="1506937"/>
            <a:ext cx="2562225" cy="523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E03A330-7ABB-0679-6CD3-87BAAB6A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94969"/>
            <a:ext cx="6038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2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18.7</a:t>
            </a:r>
            <a:r>
              <a:rPr lang="ko-KR" altLang="en-US" dirty="0" smtClean="0"/>
              <a:t> </a:t>
            </a:r>
            <a:r>
              <a:rPr lang="ko-KR" altLang="en-US" dirty="0"/>
              <a:t>마르코프 결정 과정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모든 </a:t>
            </a:r>
            <a:r>
              <a:rPr lang="en-US" altLang="ko-KR"/>
              <a:t>Q-</a:t>
            </a:r>
            <a:r>
              <a:rPr lang="ko-KR" altLang="en-US"/>
              <a:t>가치를 </a:t>
            </a:r>
            <a:r>
              <a:rPr lang="en-US" altLang="ko-KR"/>
              <a:t>0</a:t>
            </a:r>
            <a:r>
              <a:rPr lang="ko-KR" altLang="en-US"/>
              <a:t>으로 초기화</a:t>
            </a:r>
            <a:endParaRPr lang="en-US" altLang="ko-KR"/>
          </a:p>
          <a:p>
            <a:pPr lvl="3"/>
            <a:r>
              <a:rPr lang="ko-KR" altLang="en-US"/>
              <a:t>불가능한 행동은 제외</a:t>
            </a:r>
            <a:r>
              <a:rPr lang="en-US" altLang="ko-KR"/>
              <a:t>. </a:t>
            </a:r>
            <a:r>
              <a:rPr lang="ko-KR" altLang="en-US"/>
              <a:t>이 행동의 </a:t>
            </a:r>
            <a:r>
              <a:rPr lang="en-US" altLang="ko-KR"/>
              <a:t>Q-</a:t>
            </a:r>
            <a:r>
              <a:rPr lang="ko-KR" altLang="en-US"/>
              <a:t>가치는 </a:t>
            </a:r>
            <a:r>
              <a:rPr lang="en-US" altLang="ko-KR"/>
              <a:t>–∞</a:t>
            </a:r>
            <a:r>
              <a:rPr lang="ko-KR" altLang="en-US"/>
              <a:t>로 설정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/>
              <a:t>Q-</a:t>
            </a:r>
            <a:r>
              <a:rPr lang="ko-KR" altLang="en-US"/>
              <a:t>가치 반복 알고리즘을 실행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172C79-C6BC-4E08-AB44-C63E8358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2583"/>
            <a:ext cx="7315200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42FF124-A09F-8EA1-11AA-3E80AE31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23569"/>
            <a:ext cx="6915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24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18.7</a:t>
            </a:r>
            <a:r>
              <a:rPr lang="ko-KR" altLang="en-US" dirty="0" smtClean="0"/>
              <a:t> </a:t>
            </a:r>
            <a:r>
              <a:rPr lang="ko-KR" altLang="en-US" dirty="0"/>
              <a:t>마르코프 결정 과정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결과 </a:t>
            </a:r>
            <a:r>
              <a:rPr lang="en-US" altLang="ko-KR"/>
              <a:t>Q-</a:t>
            </a:r>
            <a:r>
              <a:rPr lang="ko-KR" altLang="en-US"/>
              <a:t>가치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각 상태에 대해 가장 높은 </a:t>
            </a:r>
            <a:r>
              <a:rPr lang="en-US" altLang="ko-KR"/>
              <a:t>Q-</a:t>
            </a:r>
            <a:r>
              <a:rPr lang="ko-KR" altLang="en-US"/>
              <a:t>가치를 갖는 행동을 확인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7E1F88-CC2D-7A1A-5F7A-6BAF32F2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1680"/>
            <a:ext cx="5219700" cy="1409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AABF1E7-F7D5-6C47-D1C7-FF63CE9F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57756"/>
            <a:ext cx="6019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4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18.8</a:t>
            </a:r>
            <a:r>
              <a:rPr lang="ko-KR" altLang="en-US" dirty="0" smtClean="0"/>
              <a:t> </a:t>
            </a:r>
            <a:r>
              <a:rPr lang="ko-KR" altLang="en-US" dirty="0"/>
              <a:t>시간차 학습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시간차 학습</a:t>
            </a:r>
            <a:r>
              <a:rPr lang="en-US" altLang="ko-KR" dirty="0" smtClean="0"/>
              <a:t>(temporal </a:t>
            </a:r>
            <a:r>
              <a:rPr lang="en-US" altLang="ko-KR" dirty="0"/>
              <a:t>difference learning, TD)</a:t>
            </a:r>
          </a:p>
          <a:p>
            <a:pPr lvl="2"/>
            <a:r>
              <a:rPr lang="ko-KR" altLang="en-US" dirty="0"/>
              <a:t>가치 반복 알고리즘과 매우 비슷하지만</a:t>
            </a:r>
            <a:r>
              <a:rPr lang="en-US" altLang="ko-KR" dirty="0"/>
              <a:t>, </a:t>
            </a:r>
            <a:r>
              <a:rPr lang="ko-KR" altLang="en-US" dirty="0"/>
              <a:t>에이전트가 </a:t>
            </a:r>
            <a:r>
              <a:rPr lang="en-US" altLang="ko-KR" dirty="0"/>
              <a:t>MDP</a:t>
            </a:r>
            <a:r>
              <a:rPr lang="ko-KR" altLang="en-US" dirty="0"/>
              <a:t>에 대해 일부 정보만 알고 있을 때를 다룰 수 있도록 변형</a:t>
            </a:r>
            <a:endParaRPr lang="en-US" altLang="ko-KR" dirty="0"/>
          </a:p>
          <a:p>
            <a:pPr lvl="2"/>
            <a:r>
              <a:rPr lang="ko-KR" altLang="en-US" dirty="0"/>
              <a:t>에이전트는 탐험 정책</a:t>
            </a:r>
            <a:r>
              <a:rPr lang="en-US" altLang="ko-KR" dirty="0"/>
              <a:t>(exploration policy)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사용해 </a:t>
            </a:r>
            <a:r>
              <a:rPr lang="en-US" altLang="ko-KR" dirty="0"/>
              <a:t>MDP</a:t>
            </a:r>
            <a:r>
              <a:rPr lang="ko-KR" altLang="en-US" dirty="0"/>
              <a:t>를 탐험</a:t>
            </a:r>
            <a:r>
              <a:rPr lang="en-US" altLang="ko-KR" dirty="0"/>
              <a:t> 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AB7AFB-B5E5-A733-EF89-9DC1C02D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662329"/>
            <a:ext cx="38481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1EE193-25E1-60AC-F0DD-CFAB30F24C44}"/>
              </a:ext>
            </a:extLst>
          </p:cNvPr>
          <p:cNvSpPr txBox="1"/>
          <p:nvPr/>
        </p:nvSpPr>
        <p:spPr>
          <a:xfrm>
            <a:off x="3042082" y="222863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18-4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TD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학습 알고리즘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239358B-1481-58EA-FAF2-E4DFDC7B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3329291"/>
            <a:ext cx="7000875" cy="523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5823145-F1DB-A48F-2BB4-FB54C6FB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62" y="4141666"/>
            <a:ext cx="2124075" cy="46672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A2D4D241-52AF-0C2D-1D09-DE0873E787F6}"/>
              </a:ext>
            </a:extLst>
          </p:cNvPr>
          <p:cNvSpPr/>
          <p:nvPr/>
        </p:nvSpPr>
        <p:spPr>
          <a:xfrm>
            <a:off x="1997476" y="2015231"/>
            <a:ext cx="7874493" cy="2752078"/>
          </a:xfrm>
          <a:prstGeom prst="roundRect">
            <a:avLst>
              <a:gd name="adj" fmla="val 12473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90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18.9</a:t>
            </a:r>
            <a:r>
              <a:rPr lang="ko-KR" altLang="en-US" dirty="0" smtClean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Q-</a:t>
            </a:r>
            <a:r>
              <a:rPr lang="ko-KR" altLang="en-US"/>
              <a:t>러닝</a:t>
            </a:r>
            <a:r>
              <a:rPr lang="en-US" altLang="ko-KR"/>
              <a:t>(Q-learning) </a:t>
            </a:r>
            <a:r>
              <a:rPr lang="ko-KR" altLang="en-US"/>
              <a:t>알고리즘</a:t>
            </a:r>
            <a:endParaRPr lang="en-US" altLang="ko-KR"/>
          </a:p>
          <a:p>
            <a:pPr lvl="2"/>
            <a:r>
              <a:rPr lang="ko-KR" altLang="en-US"/>
              <a:t>전이 확률과 보상을 초기에 알지 못한 상황에서 </a:t>
            </a:r>
            <a:r>
              <a:rPr lang="en-US" altLang="ko-KR"/>
              <a:t>Q-</a:t>
            </a:r>
            <a:r>
              <a:rPr lang="ko-KR" altLang="en-US"/>
              <a:t>가치 반복 알고리즘을 적용한 것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Q-</a:t>
            </a:r>
            <a:r>
              <a:rPr lang="ko-KR" altLang="en-US"/>
              <a:t>러닝 알고리즘을 구현</a:t>
            </a:r>
            <a:endParaRPr lang="en-US" altLang="ko-KR"/>
          </a:p>
          <a:p>
            <a:pPr lvl="2"/>
            <a:r>
              <a:rPr lang="ko-KR" altLang="en-US"/>
              <a:t>먼저 에이전트가 환경을 탐색하게 만들기</a:t>
            </a:r>
            <a:endParaRPr lang="en-US" altLang="ko-KR"/>
          </a:p>
          <a:p>
            <a:pPr lvl="3"/>
            <a:r>
              <a:rPr lang="ko-KR" altLang="en-US"/>
              <a:t>에이전트가 한 행동을 실행하고 결과 상태와 보상을 받을 수 있는 스텝 함수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5DD2F9-5C2E-5A9F-B0C8-67DC52702A91}"/>
              </a:ext>
            </a:extLst>
          </p:cNvPr>
          <p:cNvSpPr txBox="1"/>
          <p:nvPr/>
        </p:nvSpPr>
        <p:spPr>
          <a:xfrm>
            <a:off x="3042082" y="168710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18-5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러닝 알고리즘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3436C9D-BB7C-944B-6BD3-23A87390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2056698"/>
            <a:ext cx="2914650" cy="46672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4C7D18FD-AB36-789D-234D-84D574790A9E}"/>
              </a:ext>
            </a:extLst>
          </p:cNvPr>
          <p:cNvSpPr/>
          <p:nvPr/>
        </p:nvSpPr>
        <p:spPr>
          <a:xfrm>
            <a:off x="4596954" y="1687102"/>
            <a:ext cx="2956371" cy="92293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B610D8F-907A-CCBE-B8C8-4C0D1A87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20493"/>
            <a:ext cx="55340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8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18.9</a:t>
            </a:r>
            <a:r>
              <a:rPr lang="ko-KR" altLang="en-US" dirty="0" smtClean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에이전트의 탐색 정책을 구현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Q-</a:t>
            </a:r>
            <a:r>
              <a:rPr lang="ko-KR" altLang="en-US"/>
              <a:t>가치를 초기화한 후 학습률 감쇠</a:t>
            </a:r>
            <a:r>
              <a:rPr lang="en-US" altLang="ko-KR"/>
              <a:t>(11</a:t>
            </a:r>
            <a:r>
              <a:rPr lang="ko-KR" altLang="en-US"/>
              <a:t>장에서 소개한 거듭제곱 기반 스케줄링</a:t>
            </a:r>
            <a:r>
              <a:rPr lang="en-US" altLang="ko-KR"/>
              <a:t>(power scheduling))</a:t>
            </a:r>
            <a:r>
              <a:rPr lang="ko-KR" altLang="en-US"/>
              <a:t>를 사용해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Q-</a:t>
            </a:r>
            <a:r>
              <a:rPr lang="ko-KR" altLang="en-US"/>
              <a:t>러닝 알고리즘을 실행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F003016-5ACE-68C3-7242-EB08A2F3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9633"/>
            <a:ext cx="5762625" cy="9144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2131E52-A3C3-3D48-0710-AEC739D12A3B}"/>
              </a:ext>
            </a:extLst>
          </p:cNvPr>
          <p:cNvGrpSpPr/>
          <p:nvPr/>
        </p:nvGrpSpPr>
        <p:grpSpPr>
          <a:xfrm>
            <a:off x="1524000" y="2731887"/>
            <a:ext cx="8001000" cy="3775508"/>
            <a:chOff x="2128452" y="1563441"/>
            <a:chExt cx="8001000" cy="377550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61569EDC-DA26-E668-8928-582BD913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887" y="1563441"/>
              <a:ext cx="7896225" cy="2257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2325CB0D-94F2-2D2C-914E-61F0464A7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452" y="3824474"/>
              <a:ext cx="800100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6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18.9</a:t>
            </a:r>
            <a:r>
              <a:rPr lang="ko-KR" altLang="en-US" dirty="0" smtClean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최적의 </a:t>
            </a:r>
            <a:r>
              <a:rPr lang="en-US" altLang="ko-KR" dirty="0"/>
              <a:t>Q-</a:t>
            </a:r>
            <a:r>
              <a:rPr lang="ko-KR" altLang="en-US" dirty="0"/>
              <a:t>가치에 수렴하겠지만 많은 반복과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Q-</a:t>
            </a:r>
            <a:r>
              <a:rPr lang="ko-KR" altLang="en-US" dirty="0"/>
              <a:t>러닝 알고리즘 </a:t>
            </a:r>
            <a:r>
              <a:rPr lang="en-US" altLang="ko-KR" dirty="0"/>
              <a:t>-</a:t>
            </a:r>
            <a:r>
              <a:rPr lang="ko-KR" altLang="en-US" dirty="0"/>
              <a:t> 오프</a:t>
            </a:r>
            <a:r>
              <a:rPr lang="en-US" altLang="ko-KR" dirty="0"/>
              <a:t>-</a:t>
            </a:r>
            <a:r>
              <a:rPr lang="ko-KR" altLang="en-US" dirty="0" err="1"/>
              <a:t>폴리시</a:t>
            </a:r>
            <a:r>
              <a:rPr lang="en-US" altLang="ko-KR" dirty="0"/>
              <a:t>(</a:t>
            </a:r>
            <a:r>
              <a:rPr lang="en-US" altLang="ko-KR" dirty="0" smtClean="0"/>
              <a:t>off-policy)</a:t>
            </a:r>
            <a:endParaRPr lang="en-US" altLang="ko-KR" dirty="0"/>
          </a:p>
          <a:p>
            <a:pPr lvl="1"/>
            <a:r>
              <a:rPr lang="ko-KR" altLang="en-US" dirty="0"/>
              <a:t>정책 </a:t>
            </a:r>
            <a:r>
              <a:rPr lang="ko-KR" altLang="en-US" dirty="0" err="1"/>
              <a:t>그레이디언트</a:t>
            </a:r>
            <a:r>
              <a:rPr lang="ko-KR" altLang="en-US" dirty="0"/>
              <a:t> 알고리즘 </a:t>
            </a:r>
            <a:r>
              <a:rPr lang="en-US" altLang="ko-KR" dirty="0"/>
              <a:t>-</a:t>
            </a:r>
            <a:r>
              <a:rPr lang="ko-KR" altLang="en-US" dirty="0"/>
              <a:t> 온</a:t>
            </a:r>
            <a:r>
              <a:rPr lang="en-US" altLang="ko-KR" dirty="0"/>
              <a:t>-</a:t>
            </a:r>
            <a:r>
              <a:rPr lang="ko-KR" altLang="en-US" dirty="0" err="1"/>
              <a:t>폴리시</a:t>
            </a:r>
            <a:r>
              <a:rPr lang="en-US" altLang="ko-KR" dirty="0"/>
              <a:t>(on-policy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E413A3-C913-314D-8E83-60C66198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285875"/>
            <a:ext cx="8334375" cy="297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DABC4F-6648-E678-A748-D0B1F97C8450}"/>
              </a:ext>
            </a:extLst>
          </p:cNvPr>
          <p:cNvSpPr txBox="1"/>
          <p:nvPr/>
        </p:nvSpPr>
        <p:spPr>
          <a:xfrm>
            <a:off x="3045041" y="440537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18-9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가치 반복 알고리즘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과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러닝 알고리즘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18.9</a:t>
            </a:r>
            <a:r>
              <a:rPr lang="ko-KR" altLang="en-US" dirty="0" smtClean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18.9.1 </a:t>
            </a:r>
            <a:r>
              <a:rPr lang="ko-KR" altLang="en-US" b="1">
                <a:solidFill>
                  <a:srgbClr val="FF0000"/>
                </a:solidFill>
              </a:rPr>
              <a:t>탐험 정책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ε - </a:t>
            </a:r>
            <a:r>
              <a:rPr lang="ko-KR" altLang="en-US"/>
              <a:t>그리디 정책</a:t>
            </a:r>
            <a:r>
              <a:rPr lang="en-US" altLang="ko-KR"/>
              <a:t>(ε-greedy policy)</a:t>
            </a:r>
            <a:r>
              <a:rPr lang="ko-KR" altLang="en-US"/>
              <a:t>을 사용</a:t>
            </a:r>
            <a:endParaRPr lang="en-US" altLang="ko-KR"/>
          </a:p>
          <a:p>
            <a:pPr lvl="2"/>
            <a:r>
              <a:rPr lang="ko-KR" altLang="en-US"/>
              <a:t>각 스텝에서 </a:t>
            </a:r>
            <a:r>
              <a:rPr lang="en-US" altLang="ko-KR"/>
              <a:t>ε </a:t>
            </a:r>
            <a:r>
              <a:rPr lang="ko-KR" altLang="en-US"/>
              <a:t>확률로 랜덤하게 행동하거나 </a:t>
            </a:r>
            <a:r>
              <a:rPr lang="en-US" altLang="ko-KR"/>
              <a:t>1-ε </a:t>
            </a:r>
            <a:r>
              <a:rPr lang="ko-KR" altLang="en-US"/>
              <a:t>확률로 그 순간 가장 최선인 것으로</a:t>
            </a:r>
            <a:r>
              <a:rPr lang="en-US" altLang="ko-KR"/>
              <a:t>(</a:t>
            </a:r>
            <a:r>
              <a:rPr lang="ko-KR" altLang="en-US"/>
              <a:t>가장 높은 </a:t>
            </a:r>
            <a:r>
              <a:rPr lang="en-US" altLang="ko-KR"/>
              <a:t>Q-</a:t>
            </a:r>
            <a:r>
              <a:rPr lang="ko-KR" altLang="en-US"/>
              <a:t>가치를 선택하여</a:t>
            </a:r>
            <a:r>
              <a:rPr lang="en-US" altLang="ko-KR"/>
              <a:t>) </a:t>
            </a:r>
            <a:r>
              <a:rPr lang="ko-KR" altLang="en-US"/>
              <a:t>행동</a:t>
            </a:r>
            <a:endParaRPr lang="en-US" altLang="ko-KR"/>
          </a:p>
          <a:p>
            <a:pPr lvl="2"/>
            <a:r>
              <a:rPr lang="en-US" altLang="ko-KR"/>
              <a:t>ε-</a:t>
            </a:r>
            <a:r>
              <a:rPr lang="ko-KR" altLang="en-US"/>
              <a:t>그리디 정책의 장점은 </a:t>
            </a:r>
            <a:r>
              <a:rPr lang="en-US" altLang="ko-KR"/>
              <a:t>(</a:t>
            </a:r>
            <a:r>
              <a:rPr lang="ko-KR" altLang="en-US"/>
              <a:t>완전한 랜덤 정책에 비해</a:t>
            </a:r>
            <a:r>
              <a:rPr lang="en-US" altLang="ko-KR"/>
              <a:t>) Q-</a:t>
            </a:r>
            <a:r>
              <a:rPr lang="ko-KR" altLang="en-US"/>
              <a:t>가치 추정이 점점 더 향상되기 때문에 환경에서 관심 있는 부분을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살피는 데 점점 더 많은 시간을 사용한다는 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59FB06-E70D-7B29-BE3D-34D71140B215}"/>
              </a:ext>
            </a:extLst>
          </p:cNvPr>
          <p:cNvSpPr txBox="1"/>
          <p:nvPr/>
        </p:nvSpPr>
        <p:spPr>
          <a:xfrm>
            <a:off x="3042082" y="272176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18-6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탐험 함수를 사용한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러닝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6B29EED-885E-3349-A0B0-05E35B78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128962"/>
            <a:ext cx="4286250" cy="60007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EC3D13F-81EE-A24A-508F-82DB270EC0E8}"/>
              </a:ext>
            </a:extLst>
          </p:cNvPr>
          <p:cNvSpPr/>
          <p:nvPr/>
        </p:nvSpPr>
        <p:spPr>
          <a:xfrm>
            <a:off x="3391270" y="2592280"/>
            <a:ext cx="5131293" cy="123618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9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18.9</a:t>
            </a:r>
            <a:r>
              <a:rPr lang="ko-KR" altLang="en-US" dirty="0" smtClean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18.9.2 </a:t>
            </a:r>
            <a:r>
              <a:rPr lang="ko-KR" altLang="en-US" b="1">
                <a:solidFill>
                  <a:srgbClr val="FF0000"/>
                </a:solidFill>
              </a:rPr>
              <a:t>근사 </a:t>
            </a:r>
            <a:r>
              <a:rPr lang="en-US" altLang="ko-KR" b="1">
                <a:solidFill>
                  <a:srgbClr val="FF0000"/>
                </a:solidFill>
              </a:rPr>
              <a:t>Q-</a:t>
            </a:r>
            <a:r>
              <a:rPr lang="ko-KR" altLang="en-US" b="1">
                <a:solidFill>
                  <a:srgbClr val="FF0000"/>
                </a:solidFill>
              </a:rPr>
              <a:t>러닝과 심층 </a:t>
            </a:r>
            <a:r>
              <a:rPr lang="en-US" altLang="ko-KR" b="1">
                <a:solidFill>
                  <a:srgbClr val="FF0000"/>
                </a:solidFill>
              </a:rPr>
              <a:t>Q-</a:t>
            </a:r>
            <a:r>
              <a:rPr lang="ko-KR" altLang="en-US" b="1">
                <a:solidFill>
                  <a:srgbClr val="FF0000"/>
                </a:solidFill>
              </a:rPr>
              <a:t>러닝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Q-</a:t>
            </a:r>
            <a:r>
              <a:rPr lang="ko-KR" altLang="en-US"/>
              <a:t>러닝의 주요 문제는 많은 상태와 행동을 가진 대규모</a:t>
            </a:r>
            <a:r>
              <a:rPr lang="en-US" altLang="ko-KR"/>
              <a:t>(</a:t>
            </a:r>
            <a:r>
              <a:rPr lang="ko-KR" altLang="en-US"/>
              <a:t>또는 중간 규모</a:t>
            </a:r>
            <a:r>
              <a:rPr lang="en-US" altLang="ko-KR"/>
              <a:t>)</a:t>
            </a:r>
            <a:r>
              <a:rPr lang="ko-KR" altLang="en-US"/>
              <a:t>의 </a:t>
            </a:r>
            <a:r>
              <a:rPr lang="en-US" altLang="ko-KR"/>
              <a:t>MDP</a:t>
            </a:r>
            <a:r>
              <a:rPr lang="ko-KR" altLang="en-US"/>
              <a:t>에 적용하기 어렵다는 것</a:t>
            </a:r>
            <a:endParaRPr lang="en-US" altLang="ko-KR"/>
          </a:p>
          <a:p>
            <a:pPr lvl="1"/>
            <a:r>
              <a:rPr lang="ko-KR" altLang="en-US"/>
              <a:t>해결책은 어떤 상태</a:t>
            </a:r>
            <a:r>
              <a:rPr lang="en-US" altLang="ko-KR"/>
              <a:t>-</a:t>
            </a:r>
            <a:r>
              <a:rPr lang="ko-KR" altLang="en-US"/>
              <a:t>행동 </a:t>
            </a:r>
            <a:r>
              <a:rPr lang="en-US" altLang="ko-KR"/>
              <a:t>(s, a) </a:t>
            </a:r>
            <a:r>
              <a:rPr lang="ko-KR" altLang="en-US"/>
              <a:t>쌍의 </a:t>
            </a:r>
            <a:r>
              <a:rPr lang="en-US" altLang="ko-KR"/>
              <a:t>Q-</a:t>
            </a:r>
            <a:r>
              <a:rPr lang="ko-KR" altLang="en-US"/>
              <a:t>가치를 근사하는 함수 </a:t>
            </a:r>
            <a:r>
              <a:rPr lang="en-US" altLang="ko-KR"/>
              <a:t>Qθ (s, a)</a:t>
            </a:r>
            <a:r>
              <a:rPr lang="ko-KR" altLang="en-US"/>
              <a:t>를 </a:t>
            </a:r>
            <a:r>
              <a:rPr lang="en-US" altLang="ko-KR"/>
              <a:t>(</a:t>
            </a:r>
            <a:r>
              <a:rPr lang="ko-KR" altLang="en-US"/>
              <a:t>파라미터 벡터 </a:t>
            </a:r>
            <a:r>
              <a:rPr lang="en-US" altLang="ko-KR"/>
              <a:t>θ</a:t>
            </a:r>
            <a:r>
              <a:rPr lang="ko-KR" altLang="en-US"/>
              <a:t>로 주어진</a:t>
            </a:r>
            <a:r>
              <a:rPr lang="en-US" altLang="ko-KR"/>
              <a:t>) </a:t>
            </a:r>
            <a:r>
              <a:rPr lang="ko-KR" altLang="en-US"/>
              <a:t>적절한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개수의 파라미터를 사용하여 찾는 것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근사 </a:t>
            </a:r>
            <a:r>
              <a:rPr lang="en-US" altLang="ko-KR"/>
              <a:t>Q-</a:t>
            </a:r>
            <a:r>
              <a:rPr lang="ko-KR" altLang="en-US"/>
              <a:t>러닝</a:t>
            </a:r>
            <a:r>
              <a:rPr lang="en-US" altLang="ko-KR"/>
              <a:t>(approximate Q-learning)</a:t>
            </a:r>
          </a:p>
          <a:p>
            <a:pPr lvl="1"/>
            <a:r>
              <a:rPr lang="ko-KR" altLang="en-US"/>
              <a:t>심층 </a:t>
            </a:r>
            <a:r>
              <a:rPr lang="en-US" altLang="ko-KR"/>
              <a:t>Q-</a:t>
            </a:r>
            <a:r>
              <a:rPr lang="ko-KR" altLang="en-US"/>
              <a:t>네트워크</a:t>
            </a:r>
            <a:r>
              <a:rPr lang="en-US" altLang="ko-KR"/>
              <a:t>(deep Q-network, DQN)</a:t>
            </a:r>
          </a:p>
          <a:p>
            <a:pPr lvl="2"/>
            <a:r>
              <a:rPr lang="en-US" altLang="ko-KR"/>
              <a:t>Q-</a:t>
            </a:r>
            <a:r>
              <a:rPr lang="ko-KR" altLang="en-US"/>
              <a:t>가치를 추정하기 위해 사용하는 </a:t>
            </a:r>
            <a:r>
              <a:rPr lang="en-US" altLang="ko-KR"/>
              <a:t>DNN</a:t>
            </a:r>
          </a:p>
          <a:p>
            <a:pPr lvl="1"/>
            <a:r>
              <a:rPr lang="ko-KR" altLang="en-US"/>
              <a:t>심층 </a:t>
            </a:r>
            <a:r>
              <a:rPr lang="en-US" altLang="ko-KR"/>
              <a:t>Q-</a:t>
            </a:r>
            <a:r>
              <a:rPr lang="ko-KR" altLang="en-US"/>
              <a:t>러닝</a:t>
            </a:r>
            <a:r>
              <a:rPr lang="en-US" altLang="ko-KR"/>
              <a:t>(deep Q-learning)</a:t>
            </a:r>
          </a:p>
          <a:p>
            <a:pPr lvl="2"/>
            <a:r>
              <a:rPr lang="ko-KR" altLang="en-US"/>
              <a:t>근사 </a:t>
            </a:r>
            <a:r>
              <a:rPr lang="en-US" altLang="ko-KR"/>
              <a:t>Q-</a:t>
            </a:r>
            <a:r>
              <a:rPr lang="ko-KR" altLang="en-US"/>
              <a:t>러닝을 위해 </a:t>
            </a:r>
            <a:r>
              <a:rPr lang="en-US" altLang="ko-KR"/>
              <a:t>DQN</a:t>
            </a:r>
            <a:r>
              <a:rPr lang="ko-KR" altLang="en-US"/>
              <a:t>을 사용하는 것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67FC30-DFFC-411A-2D90-54CF8EE0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5477845"/>
            <a:ext cx="3133725" cy="44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A22C49-1F1D-C387-2EB7-9F87458D1537}"/>
              </a:ext>
            </a:extLst>
          </p:cNvPr>
          <p:cNvSpPr txBox="1"/>
          <p:nvPr/>
        </p:nvSpPr>
        <p:spPr>
          <a:xfrm>
            <a:off x="3042082" y="5036090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18-7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타깃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가치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92347AC-069E-DB1B-2D93-183D916323D4}"/>
              </a:ext>
            </a:extLst>
          </p:cNvPr>
          <p:cNvSpPr/>
          <p:nvPr/>
        </p:nvSpPr>
        <p:spPr>
          <a:xfrm>
            <a:off x="4216893" y="4944862"/>
            <a:ext cx="3604334" cy="112746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88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18.10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 구현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심층 </a:t>
            </a:r>
            <a:r>
              <a:rPr lang="en-US" altLang="ko-KR"/>
              <a:t>Q-</a:t>
            </a:r>
            <a:r>
              <a:rPr lang="ko-KR" altLang="en-US"/>
              <a:t>네트워크 구현</a:t>
            </a:r>
            <a:endParaRPr lang="en-US" altLang="ko-KR"/>
          </a:p>
          <a:p>
            <a:pPr lvl="2"/>
            <a:r>
              <a:rPr lang="ko-KR" altLang="en-US"/>
              <a:t>상태</a:t>
            </a:r>
            <a:r>
              <a:rPr lang="en-US" altLang="ko-KR"/>
              <a:t>-</a:t>
            </a:r>
            <a:r>
              <a:rPr lang="ko-KR" altLang="en-US"/>
              <a:t>행동 쌍을 입력으로 받고 근사 </a:t>
            </a:r>
            <a:r>
              <a:rPr lang="en-US" altLang="ko-KR"/>
              <a:t>Q-</a:t>
            </a:r>
            <a:r>
              <a:rPr lang="ko-KR" altLang="en-US"/>
              <a:t>가치를 출력하는 신경망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에이전트가 환경을 탐험하도록 만들기 위해 </a:t>
            </a:r>
            <a:r>
              <a:rPr lang="en-US" altLang="ko-KR"/>
              <a:t>ε-</a:t>
            </a:r>
            <a:r>
              <a:rPr lang="ko-KR" altLang="en-US"/>
              <a:t>그리디 정책을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7007B5-1183-658B-E987-4BFE7D69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8766"/>
            <a:ext cx="7448550" cy="2495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176AB93-C1C7-CA43-A2C3-DD3DEF40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39043"/>
            <a:ext cx="6810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13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18.10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 구현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재생 버퍼 </a:t>
            </a:r>
            <a:r>
              <a:rPr lang="en-US" altLang="ko-KR" dirty="0"/>
              <a:t>replay </a:t>
            </a:r>
            <a:r>
              <a:rPr lang="en-US" altLang="ko-KR" dirty="0" smtClean="0"/>
              <a:t>buffer(</a:t>
            </a:r>
            <a:r>
              <a:rPr lang="ko-KR" altLang="en-US" dirty="0"/>
              <a:t>또는 재생 메모리 </a:t>
            </a:r>
            <a:r>
              <a:rPr lang="en-US" altLang="ko-KR" dirty="0"/>
              <a:t>replay </a:t>
            </a:r>
            <a:r>
              <a:rPr lang="en-US" altLang="ko-KR" dirty="0" smtClean="0"/>
              <a:t>memory)</a:t>
            </a:r>
            <a:r>
              <a:rPr lang="ko-KR" altLang="en-US" dirty="0"/>
              <a:t>에 모든 경험을 저장하고 훈련 반복마다 여기에서 </a:t>
            </a:r>
            <a:r>
              <a:rPr lang="ko-KR" altLang="en-US" dirty="0" err="1"/>
              <a:t>랜덤한</a:t>
            </a:r>
            <a:r>
              <a:rPr lang="ko-KR" altLang="en-US" dirty="0"/>
              <a:t> 훈련 배치를 샘플링</a:t>
            </a:r>
            <a:endParaRPr lang="en-US" altLang="ko-KR" dirty="0"/>
          </a:p>
          <a:p>
            <a:pPr lvl="3"/>
            <a:r>
              <a:rPr lang="ko-KR" altLang="en-US" dirty="0"/>
              <a:t>경험과 훈련 배치 사이의 상관관계가 줄어들어 훈련에 큰 도움</a:t>
            </a:r>
            <a:endParaRPr lang="en-US" altLang="ko-KR" dirty="0"/>
          </a:p>
          <a:p>
            <a:pPr lvl="3"/>
            <a:r>
              <a:rPr lang="ko-KR" altLang="en-US" dirty="0" err="1"/>
              <a:t>덱</a:t>
            </a:r>
            <a:r>
              <a:rPr lang="en-US" altLang="ko-KR" dirty="0"/>
              <a:t>(double-ended queue, </a:t>
            </a:r>
            <a:r>
              <a:rPr lang="en-US" altLang="ko-KR" dirty="0" err="1"/>
              <a:t>deque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재생 버퍼에서 경험을 </a:t>
            </a: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ko-KR" altLang="en-US" dirty="0" err="1"/>
              <a:t>샘플링하기</a:t>
            </a:r>
            <a:r>
              <a:rPr lang="ko-KR" altLang="en-US" dirty="0"/>
              <a:t> 위한 함수</a:t>
            </a:r>
            <a:endParaRPr lang="en-US" altLang="ko-KR" dirty="0"/>
          </a:p>
          <a:p>
            <a:pPr lvl="3"/>
            <a:r>
              <a:rPr lang="ko-KR" altLang="en-US" dirty="0"/>
              <a:t>이 함수는 경험 원소 </a:t>
            </a:r>
            <a:r>
              <a:rPr lang="en-US" altLang="ko-KR" dirty="0"/>
              <a:t>6</a:t>
            </a:r>
            <a:r>
              <a:rPr lang="ko-KR" altLang="en-US" dirty="0"/>
              <a:t>개에 상응하는 </a:t>
            </a: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6</a:t>
            </a:r>
            <a:r>
              <a:rPr lang="ko-KR" altLang="en-US" dirty="0"/>
              <a:t>개를 반환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4E0EE8-935D-349E-3D69-25B8CC31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61977"/>
            <a:ext cx="3781425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B29123F-EA9C-0619-B85E-0C6B69F7A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26196"/>
            <a:ext cx="6915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3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18.10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 구현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/>
              <a:t>ε-</a:t>
            </a:r>
            <a:r>
              <a:rPr lang="ko-KR" altLang="en-US"/>
              <a:t>그리디 정책을 사용해 하나의 스텝을 플레이하고 반환된 경험을 재생 버퍼에 저장하는 함수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606072-D5D5-D281-9DD4-DFCBDCED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3964"/>
            <a:ext cx="7848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86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18.10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 구현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재생 버퍼에서 경험 배치를 샘플링하고 이 배치에서 경사 하강법 한 스텝을 수행하여 </a:t>
            </a:r>
            <a:r>
              <a:rPr lang="en-US" altLang="ko-KR"/>
              <a:t>DQN</a:t>
            </a:r>
            <a:r>
              <a:rPr lang="ko-KR" altLang="en-US"/>
              <a:t>을 훈련하는 함수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5272EE4-115A-63D2-009D-5562F3B5D50A}"/>
              </a:ext>
            </a:extLst>
          </p:cNvPr>
          <p:cNvGrpSpPr/>
          <p:nvPr/>
        </p:nvGrpSpPr>
        <p:grpSpPr>
          <a:xfrm>
            <a:off x="1523999" y="1256681"/>
            <a:ext cx="7051829" cy="5109335"/>
            <a:chOff x="2147385" y="1278800"/>
            <a:chExt cx="7924800" cy="56292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FDAB20FF-A15F-193B-2CBC-714955E8A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1278800"/>
              <a:ext cx="7886700" cy="12287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B7C1E7EC-2C7D-87B6-DBA8-95B67EF2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385" y="2507525"/>
              <a:ext cx="7924800" cy="440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103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18.10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 구현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모델 훈련</a:t>
            </a:r>
            <a:endParaRPr lang="en-US" altLang="ko-KR"/>
          </a:p>
          <a:p>
            <a:pPr lvl="3"/>
            <a:r>
              <a:rPr lang="ko-KR" altLang="en-US"/>
              <a:t>최대 스텝 </a:t>
            </a:r>
            <a:r>
              <a:rPr lang="en-US" altLang="ko-KR"/>
              <a:t>200</a:t>
            </a:r>
            <a:r>
              <a:rPr lang="ko-KR" altLang="en-US"/>
              <a:t>번으로 이루어진 에피소드 </a:t>
            </a:r>
            <a:r>
              <a:rPr lang="en-US" altLang="ko-KR"/>
              <a:t>600</a:t>
            </a:r>
            <a:r>
              <a:rPr lang="ko-KR" altLang="en-US"/>
              <a:t>개를 실행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BF482D3-44EC-1686-8263-A272FE743809}"/>
              </a:ext>
            </a:extLst>
          </p:cNvPr>
          <p:cNvGrpSpPr/>
          <p:nvPr/>
        </p:nvGrpSpPr>
        <p:grpSpPr>
          <a:xfrm>
            <a:off x="1524000" y="1513457"/>
            <a:ext cx="7943850" cy="3044901"/>
            <a:chOff x="2124075" y="1486824"/>
            <a:chExt cx="7943850" cy="30449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E2751F8-ABDB-187C-DB20-BB7C95D0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1486824"/>
              <a:ext cx="7886700" cy="7239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46C6559E-6150-C2F0-F003-17A26E018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4075" y="2255250"/>
              <a:ext cx="7943850" cy="2276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877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18.10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 구현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각 에피소드에서 에이전트가 얻은 총 보상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5C7A09-8D6B-0EF3-0D2B-3039C808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340869"/>
            <a:ext cx="6505575" cy="3095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667C49-1CD4-86A4-D2BC-C5B6101232F8}"/>
              </a:ext>
            </a:extLst>
          </p:cNvPr>
          <p:cNvSpPr txBox="1"/>
          <p:nvPr/>
        </p:nvSpPr>
        <p:spPr>
          <a:xfrm>
            <a:off x="3045041" y="448779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18-10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심층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러닝 알고리즘의 학습 곡선</a:t>
            </a:r>
          </a:p>
        </p:txBody>
      </p:sp>
    </p:spTree>
    <p:extLst>
      <p:ext uri="{BB962C8B-B14F-4D97-AF65-F5344CB8AC3E}">
        <p14:creationId xmlns:p14="http://schemas.microsoft.com/office/powerpoint/2010/main" val="1069749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18.11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러닝의 변형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18.11.1 </a:t>
            </a:r>
            <a:r>
              <a:rPr lang="ko-KR" altLang="en-US" b="1">
                <a:solidFill>
                  <a:srgbClr val="FF0000"/>
                </a:solidFill>
              </a:rPr>
              <a:t>고정 </a:t>
            </a:r>
            <a:r>
              <a:rPr lang="en-US" altLang="ko-KR" b="1">
                <a:solidFill>
                  <a:srgbClr val="FF0000"/>
                </a:solidFill>
              </a:rPr>
              <a:t>Q-</a:t>
            </a:r>
            <a:r>
              <a:rPr lang="ko-KR" altLang="en-US" b="1">
                <a:solidFill>
                  <a:srgbClr val="FF0000"/>
                </a:solidFill>
              </a:rPr>
              <a:t>가치 타깃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피드백 순환 과정은 네트워크를 불안정하게 만들어 발산</a:t>
            </a:r>
            <a:r>
              <a:rPr lang="en-US" altLang="ko-KR"/>
              <a:t>, </a:t>
            </a:r>
            <a:r>
              <a:rPr lang="ko-KR" altLang="en-US"/>
              <a:t>진동</a:t>
            </a:r>
            <a:r>
              <a:rPr lang="en-US" altLang="ko-KR"/>
              <a:t>, </a:t>
            </a:r>
            <a:r>
              <a:rPr lang="ko-KR" altLang="en-US"/>
              <a:t>동결 등의 문제가 발생</a:t>
            </a:r>
            <a:endParaRPr lang="en-US" altLang="ko-KR"/>
          </a:p>
          <a:p>
            <a:pPr lvl="2"/>
            <a:r>
              <a:rPr lang="ko-KR" altLang="en-US"/>
              <a:t>이 문제를 해결하기 위해 딥마인드 연구자들은 </a:t>
            </a:r>
            <a:r>
              <a:rPr lang="en-US" altLang="ko-KR"/>
              <a:t>2013</a:t>
            </a:r>
            <a:r>
              <a:rPr lang="ko-KR" altLang="en-US"/>
              <a:t>년 논문에서 한 개가 아닌 두 개의 </a:t>
            </a:r>
            <a:r>
              <a:rPr lang="en-US" altLang="ko-KR"/>
              <a:t>DQN</a:t>
            </a:r>
            <a:r>
              <a:rPr lang="ko-KR" altLang="en-US"/>
              <a:t>을 사용</a:t>
            </a:r>
            <a:endParaRPr lang="en-US" altLang="ko-KR"/>
          </a:p>
          <a:p>
            <a:pPr lvl="3"/>
            <a:r>
              <a:rPr lang="ko-KR" altLang="en-US"/>
              <a:t>첫 번째 </a:t>
            </a:r>
            <a:r>
              <a:rPr lang="en-US" altLang="ko-KR"/>
              <a:t>DQN</a:t>
            </a:r>
            <a:r>
              <a:rPr lang="ko-KR" altLang="en-US"/>
              <a:t>은 각 스텝에서 학습하고 에이전트를 움직이는 데 사용하는 온라인 모델</a:t>
            </a:r>
            <a:r>
              <a:rPr lang="en-US" altLang="ko-KR"/>
              <a:t>(online model)</a:t>
            </a:r>
          </a:p>
          <a:p>
            <a:pPr lvl="3"/>
            <a:r>
              <a:rPr lang="ko-KR" altLang="en-US"/>
              <a:t>두 번째는 타깃을 정의하기 위해서만 사용하는 타깃 모델</a:t>
            </a:r>
            <a:r>
              <a:rPr lang="en-US" altLang="ko-KR"/>
              <a:t>(target model</a:t>
            </a:r>
          </a:p>
          <a:p>
            <a:pPr lvl="2"/>
            <a:r>
              <a:rPr lang="ko-KR" altLang="en-US"/>
              <a:t>타깃 모델은 온라인 모델의 단순한 복사본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training_step() </a:t>
            </a:r>
            <a:r>
              <a:rPr lang="ko-KR" altLang="en-US"/>
              <a:t>함수에서 다음 상태의 </a:t>
            </a:r>
            <a:r>
              <a:rPr lang="en-US" altLang="ko-KR"/>
              <a:t>Q-</a:t>
            </a:r>
            <a:r>
              <a:rPr lang="ko-KR" altLang="en-US"/>
              <a:t>가치를 계산할 때 온라인 모델 대신 타깃 모델을 사용하도록 한 줄을 변경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훈련 반복에서 일정한 간격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– 50 </a:t>
            </a:r>
            <a:r>
              <a:rPr lang="ko-KR" altLang="en-US"/>
              <a:t>에피소드</a:t>
            </a:r>
            <a:r>
              <a:rPr lang="en-US" altLang="ko-KR"/>
              <a:t>)</a:t>
            </a:r>
            <a:r>
              <a:rPr lang="ko-KR" altLang="en-US"/>
              <a:t>으로 온라인 모델의 가중치를 타깃 모델로 복사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412686-9E8D-58A3-F88D-70DF4460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45387"/>
            <a:ext cx="5962650" cy="895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DD2A84E-1429-91B4-AFE0-8C4946D8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84757"/>
            <a:ext cx="5495925" cy="619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1607347-5E36-B1D6-504D-185B1D1F4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26823"/>
            <a:ext cx="4638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5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18.11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러닝의 변형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18.11.2 </a:t>
            </a:r>
            <a:r>
              <a:rPr lang="ko-KR" altLang="en-US" b="1">
                <a:solidFill>
                  <a:srgbClr val="FF0000"/>
                </a:solidFill>
              </a:rPr>
              <a:t>더블 </a:t>
            </a:r>
            <a:r>
              <a:rPr lang="en-US" altLang="ko-KR" b="1">
                <a:solidFill>
                  <a:srgbClr val="FF0000"/>
                </a:solidFill>
              </a:rPr>
              <a:t>DQN</a:t>
            </a:r>
          </a:p>
          <a:p>
            <a:pPr lvl="1"/>
            <a:r>
              <a:rPr lang="ko-KR" altLang="en-US"/>
              <a:t>더블 </a:t>
            </a:r>
            <a:r>
              <a:rPr lang="en-US" altLang="ko-KR"/>
              <a:t>DQN(double DQN)</a:t>
            </a:r>
          </a:p>
          <a:p>
            <a:pPr lvl="2"/>
            <a:r>
              <a:rPr lang="en-US" altLang="ko-KR"/>
              <a:t>DQN </a:t>
            </a:r>
            <a:r>
              <a:rPr lang="ko-KR" altLang="en-US"/>
              <a:t>알고리즘을 개선하여 성능과 훈련의 안정성을 향상</a:t>
            </a:r>
            <a:endParaRPr lang="en-US" altLang="ko-KR"/>
          </a:p>
          <a:p>
            <a:pPr lvl="2"/>
            <a:r>
              <a:rPr lang="ko-KR" altLang="en-US"/>
              <a:t>다음 상태에서 최선의 행동을 선택할 때 타깃 모델 대신 온라인 모델을 사용하도록 제안</a:t>
            </a:r>
            <a:endParaRPr lang="en-US" altLang="ko-KR"/>
          </a:p>
          <a:p>
            <a:pPr lvl="2"/>
            <a:r>
              <a:rPr lang="ko-KR" altLang="en-US"/>
              <a:t>타깃 모델은 최선의 행동에 대한 </a:t>
            </a:r>
            <a:r>
              <a:rPr lang="en-US" altLang="ko-KR"/>
              <a:t>Q-</a:t>
            </a:r>
            <a:r>
              <a:rPr lang="ko-KR" altLang="en-US"/>
              <a:t>가치를 추정할 때만 사용</a:t>
            </a:r>
            <a:endParaRPr lang="en-US" altLang="ko-KR"/>
          </a:p>
          <a:p>
            <a:pPr lvl="2"/>
            <a:r>
              <a:rPr lang="ko-KR" altLang="en-US"/>
              <a:t>수정된 </a:t>
            </a:r>
            <a:r>
              <a:rPr lang="en-US" altLang="ko-KR"/>
              <a:t>training_step() </a:t>
            </a:r>
            <a:r>
              <a:rPr lang="ko-KR" altLang="en-US"/>
              <a:t>함수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BA259D3-E260-D890-67A9-04B0B285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05125"/>
            <a:ext cx="7705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18.11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러닝의 변형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18.11.3 </a:t>
            </a:r>
            <a:r>
              <a:rPr lang="ko-KR" altLang="en-US" b="1">
                <a:solidFill>
                  <a:srgbClr val="FF0000"/>
                </a:solidFill>
              </a:rPr>
              <a:t>우선 순위 기반 경험 재생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중요도 샘플링</a:t>
            </a:r>
            <a:r>
              <a:rPr lang="en-US" altLang="ko-KR"/>
              <a:t>(importance sampling, IS) </a:t>
            </a:r>
            <a:r>
              <a:rPr lang="ko-KR" altLang="en-US"/>
              <a:t>또는 우선 순위 기반 경험 재생</a:t>
            </a:r>
            <a:r>
              <a:rPr lang="en-US" altLang="ko-KR"/>
              <a:t>(prioritized experience replay, PER)</a:t>
            </a:r>
          </a:p>
          <a:p>
            <a:pPr lvl="2"/>
            <a:r>
              <a:rPr lang="ko-KR" altLang="en-US"/>
              <a:t>재생 버퍼에서 경험을 균일하게 샘플링하는 것이 아니라 중요한 경험을 더 자주 샘플링</a:t>
            </a:r>
            <a:endParaRPr lang="en-US" altLang="ko-KR"/>
          </a:p>
          <a:p>
            <a:pPr lvl="2"/>
            <a:r>
              <a:rPr lang="ko-KR" altLang="en-US"/>
              <a:t>샘플이 중요한 경험에 편향되어 있으므로 훈련하는 동안 중요도에 따라 경험의 가중치를 낮춰서 이 편향을 보상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4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18.11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러닝의 변형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18.11.4 </a:t>
            </a:r>
            <a:r>
              <a:rPr lang="ko-KR" altLang="en-US" b="1">
                <a:solidFill>
                  <a:srgbClr val="FF0000"/>
                </a:solidFill>
              </a:rPr>
              <a:t>듀얼링 </a:t>
            </a:r>
            <a:r>
              <a:rPr lang="en-US" altLang="ko-KR" b="1">
                <a:solidFill>
                  <a:srgbClr val="FF0000"/>
                </a:solidFill>
              </a:rPr>
              <a:t>DQN</a:t>
            </a:r>
          </a:p>
          <a:p>
            <a:pPr lvl="1"/>
            <a:r>
              <a:rPr lang="ko-KR" altLang="en-US"/>
              <a:t>듀얼링 </a:t>
            </a:r>
            <a:r>
              <a:rPr lang="en-US" altLang="ko-KR"/>
              <a:t>DQN(dueling DQN, DDQN)</a:t>
            </a:r>
          </a:p>
          <a:p>
            <a:pPr lvl="2"/>
            <a:r>
              <a:rPr lang="ko-KR" altLang="en-US"/>
              <a:t>모델이 상태의 가치와 가능한 각 행동의 이익을 모두 추정</a:t>
            </a:r>
            <a:endParaRPr lang="en-US" altLang="ko-KR"/>
          </a:p>
          <a:p>
            <a:pPr lvl="2"/>
            <a:r>
              <a:rPr lang="ko-KR" altLang="en-US"/>
              <a:t>최선의 행동은 이익이 </a:t>
            </a:r>
            <a:r>
              <a:rPr lang="en-US" altLang="ko-KR"/>
              <a:t>0</a:t>
            </a:r>
            <a:r>
              <a:rPr lang="ko-KR" altLang="en-US"/>
              <a:t>이기 때문에 모델이 예측한 모든 이익에서 모든 최대 이익을 쨈</a:t>
            </a:r>
            <a:endParaRPr lang="en-US" altLang="ko-KR"/>
          </a:p>
          <a:p>
            <a:pPr lvl="2"/>
            <a:r>
              <a:rPr lang="ko-KR" altLang="en-US"/>
              <a:t>함수형 </a:t>
            </a:r>
            <a:r>
              <a:rPr lang="en-US" altLang="ko-KR"/>
              <a:t>API</a:t>
            </a:r>
            <a:r>
              <a:rPr lang="ko-KR" altLang="en-US"/>
              <a:t>로 구현한 간단한 듀얼링 </a:t>
            </a:r>
            <a:r>
              <a:rPr lang="en-US" altLang="ko-KR"/>
              <a:t>DQN </a:t>
            </a:r>
            <a:r>
              <a:rPr lang="ko-KR" altLang="en-US"/>
              <a:t>모델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906B08-3CD2-75D7-62C5-F5B8155A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8577"/>
            <a:ext cx="7677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78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18.12 </a:t>
            </a:r>
            <a:r>
              <a:rPr lang="ko-KR" altLang="en-US" dirty="0"/>
              <a:t>다른 강화 학습 알고리즘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알파고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알파고</a:t>
            </a:r>
            <a:r>
              <a:rPr lang="en-US" altLang="ko-KR"/>
              <a:t>(AlphaGo)</a:t>
            </a:r>
            <a:r>
              <a:rPr lang="ko-KR" altLang="en-US"/>
              <a:t>는 심층 신경망에 기반한 몬테 카를로 트리 검색</a:t>
            </a:r>
            <a:r>
              <a:rPr lang="en-US" altLang="ko-KR"/>
              <a:t>(Monte Carlo tree search, MCTS)</a:t>
            </a:r>
            <a:r>
              <a:rPr lang="ko-KR" altLang="en-US"/>
              <a:t>의 변형을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사용하여 바둑 게임에서 인간 챔피언을 이김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액터</a:t>
            </a:r>
            <a:r>
              <a:rPr lang="en-US" altLang="ko-KR" b="1"/>
              <a:t>-</a:t>
            </a:r>
            <a:r>
              <a:rPr lang="ko-KR" altLang="en-US" b="1"/>
              <a:t>크리틱</a:t>
            </a:r>
            <a:endParaRPr lang="en-US" altLang="ko-KR" b="1"/>
          </a:p>
          <a:p>
            <a:pPr lvl="1"/>
            <a:r>
              <a:rPr lang="ko-KR" altLang="en-US"/>
              <a:t>액터</a:t>
            </a:r>
            <a:r>
              <a:rPr lang="en-US" altLang="ko-KR"/>
              <a:t>-</a:t>
            </a:r>
            <a:r>
              <a:rPr lang="ko-KR" altLang="en-US"/>
              <a:t>크리틱</a:t>
            </a:r>
            <a:r>
              <a:rPr lang="en-US" altLang="ko-KR"/>
              <a:t>(actor-critic)</a:t>
            </a:r>
            <a:r>
              <a:rPr lang="ko-KR" altLang="en-US"/>
              <a:t>은 정책 그레이디언트와 심층 </a:t>
            </a:r>
            <a:r>
              <a:rPr lang="en-US" altLang="ko-KR"/>
              <a:t>Q-</a:t>
            </a:r>
            <a:r>
              <a:rPr lang="ko-KR" altLang="en-US"/>
              <a:t>네트워크를 결합한 강화 학습 알고리즘</a:t>
            </a:r>
            <a:endParaRPr lang="en-US" altLang="ko-KR"/>
          </a:p>
          <a:p>
            <a:pPr marL="0" indent="0">
              <a:buNone/>
            </a:pPr>
            <a:r>
              <a:rPr lang="en-US" altLang="ko-KR" b="1"/>
              <a:t>A3C</a:t>
            </a:r>
          </a:p>
          <a:p>
            <a:pPr lvl="1"/>
            <a:r>
              <a:rPr lang="ko-KR" altLang="en-US"/>
              <a:t>복사된 다른 환경을 탐색하면서 병렬로 여러 에이전트가 학습하는 중요한 액터</a:t>
            </a:r>
            <a:r>
              <a:rPr lang="en-US" altLang="ko-KR"/>
              <a:t>-</a:t>
            </a:r>
            <a:r>
              <a:rPr lang="ko-KR" altLang="en-US"/>
              <a:t>크리틱 변형</a:t>
            </a:r>
            <a:endParaRPr lang="en-US" altLang="ko-KR"/>
          </a:p>
          <a:p>
            <a:pPr marL="0" indent="0">
              <a:buNone/>
            </a:pPr>
            <a:r>
              <a:rPr lang="en-US" altLang="ko-KR" b="1"/>
              <a:t>A2C</a:t>
            </a:r>
          </a:p>
          <a:p>
            <a:pPr lvl="1"/>
            <a:r>
              <a:rPr lang="ko-KR" altLang="en-US"/>
              <a:t>비동기성을 제거한 </a:t>
            </a:r>
            <a:r>
              <a:rPr lang="en-US" altLang="ko-KR"/>
              <a:t>A3C </a:t>
            </a:r>
            <a:r>
              <a:rPr lang="ko-KR" altLang="en-US"/>
              <a:t>알고리즘의 변형</a:t>
            </a:r>
            <a:endParaRPr lang="en-US" altLang="ko-KR"/>
          </a:p>
          <a:p>
            <a:pPr marL="0" indent="0">
              <a:buNone/>
            </a:pPr>
            <a:r>
              <a:rPr lang="en-US" altLang="ko-KR" b="1"/>
              <a:t>SAC</a:t>
            </a:r>
          </a:p>
          <a:p>
            <a:pPr lvl="1"/>
            <a:r>
              <a:rPr lang="ko-KR" altLang="en-US"/>
              <a:t>액터</a:t>
            </a:r>
            <a:r>
              <a:rPr lang="en-US" altLang="ko-KR"/>
              <a:t>-</a:t>
            </a:r>
            <a:r>
              <a:rPr lang="ko-KR" altLang="en-US"/>
              <a:t>크리틱 변형</a:t>
            </a:r>
            <a:r>
              <a:rPr lang="en-US" altLang="ko-KR"/>
              <a:t>. </a:t>
            </a:r>
            <a:r>
              <a:rPr lang="ko-KR" altLang="en-US"/>
              <a:t>이 모델은 보상뿐만 아니라 행동의 엔트로피를 최대화하도록 훈련</a:t>
            </a:r>
            <a:endParaRPr lang="en-US" altLang="ko-KR"/>
          </a:p>
          <a:p>
            <a:pPr marL="0" indent="0">
              <a:buNone/>
            </a:pPr>
            <a:r>
              <a:rPr lang="en-US" altLang="ko-KR" b="1"/>
              <a:t>PPO</a:t>
            </a:r>
          </a:p>
          <a:p>
            <a:pPr lvl="1"/>
            <a:r>
              <a:rPr lang="ko-KR" altLang="en-US"/>
              <a:t>큰 가중치 업데이트를 피하기 위해 손실 함수를 클리핑하는 </a:t>
            </a:r>
            <a:r>
              <a:rPr lang="en-US" altLang="ko-KR"/>
              <a:t>A2C </a:t>
            </a:r>
            <a:r>
              <a:rPr lang="ko-KR" altLang="en-US"/>
              <a:t>기반의 알고리즘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908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18.12 </a:t>
            </a:r>
            <a:r>
              <a:rPr lang="ko-KR" altLang="en-US" dirty="0"/>
              <a:t>다른 강화 학습 알고리즘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호기심 기반 탐색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강화 학습에서 계속 일어나는 문제는 보상의 희소성</a:t>
            </a:r>
            <a:endParaRPr lang="en-US" altLang="ko-KR"/>
          </a:p>
          <a:p>
            <a:pPr lvl="1"/>
            <a:r>
              <a:rPr lang="ko-KR" altLang="en-US"/>
              <a:t>보상없이 호기심만으로 환경을 탐색 </a:t>
            </a:r>
            <a:endParaRPr lang="en-US" altLang="ko-KR"/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ko-KR" altLang="en-US" b="1"/>
              <a:t>개방형 학습</a:t>
            </a:r>
            <a:endParaRPr lang="en-US" altLang="ko-KR" b="1"/>
          </a:p>
          <a:p>
            <a:pPr lvl="1"/>
            <a:r>
              <a:rPr lang="ko-KR" altLang="en-US"/>
              <a:t>개방형 학습</a:t>
            </a:r>
            <a:r>
              <a:rPr lang="en-US" altLang="ko-KR"/>
              <a:t>(Open-ended learning, OEL)</a:t>
            </a:r>
            <a:r>
              <a:rPr lang="ko-KR" altLang="en-US"/>
              <a:t>의 목표는 보통 차례대로 생성되는 새롭고 흥미로운 작업을 끊임없이 학습할 수 있는 에이전트를 훈련</a:t>
            </a:r>
            <a:endParaRPr lang="en-US" altLang="ko-KR"/>
          </a:p>
          <a:p>
            <a:pPr lvl="1"/>
            <a:r>
              <a:rPr lang="en-US" altLang="ko-KR"/>
              <a:t>POET </a:t>
            </a:r>
            <a:r>
              <a:rPr lang="ko-KR" altLang="en-US"/>
              <a:t>알고리즘</a:t>
            </a:r>
            <a:endParaRPr lang="en-US" altLang="ko-KR"/>
          </a:p>
          <a:p>
            <a:pPr lvl="1"/>
            <a:r>
              <a:rPr lang="ko-KR" altLang="en-US"/>
              <a:t>커리큘럼 학습</a:t>
            </a:r>
            <a:r>
              <a:rPr lang="en-US" altLang="ko-KR"/>
              <a:t>(curriculum learning)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219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강화 학습을 어떻게 정의할 수 있나</a:t>
            </a:r>
            <a:r>
              <a:rPr lang="en-US" altLang="ko-KR" sz="1600" dirty="0"/>
              <a:t>? </a:t>
            </a:r>
            <a:r>
              <a:rPr lang="ko-KR" altLang="en-US" sz="1600" dirty="0"/>
              <a:t>지도 학습이나 비지도 학습과 어떻게 다른가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이 장에서 언급하지 않은 가능한 </a:t>
            </a:r>
            <a:r>
              <a:rPr lang="en-US" altLang="ko-KR" sz="1600" dirty="0"/>
              <a:t>RL </a:t>
            </a:r>
            <a:r>
              <a:rPr lang="ko-KR" altLang="en-US" sz="1600" dirty="0"/>
              <a:t>애플리케이션을 세 가지 생각하기</a:t>
            </a:r>
            <a:r>
              <a:rPr lang="en-US" altLang="ko-KR" sz="1600" dirty="0"/>
              <a:t>. </a:t>
            </a:r>
            <a:r>
              <a:rPr lang="ko-KR" altLang="en-US" sz="1600" dirty="0"/>
              <a:t>각 애플리케이션의 환경은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에이전트는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가능한 행동은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보상은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할인 계수는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할인 계수를 바꾸면 최적의 정책이 바뀔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강화 학습 에이전트의 성능은 어떻게 측정할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신용 할당 문제가 무엇인가요</a:t>
            </a:r>
            <a:r>
              <a:rPr lang="en-US" altLang="ko-KR" sz="1600" dirty="0"/>
              <a:t>? </a:t>
            </a:r>
            <a:r>
              <a:rPr lang="ko-KR" altLang="en-US" sz="1600" dirty="0"/>
              <a:t>언제 이런 문제가 발생하나</a:t>
            </a:r>
            <a:r>
              <a:rPr lang="en-US" altLang="ko-KR" sz="1600" dirty="0"/>
              <a:t>? </a:t>
            </a:r>
            <a:r>
              <a:rPr lang="ko-KR" altLang="en-US" sz="1600" dirty="0"/>
              <a:t>어떻게 이를 감소시킬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재생 메모리를 사용하는 이유는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오프</a:t>
            </a:r>
            <a:r>
              <a:rPr lang="en-US" altLang="ko-KR" sz="1600" dirty="0"/>
              <a:t>-</a:t>
            </a:r>
            <a:r>
              <a:rPr lang="ko-KR" altLang="en-US" sz="1600" dirty="0"/>
              <a:t>폴리시 </a:t>
            </a:r>
            <a:r>
              <a:rPr lang="en-US" altLang="ko-KR" sz="1600" dirty="0"/>
              <a:t>RL </a:t>
            </a:r>
            <a:r>
              <a:rPr lang="ko-KR" altLang="en-US" sz="1600" dirty="0"/>
              <a:t>알고리즘이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정책 그레이디언트를 사용해 </a:t>
            </a:r>
            <a:r>
              <a:rPr lang="en-US" altLang="ko-KR" sz="1600" dirty="0" err="1"/>
              <a:t>OpenAI</a:t>
            </a:r>
            <a:r>
              <a:rPr lang="en-US" altLang="ko-KR" sz="1600" dirty="0"/>
              <a:t> Gym</a:t>
            </a:r>
            <a:r>
              <a:rPr lang="ko-KR" altLang="en-US" sz="1600" dirty="0"/>
              <a:t>의 </a:t>
            </a:r>
            <a:r>
              <a:rPr lang="en-US" altLang="ko-KR" sz="1600" dirty="0"/>
              <a:t>LunarLander-v2 </a:t>
            </a:r>
            <a:r>
              <a:rPr lang="ko-KR" altLang="en-US" sz="1600" dirty="0"/>
              <a:t>환경을 해결해보기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98536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더블 </a:t>
            </a:r>
            <a:r>
              <a:rPr lang="ko-KR" altLang="en-US" sz="1600" dirty="0" err="1"/>
              <a:t>듀얼링</a:t>
            </a:r>
            <a:r>
              <a:rPr lang="ko-KR" altLang="en-US" sz="1600" dirty="0"/>
              <a:t> </a:t>
            </a:r>
            <a:r>
              <a:rPr lang="en-US" altLang="ko-KR" sz="1600" dirty="0"/>
              <a:t>DQN</a:t>
            </a:r>
            <a:r>
              <a:rPr lang="ko-KR" altLang="en-US" sz="1600" dirty="0"/>
              <a:t>을 사용하여 유명한 </a:t>
            </a:r>
            <a:r>
              <a:rPr lang="ko-KR" altLang="en-US" sz="1600" dirty="0" err="1"/>
              <a:t>아타리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/>
              <a:t>브레이크아웃</a:t>
            </a:r>
            <a:r>
              <a:rPr lang="en-US" altLang="ko-KR" sz="1600" dirty="0"/>
              <a:t>&gt; </a:t>
            </a:r>
            <a:r>
              <a:rPr lang="ko-KR" altLang="en-US" sz="1600" dirty="0"/>
              <a:t>게임</a:t>
            </a:r>
            <a:r>
              <a:rPr lang="en-US" altLang="ko-KR" sz="1600" dirty="0"/>
              <a:t>("ALE/Breakout-v5")</a:t>
            </a:r>
            <a:r>
              <a:rPr lang="ko-KR" altLang="en-US" sz="1600" dirty="0"/>
              <a:t>에서 사람의 수준을 뛰어 넘을 수 있는 에이전트를 훈련</a:t>
            </a:r>
            <a:r>
              <a:rPr lang="en-US" altLang="ko-KR" sz="1600" dirty="0"/>
              <a:t>. </a:t>
            </a:r>
            <a:r>
              <a:rPr lang="ko-KR" altLang="en-US" sz="1600" dirty="0"/>
              <a:t>관측은 이미지</a:t>
            </a:r>
            <a:r>
              <a:rPr lang="en-US" altLang="ko-KR" sz="1600" dirty="0"/>
              <a:t>. </a:t>
            </a:r>
            <a:r>
              <a:rPr lang="ko-KR" altLang="en-US" sz="1600" dirty="0"/>
              <a:t>작업을 단순화하기 위해 흑백으로 변환</a:t>
            </a:r>
            <a:r>
              <a:rPr lang="en-US" altLang="ko-KR" sz="1600" dirty="0"/>
              <a:t>(</a:t>
            </a:r>
            <a:r>
              <a:rPr lang="ko-KR" altLang="en-US" sz="1600" dirty="0"/>
              <a:t>채널 축을 따라 평균</a:t>
            </a:r>
            <a:r>
              <a:rPr lang="en-US" altLang="ko-KR" sz="1600" dirty="0"/>
              <a:t>). </a:t>
            </a:r>
            <a:br>
              <a:rPr lang="en-US" altLang="ko-KR" sz="1600" dirty="0"/>
            </a:br>
            <a:r>
              <a:rPr lang="ko-KR" altLang="en-US" sz="1600" dirty="0" err="1"/>
              <a:t>그다음</a:t>
            </a:r>
            <a:r>
              <a:rPr lang="ko-KR" altLang="en-US" sz="1600" dirty="0"/>
              <a:t> 재생할 수 </a:t>
            </a:r>
            <a:r>
              <a:rPr lang="ko-KR" altLang="en-US" sz="1600" dirty="0" err="1"/>
              <a:t>있을만큼</a:t>
            </a:r>
            <a:r>
              <a:rPr lang="ko-KR" altLang="en-US" sz="1600" dirty="0"/>
              <a:t> 크지만 그 이상이 되지 않도록 자르고 다운샘플링</a:t>
            </a:r>
            <a:r>
              <a:rPr lang="en-US" altLang="ko-KR" sz="1600" dirty="0"/>
              <a:t>. </a:t>
            </a:r>
            <a:r>
              <a:rPr lang="ko-KR" altLang="en-US" sz="1600" dirty="0"/>
              <a:t>개별 이미지만으로는 공과 패들 </a:t>
            </a:r>
            <a:r>
              <a:rPr lang="en-US" altLang="ko-KR" sz="1600" dirty="0"/>
              <a:t>(paddle)</a:t>
            </a:r>
            <a:r>
              <a:rPr lang="ko-KR" altLang="en-US" sz="1600" dirty="0"/>
              <a:t>이 어느 방향으로 가고 있는지 알 수 없으므로 두세 개의 연속된 이미지를 병합하여 각 상태를 만들어야 함</a:t>
            </a:r>
            <a:r>
              <a:rPr lang="en-US" altLang="ko-KR" sz="1600" dirty="0"/>
              <a:t>.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DQN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합성곱</a:t>
            </a:r>
            <a:r>
              <a:rPr lang="ko-KR" altLang="en-US" sz="1600" dirty="0"/>
              <a:t> 층으로 대부분 구성되어야 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en-US" altLang="ko-KR" sz="1600" dirty="0"/>
              <a:t>10</a:t>
            </a:r>
            <a:r>
              <a:rPr lang="ko-KR" altLang="en-US" sz="1600" dirty="0"/>
              <a:t>만 원 정도 여유가 있다면 라즈베리 파이</a:t>
            </a:r>
            <a:r>
              <a:rPr lang="en-US" altLang="ko-KR" sz="1600" dirty="0"/>
              <a:t>3</a:t>
            </a:r>
            <a:r>
              <a:rPr lang="ko-KR" altLang="en-US" sz="1600" dirty="0"/>
              <a:t>와 저렴한 로보틱스 구성품을 구입해 텐서플로를 설치하고 실행할 수 있음</a:t>
            </a:r>
            <a:r>
              <a:rPr lang="en-US" altLang="ko-KR" sz="1600" dirty="0"/>
              <a:t>! </a:t>
            </a:r>
            <a:br>
              <a:rPr lang="en-US" altLang="ko-KR" sz="1600" dirty="0"/>
            </a:br>
            <a:r>
              <a:rPr lang="ko-KR" altLang="en-US" sz="1600" dirty="0"/>
              <a:t>예를 들어 루카스 비월드의 재미있는 포스트</a:t>
            </a:r>
            <a:r>
              <a:rPr lang="en-US" altLang="ko-KR" sz="1600" dirty="0"/>
              <a:t>(https://homl.info/2)</a:t>
            </a:r>
            <a:r>
              <a:rPr lang="ko-KR" altLang="en-US" sz="1600" dirty="0"/>
              <a:t>를 참고하거나</a:t>
            </a:r>
            <a:r>
              <a:rPr lang="en-US" altLang="ko-KR" sz="1600" dirty="0"/>
              <a:t>, GoPiGo42</a:t>
            </a:r>
            <a:r>
              <a:rPr lang="ko-KR" altLang="en-US" sz="1600" dirty="0"/>
              <a:t>나 </a:t>
            </a:r>
            <a:r>
              <a:rPr lang="en-US" altLang="ko-KR" sz="1600" dirty="0"/>
              <a:t>BrickPi43</a:t>
            </a:r>
            <a:r>
              <a:rPr lang="ko-KR" altLang="en-US" sz="1600" dirty="0"/>
              <a:t>를 둘러보기</a:t>
            </a:r>
            <a:r>
              <a:rPr lang="en-US" altLang="ko-KR" sz="1600" dirty="0"/>
              <a:t>.</a:t>
            </a:r>
            <a:r>
              <a:rPr lang="ko-KR" altLang="en-US" sz="1600" dirty="0"/>
              <a:t> 간단한 작업부터 시작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(</a:t>
            </a:r>
            <a:r>
              <a:rPr lang="ko-KR" altLang="en-US" sz="1600" dirty="0"/>
              <a:t>조도 센서가 있다면</a:t>
            </a:r>
            <a:r>
              <a:rPr lang="en-US" altLang="ko-KR" sz="1600" dirty="0"/>
              <a:t>) </a:t>
            </a:r>
            <a:r>
              <a:rPr lang="ko-KR" altLang="en-US" sz="1600" dirty="0"/>
              <a:t>로봇이 밝은 쪽으로 회전하거나 </a:t>
            </a:r>
            <a:r>
              <a:rPr lang="en-US" altLang="ko-KR" sz="1600" dirty="0"/>
              <a:t>(</a:t>
            </a:r>
            <a:r>
              <a:rPr lang="ko-KR" altLang="en-US" sz="1600" dirty="0"/>
              <a:t>초음파 센서가 있다면</a:t>
            </a:r>
            <a:r>
              <a:rPr lang="en-US" altLang="ko-KR" sz="1600" dirty="0"/>
              <a:t>) </a:t>
            </a:r>
            <a:r>
              <a:rPr lang="ko-KR" altLang="en-US" sz="1600" dirty="0"/>
              <a:t>가까운 물체가 있는 쪽으로 움직이도록 해보기</a:t>
            </a:r>
            <a:r>
              <a:rPr lang="en-US" altLang="ko-KR" sz="1600" dirty="0"/>
              <a:t>. </a:t>
            </a:r>
            <a:r>
              <a:rPr lang="ko-KR" altLang="en-US" sz="1600" dirty="0"/>
              <a:t>그다음 딥러닝을 사용해보기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로봇에 카메라가 있다면 객체 탐지 알고리즘을 구현해 사람을 감지하고 가까이 다가가게 만들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강화 학습을 사용해 목표를 달성하기 위해 모터 사용법을 스스로 학습할 수도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02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강화 학습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245821" y="1844018"/>
            <a:ext cx="10034954" cy="4138153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18.1   </a:t>
            </a:r>
            <a:r>
              <a:rPr lang="ko-KR" altLang="en-US" dirty="0"/>
              <a:t>보상을 최적화하기 위한 학습</a:t>
            </a:r>
            <a:endParaRPr lang="en-US" altLang="ko-KR" dirty="0"/>
          </a:p>
          <a:p>
            <a:r>
              <a:rPr lang="en-US" altLang="ko-KR" dirty="0" smtClean="0"/>
              <a:t>18.2   </a:t>
            </a:r>
            <a:r>
              <a:rPr lang="ko-KR" altLang="en-US" dirty="0"/>
              <a:t>정책 탐색</a:t>
            </a:r>
            <a:endParaRPr lang="en-US" altLang="ko-KR" dirty="0"/>
          </a:p>
          <a:p>
            <a:r>
              <a:rPr lang="en-US" altLang="ko-KR" dirty="0" smtClean="0"/>
              <a:t>18.3   </a:t>
            </a:r>
            <a:r>
              <a:rPr lang="en-US" altLang="ko-KR" dirty="0" err="1"/>
              <a:t>OpenAI</a:t>
            </a:r>
            <a:r>
              <a:rPr lang="en-US" altLang="ko-KR" dirty="0"/>
              <a:t> </a:t>
            </a:r>
            <a:r>
              <a:rPr lang="en-US" altLang="ko-KR" dirty="0" smtClean="0"/>
              <a:t>Gym</a:t>
            </a:r>
            <a:endParaRPr lang="en-US" altLang="ko-KR" dirty="0"/>
          </a:p>
          <a:p>
            <a:r>
              <a:rPr lang="en-US" altLang="ko-KR" dirty="0" smtClean="0"/>
              <a:t>18.4   </a:t>
            </a:r>
            <a:r>
              <a:rPr lang="ko-KR" altLang="en-US" dirty="0"/>
              <a:t>신경망 정책</a:t>
            </a:r>
            <a:endParaRPr lang="en-US" altLang="ko-KR" dirty="0"/>
          </a:p>
          <a:p>
            <a:r>
              <a:rPr lang="en-US" altLang="ko-KR" dirty="0" smtClean="0"/>
              <a:t>18.5   </a:t>
            </a:r>
            <a:r>
              <a:rPr lang="ko-KR" altLang="en-US" dirty="0"/>
              <a:t>행동 평가</a:t>
            </a:r>
            <a:r>
              <a:rPr lang="en-US" altLang="ko-KR" dirty="0"/>
              <a:t>: </a:t>
            </a:r>
            <a:r>
              <a:rPr lang="ko-KR" altLang="en-US" dirty="0"/>
              <a:t>신용 할당 문제</a:t>
            </a:r>
            <a:endParaRPr lang="en-US" altLang="ko-KR" dirty="0"/>
          </a:p>
          <a:p>
            <a:r>
              <a:rPr lang="en-US" altLang="ko-KR" dirty="0" smtClean="0"/>
              <a:t>18.6   </a:t>
            </a:r>
            <a:r>
              <a:rPr lang="ko-KR" altLang="en-US" dirty="0"/>
              <a:t>정책 그레이디언트</a:t>
            </a:r>
            <a:endParaRPr lang="en-US" altLang="ko-KR" dirty="0"/>
          </a:p>
          <a:p>
            <a:r>
              <a:rPr lang="en-US" altLang="ko-KR" dirty="0" smtClean="0"/>
              <a:t>18.7   </a:t>
            </a:r>
            <a:r>
              <a:rPr lang="ko-KR" altLang="en-US" dirty="0"/>
              <a:t>마르코프 결정 과정</a:t>
            </a:r>
            <a:endParaRPr lang="en-US" altLang="ko-KR" dirty="0"/>
          </a:p>
          <a:p>
            <a:r>
              <a:rPr lang="en-US" altLang="ko-KR" dirty="0" smtClean="0"/>
              <a:t>18.8   </a:t>
            </a:r>
            <a:r>
              <a:rPr lang="ko-KR" altLang="en-US" dirty="0"/>
              <a:t>시간차 학습</a:t>
            </a:r>
            <a:endParaRPr lang="en-US" altLang="ko-KR" dirty="0"/>
          </a:p>
          <a:p>
            <a:r>
              <a:rPr lang="en-US" altLang="ko-KR" dirty="0" smtClean="0"/>
              <a:t>18.9   </a:t>
            </a:r>
            <a:r>
              <a:rPr lang="en-US" altLang="ko-KR" dirty="0"/>
              <a:t>Q-</a:t>
            </a:r>
            <a:r>
              <a:rPr lang="ko-KR" altLang="en-US" dirty="0"/>
              <a:t>러닝</a:t>
            </a:r>
            <a:endParaRPr lang="en-US" altLang="ko-KR" dirty="0"/>
          </a:p>
          <a:p>
            <a:r>
              <a:rPr lang="en-US" altLang="ko-KR" dirty="0" smtClean="0"/>
              <a:t>18.10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 구현</a:t>
            </a:r>
            <a:endParaRPr lang="en-US" altLang="ko-KR" dirty="0"/>
          </a:p>
          <a:p>
            <a:r>
              <a:rPr lang="en-US" altLang="ko-KR" dirty="0" smtClean="0"/>
              <a:t>18.11 </a:t>
            </a:r>
            <a:r>
              <a:rPr lang="ko-KR" altLang="en-US" dirty="0"/>
              <a:t>심층 </a:t>
            </a:r>
            <a:r>
              <a:rPr lang="en-US" altLang="ko-KR" dirty="0"/>
              <a:t>Q-</a:t>
            </a:r>
            <a:r>
              <a:rPr lang="ko-KR" altLang="en-US" dirty="0"/>
              <a:t>러닝의 변형</a:t>
            </a:r>
            <a:endParaRPr lang="en-US" altLang="ko-KR" dirty="0"/>
          </a:p>
          <a:p>
            <a:r>
              <a:rPr lang="en-US" altLang="ko-KR" dirty="0" smtClean="0"/>
              <a:t>18.12 </a:t>
            </a:r>
            <a:r>
              <a:rPr lang="ko-KR" altLang="en-US" dirty="0"/>
              <a:t>다른 강화 학습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smtClean="0">
                <a:cs typeface="+mj-cs"/>
              </a:rPr>
              <a:t>18</a:t>
            </a:r>
            <a:r>
              <a:rPr lang="ko-KR" altLang="en-US" sz="3200" b="1" dirty="0" smtClean="0">
                <a:cs typeface="+mj-cs"/>
              </a:rPr>
              <a:t>장</a:t>
            </a:r>
            <a:r>
              <a:rPr lang="en-US" altLang="ko-KR" sz="3200" b="1" dirty="0" smtClean="0">
                <a:cs typeface="+mj-cs"/>
              </a:rPr>
              <a:t> </a:t>
            </a:r>
            <a:r>
              <a:rPr lang="ko-KR" altLang="en-US" sz="3200" b="1" dirty="0">
                <a:cs typeface="+mj-cs"/>
              </a:rPr>
              <a:t>강화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강화 학습 개념과 </a:t>
            </a:r>
            <a:r>
              <a:rPr lang="en-US" altLang="ko-KR" sz="1600" dirty="0"/>
              <a:t>DQN, MDP, TF-Agents </a:t>
            </a:r>
            <a:r>
              <a:rPr lang="ko-KR" altLang="en-US" sz="1600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18.1</a:t>
            </a:r>
            <a:r>
              <a:rPr lang="ko-KR" altLang="en-US" dirty="0" smtClean="0"/>
              <a:t> </a:t>
            </a:r>
            <a:r>
              <a:rPr lang="ko-KR" altLang="en-US" dirty="0"/>
              <a:t>보상을 최적화하기 위한 학습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강화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ko-KR" altLang="en-US" dirty="0"/>
              <a:t>관측</a:t>
            </a:r>
            <a:r>
              <a:rPr lang="en-US" altLang="ko-KR" dirty="0"/>
              <a:t>(</a:t>
            </a:r>
            <a:r>
              <a:rPr lang="ko-KR" altLang="en-US" dirty="0"/>
              <a:t>에이젠트</a:t>
            </a:r>
            <a:r>
              <a:rPr lang="en-US" altLang="ko-KR" dirty="0"/>
              <a:t>)</a:t>
            </a:r>
            <a:r>
              <a:rPr lang="ko-KR" altLang="en-US" dirty="0"/>
              <a:t> → 행동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r>
              <a:rPr lang="ko-KR" altLang="en-US" dirty="0"/>
              <a:t> → 보상</a:t>
            </a:r>
            <a:r>
              <a:rPr lang="en-US" altLang="ko-KR" dirty="0"/>
              <a:t>: </a:t>
            </a:r>
            <a:r>
              <a:rPr lang="ko-KR" altLang="en-US" dirty="0"/>
              <a:t>에이전트의 목적은 보상의 장기간 기대치를 최대화하는 행동을 학습</a:t>
            </a:r>
            <a:endParaRPr lang="en-US" altLang="ko-KR" dirty="0"/>
          </a:p>
          <a:p>
            <a:pPr lvl="1"/>
            <a:r>
              <a:rPr lang="ko-KR" altLang="en-US" dirty="0"/>
              <a:t>강화 학습 사례</a:t>
            </a:r>
            <a:endParaRPr lang="en-US" altLang="ko-KR" dirty="0"/>
          </a:p>
          <a:p>
            <a:pPr lvl="2"/>
            <a:r>
              <a:rPr lang="ko-KR" altLang="en-US" dirty="0"/>
              <a:t>에이전트</a:t>
            </a:r>
            <a:r>
              <a:rPr lang="en-US" altLang="ko-KR" dirty="0"/>
              <a:t>(</a:t>
            </a:r>
            <a:r>
              <a:rPr lang="ko-KR" altLang="en-US" dirty="0"/>
              <a:t>로봇을 제어하는 프로그램</a:t>
            </a:r>
            <a:r>
              <a:rPr lang="en-US" altLang="ko-KR" dirty="0"/>
              <a:t>)</a:t>
            </a:r>
            <a:r>
              <a:rPr lang="ko-KR" altLang="en-US" dirty="0"/>
              <a:t> → 카메라나 터치 센서 같은 여러 센서를 통해 환경을 관찰하고 모터를 구동하기 위해 시그널을 전송  → 목적지에 도착할 때 양의 보상을 받고</a:t>
            </a:r>
            <a:r>
              <a:rPr lang="en-US" altLang="ko-KR" dirty="0"/>
              <a:t>, </a:t>
            </a:r>
            <a:r>
              <a:rPr lang="ko-KR" altLang="en-US" dirty="0"/>
              <a:t>시간을 낭비하거나 잘못된 방향으로 향할 때 음의 보상을 받도록 프로그램</a:t>
            </a:r>
            <a:endParaRPr lang="en-US" altLang="ko-KR" dirty="0"/>
          </a:p>
          <a:p>
            <a:pPr lvl="2"/>
            <a:r>
              <a:rPr lang="ko-KR" altLang="en-US" dirty="0"/>
              <a:t>에이전트는</a:t>
            </a:r>
            <a:r>
              <a:rPr lang="en-US" altLang="ko-KR" dirty="0"/>
              <a:t>(</a:t>
            </a:r>
            <a:r>
              <a:rPr lang="ko-KR" altLang="en-US" dirty="0"/>
              <a:t>미스 팩맨 제어 프로그램</a:t>
            </a:r>
            <a:r>
              <a:rPr lang="en-US" altLang="ko-KR" dirty="0"/>
              <a:t>) </a:t>
            </a:r>
            <a:r>
              <a:rPr lang="ko-KR" altLang="en-US" dirty="0"/>
              <a:t>→ 아타리 게임의 아홉 가지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조이스틱 위치</a:t>
            </a:r>
            <a:r>
              <a:rPr lang="en-US" altLang="ko-KR" dirty="0"/>
              <a:t> </a:t>
            </a:r>
            <a:r>
              <a:rPr lang="ko-KR" altLang="en-US" dirty="0"/>
              <a:t>→ 관측은 스크린샷이 되고 보상은 게임의 점수</a:t>
            </a:r>
            <a:endParaRPr lang="en-US" altLang="ko-KR" dirty="0"/>
          </a:p>
          <a:p>
            <a:pPr lvl="2"/>
            <a:r>
              <a:rPr lang="ko-KR" altLang="en-US" dirty="0"/>
              <a:t>바둑 같은 보드 게임을 플레이하는 프로그램</a:t>
            </a:r>
            <a:endParaRPr lang="en-US" altLang="ko-KR" dirty="0"/>
          </a:p>
          <a:p>
            <a:pPr lvl="2"/>
            <a:r>
              <a:rPr lang="ko-KR" altLang="en-US" dirty="0"/>
              <a:t>스마트 온도조절기</a:t>
            </a:r>
            <a:endParaRPr lang="en-US" altLang="ko-KR" dirty="0"/>
          </a:p>
          <a:p>
            <a:pPr lvl="2"/>
            <a:r>
              <a:rPr lang="ko-KR" altLang="en-US" dirty="0"/>
              <a:t>주식시장의 가격을 관찰하고 매초 얼마나 사고팔아야 할지 결정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43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18208</TotalTime>
  <Words>3322</Words>
  <Application>Microsoft Office PowerPoint</Application>
  <PresentationFormat>사용자 지정</PresentationFormat>
  <Paragraphs>528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18.1 보상을 최적화하기 위한 학습(1)</vt:lpstr>
      <vt:lpstr>18.1 보상을 최적화하기 위한 학습(2)</vt:lpstr>
      <vt:lpstr>18.2 정책 탐색(1)</vt:lpstr>
      <vt:lpstr>18.2 정책 탐색(2)</vt:lpstr>
      <vt:lpstr>18.3 OpenAI Gym(1)</vt:lpstr>
      <vt:lpstr>18.3 OpenAI Gym(2)</vt:lpstr>
      <vt:lpstr>18.3 OpenAI Gym(3)</vt:lpstr>
      <vt:lpstr>18.3 OpenAI Gym(4)</vt:lpstr>
      <vt:lpstr>18.3 OpenAI Gym(5)</vt:lpstr>
      <vt:lpstr>18.3 OpenAI Gym(6)</vt:lpstr>
      <vt:lpstr>18.3 OpenAI Gym(7)</vt:lpstr>
      <vt:lpstr>18.4 신경망 정책(1)</vt:lpstr>
      <vt:lpstr>18.4 신경망 정책(2)</vt:lpstr>
      <vt:lpstr>18.5 행동 평가: 신용 할당 문제</vt:lpstr>
      <vt:lpstr>18.6 정책 그레이디언트(1)</vt:lpstr>
      <vt:lpstr>18.6 정책 그레이디언트(2)</vt:lpstr>
      <vt:lpstr>18.6 정책 그레이디언트(3)</vt:lpstr>
      <vt:lpstr>18.6 정책 그레이디언트(4)</vt:lpstr>
      <vt:lpstr>18.6 정책 그레이디언트(5)</vt:lpstr>
      <vt:lpstr>18.6 정책 그레이디언트(6)</vt:lpstr>
      <vt:lpstr>18.6 정책 그레이디언트(7)</vt:lpstr>
      <vt:lpstr>18.7 마르코프 결정 과정(1)</vt:lpstr>
      <vt:lpstr>18.7 마르코프 결정 과정(2)</vt:lpstr>
      <vt:lpstr>18.7 마르코프 결정 과정(3)</vt:lpstr>
      <vt:lpstr>18.7 마르코프 결정 과정(4)</vt:lpstr>
      <vt:lpstr>18.7 마르코프 결정 과정(5)</vt:lpstr>
      <vt:lpstr>18.7 마르코프 결정 과정(6)</vt:lpstr>
      <vt:lpstr>18.8 시간차 학습</vt:lpstr>
      <vt:lpstr>18.9 Q-러닝(1)</vt:lpstr>
      <vt:lpstr>18.9 Q-러닝(2)</vt:lpstr>
      <vt:lpstr>18.9 Q-러닝(3)</vt:lpstr>
      <vt:lpstr>18.9 Q-러닝(4)</vt:lpstr>
      <vt:lpstr>18.9 Q-러닝(5)</vt:lpstr>
      <vt:lpstr>18.10 심층 Q-러닝 구현(1)</vt:lpstr>
      <vt:lpstr>18.10 심층 Q-러닝 구현(2)</vt:lpstr>
      <vt:lpstr>18.10 심층 Q-러닝 구현(3)</vt:lpstr>
      <vt:lpstr>18.10 심층 Q-러닝 구현(4)</vt:lpstr>
      <vt:lpstr>18.10 심층 Q-러닝 구현(5)</vt:lpstr>
      <vt:lpstr>18.10 심층 Q-러닝 구현(6)</vt:lpstr>
      <vt:lpstr>18.11 심층 Q-러닝의 변형(1)</vt:lpstr>
      <vt:lpstr>18.11 심층 Q-러닝의 변형(2)</vt:lpstr>
      <vt:lpstr>18.11 심층 Q-러닝의 변형(3)</vt:lpstr>
      <vt:lpstr>18.11 심층 Q-러닝의 변형(4)</vt:lpstr>
      <vt:lpstr>18.12 다른 강화 학습 알고리즘(1)</vt:lpstr>
      <vt:lpstr>18.12 다른 강화 학습 알고리즘(2)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491</cp:revision>
  <dcterms:created xsi:type="dcterms:W3CDTF">2020-01-31T07:25:46Z</dcterms:created>
  <dcterms:modified xsi:type="dcterms:W3CDTF">2023-10-16T05:43:48Z</dcterms:modified>
</cp:coreProperties>
</file>