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7"/>
  </p:notesMasterIdLst>
  <p:handoutMasterIdLst>
    <p:handoutMasterId r:id="rId88"/>
  </p:handoutMasterIdLst>
  <p:sldIdLst>
    <p:sldId id="2442" r:id="rId2"/>
    <p:sldId id="2528" r:id="rId3"/>
    <p:sldId id="2529" r:id="rId4"/>
    <p:sldId id="2525" r:id="rId5"/>
    <p:sldId id="2526" r:id="rId6"/>
    <p:sldId id="2527" r:id="rId7"/>
    <p:sldId id="2356" r:id="rId8"/>
    <p:sldId id="2341" r:id="rId9"/>
    <p:sldId id="2347" r:id="rId10"/>
    <p:sldId id="2448" r:id="rId11"/>
    <p:sldId id="2449" r:id="rId12"/>
    <p:sldId id="2450" r:id="rId13"/>
    <p:sldId id="2451" r:id="rId14"/>
    <p:sldId id="2452" r:id="rId15"/>
    <p:sldId id="2453" r:id="rId16"/>
    <p:sldId id="2454" r:id="rId17"/>
    <p:sldId id="2455" r:id="rId18"/>
    <p:sldId id="2456" r:id="rId19"/>
    <p:sldId id="2457" r:id="rId20"/>
    <p:sldId id="2458" r:id="rId21"/>
    <p:sldId id="2459" r:id="rId22"/>
    <p:sldId id="2460" r:id="rId23"/>
    <p:sldId id="2461" r:id="rId24"/>
    <p:sldId id="2462" r:id="rId25"/>
    <p:sldId id="2463" r:id="rId26"/>
    <p:sldId id="2464" r:id="rId27"/>
    <p:sldId id="2465" r:id="rId28"/>
    <p:sldId id="2466" r:id="rId29"/>
    <p:sldId id="2467" r:id="rId30"/>
    <p:sldId id="2468" r:id="rId31"/>
    <p:sldId id="2469" r:id="rId32"/>
    <p:sldId id="2470" r:id="rId33"/>
    <p:sldId id="2471" r:id="rId34"/>
    <p:sldId id="2472" r:id="rId35"/>
    <p:sldId id="2473" r:id="rId36"/>
    <p:sldId id="2474" r:id="rId37"/>
    <p:sldId id="2475" r:id="rId38"/>
    <p:sldId id="2476" r:id="rId39"/>
    <p:sldId id="2477" r:id="rId40"/>
    <p:sldId id="2478" r:id="rId41"/>
    <p:sldId id="2479" r:id="rId42"/>
    <p:sldId id="2480" r:id="rId43"/>
    <p:sldId id="2481" r:id="rId44"/>
    <p:sldId id="2482" r:id="rId45"/>
    <p:sldId id="2483" r:id="rId46"/>
    <p:sldId id="2484" r:id="rId47"/>
    <p:sldId id="2485" r:id="rId48"/>
    <p:sldId id="2486" r:id="rId49"/>
    <p:sldId id="2487" r:id="rId50"/>
    <p:sldId id="2488" r:id="rId51"/>
    <p:sldId id="2489" r:id="rId52"/>
    <p:sldId id="2490" r:id="rId53"/>
    <p:sldId id="2491" r:id="rId54"/>
    <p:sldId id="2492" r:id="rId55"/>
    <p:sldId id="2493" r:id="rId56"/>
    <p:sldId id="2494" r:id="rId57"/>
    <p:sldId id="2495" r:id="rId58"/>
    <p:sldId id="2496" r:id="rId59"/>
    <p:sldId id="2497" r:id="rId60"/>
    <p:sldId id="2498" r:id="rId61"/>
    <p:sldId id="2499" r:id="rId62"/>
    <p:sldId id="2500" r:id="rId63"/>
    <p:sldId id="2501" r:id="rId64"/>
    <p:sldId id="2502" r:id="rId65"/>
    <p:sldId id="2503" r:id="rId66"/>
    <p:sldId id="2504" r:id="rId67"/>
    <p:sldId id="2505" r:id="rId68"/>
    <p:sldId id="2507" r:id="rId69"/>
    <p:sldId id="2508" r:id="rId70"/>
    <p:sldId id="2510" r:id="rId71"/>
    <p:sldId id="2509" r:id="rId72"/>
    <p:sldId id="2511" r:id="rId73"/>
    <p:sldId id="2512" r:id="rId74"/>
    <p:sldId id="2513" r:id="rId75"/>
    <p:sldId id="2514" r:id="rId76"/>
    <p:sldId id="2515" r:id="rId77"/>
    <p:sldId id="2516" r:id="rId78"/>
    <p:sldId id="2517" r:id="rId79"/>
    <p:sldId id="2518" r:id="rId80"/>
    <p:sldId id="2519" r:id="rId81"/>
    <p:sldId id="2520" r:id="rId82"/>
    <p:sldId id="2521" r:id="rId83"/>
    <p:sldId id="2522" r:id="rId84"/>
    <p:sldId id="2424" r:id="rId85"/>
    <p:sldId id="2429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682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대규모 </a:t>
            </a:r>
            <a:r>
              <a:rPr lang="ko-KR" altLang="en-US" dirty="0" err="1"/>
              <a:t>텐서플로</a:t>
            </a:r>
            <a:r>
              <a:rPr lang="ko-KR" altLang="en-US" dirty="0"/>
              <a:t> 모델 훈련과 배포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SavedModel</a:t>
            </a:r>
            <a:r>
              <a:rPr lang="ko-KR" altLang="en-US" b="1"/>
              <a:t>로 내보내기</a:t>
            </a:r>
            <a:endParaRPr lang="en-US" altLang="ko-KR" b="1" dirty="0"/>
          </a:p>
          <a:p>
            <a:pPr lvl="1"/>
            <a:r>
              <a:rPr lang="ko-KR" altLang="en-US"/>
              <a:t>모델을 저장하는 방법은 </a:t>
            </a:r>
            <a:r>
              <a:rPr lang="en-US" altLang="ko-KR"/>
              <a:t>model.save()</a:t>
            </a:r>
            <a:r>
              <a:rPr lang="ko-KR" altLang="en-US"/>
              <a:t>를 호출</a:t>
            </a:r>
            <a:endParaRPr lang="en-US" altLang="ko-KR"/>
          </a:p>
          <a:p>
            <a:pPr lvl="2"/>
            <a:r>
              <a:rPr lang="ko-KR" altLang="en-US"/>
              <a:t>모델의 버전을 관리하려면 모델 버전마다 서브디렉터리를 만들어 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SavedModel</a:t>
            </a:r>
            <a:r>
              <a:rPr lang="ko-KR" altLang="en-US"/>
              <a:t>을 검사할 수 있는 </a:t>
            </a:r>
            <a:r>
              <a:rPr lang="en-US" altLang="ko-KR"/>
              <a:t>saved_model_cli </a:t>
            </a:r>
            <a:r>
              <a:rPr lang="ko-KR" altLang="en-US"/>
              <a:t>명령줄 인터페이스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9B0E240-0E15-7755-648D-91519DCAABA0}"/>
              </a:ext>
            </a:extLst>
          </p:cNvPr>
          <p:cNvGrpSpPr/>
          <p:nvPr/>
        </p:nvGrpSpPr>
        <p:grpSpPr>
          <a:xfrm>
            <a:off x="1524000" y="1851457"/>
            <a:ext cx="7947966" cy="2733675"/>
            <a:chOff x="2128837" y="1842579"/>
            <a:chExt cx="7947966" cy="27336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A4E95C1-6005-30F1-3BE1-8ED3BD52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837" y="1842579"/>
              <a:ext cx="7934325" cy="7048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6443E331-EEF5-0282-5791-430DA679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53" y="2547429"/>
              <a:ext cx="7943850" cy="202882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B3B276E-CE52-76F9-EF9F-0A4A5F06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76083"/>
            <a:ext cx="5476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save() </a:t>
            </a:r>
            <a:r>
              <a:rPr lang="ko-KR" altLang="en-US"/>
              <a:t>메서드를 사용하여 케라스 모델을 저장할 때 </a:t>
            </a:r>
            <a:r>
              <a:rPr lang="en-US" altLang="ko-KR"/>
              <a:t>"serve"</a:t>
            </a:r>
            <a:r>
              <a:rPr lang="ko-KR" altLang="en-US"/>
              <a:t>로 태그된 단일 메타그래프가 저장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초기화 함수 </a:t>
            </a:r>
            <a:r>
              <a:rPr lang="en-US" altLang="ko-KR"/>
              <a:t>"__saved_model_init_op"</a:t>
            </a:r>
            <a:r>
              <a:rPr lang="ko-KR" altLang="en-US"/>
              <a:t>와 서빙 함수 </a:t>
            </a:r>
            <a:r>
              <a:rPr lang="en-US" altLang="ko-KR"/>
              <a:t>"serving_default"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AE3256-6B3A-30B5-5168-AC8D5D19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9910"/>
            <a:ext cx="6377126" cy="1275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09A79C-6C41-8497-0238-CC56BCED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9093"/>
            <a:ext cx="6266589" cy="3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5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텐서플로 서빙 설치하고 시작하기</a:t>
            </a:r>
            <a:endParaRPr lang="en-US" altLang="ko-KR" b="1"/>
          </a:p>
          <a:p>
            <a:pPr lvl="1"/>
            <a:r>
              <a:rPr lang="ko-KR" altLang="en-US"/>
              <a:t>우분투 </a:t>
            </a:r>
            <a:r>
              <a:rPr lang="en-US" altLang="ko-KR"/>
              <a:t>apt </a:t>
            </a:r>
            <a:r>
              <a:rPr lang="ko-KR" altLang="en-US"/>
              <a:t>패키지 매니저를 사용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5AFBEC-0A71-1797-DA6F-E05611F2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88" y="1558218"/>
            <a:ext cx="7181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서버를 시작</a:t>
            </a:r>
            <a:endParaRPr lang="en-US" altLang="ko-KR"/>
          </a:p>
          <a:p>
            <a:pPr lvl="2"/>
            <a:r>
              <a:rPr lang="ko-KR" altLang="en-US"/>
              <a:t>이 명령에는 모델의 기본 디렉터리의 절대 경로</a:t>
            </a:r>
            <a:r>
              <a:rPr lang="en-US" altLang="ko-KR"/>
              <a:t>(0001</a:t>
            </a:r>
            <a:r>
              <a:rPr lang="ko-KR" altLang="en-US"/>
              <a:t>이 아닌 </a:t>
            </a:r>
            <a:r>
              <a:rPr lang="en-US" altLang="ko-KR"/>
              <a:t>my_mnist_model</a:t>
            </a:r>
            <a:r>
              <a:rPr lang="ko-KR" altLang="en-US"/>
              <a:t>의 경로</a:t>
            </a:r>
            <a:r>
              <a:rPr lang="en-US" altLang="ko-KR"/>
              <a:t>)</a:t>
            </a:r>
            <a:r>
              <a:rPr lang="ko-KR" altLang="en-US"/>
              <a:t>가 필요하므로 </a:t>
            </a:r>
            <a:r>
              <a:rPr lang="en-US" altLang="ko-KR"/>
              <a:t>MODEL_DIR </a:t>
            </a:r>
            <a:br>
              <a:rPr lang="en-US" altLang="ko-KR"/>
            </a:br>
            <a:r>
              <a:rPr lang="ko-KR" altLang="en-US"/>
              <a:t>환경 변수에 저장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서버를 실행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360C4B-1C93-0CB7-E58C-E6F59B78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1158"/>
            <a:ext cx="5895975" cy="1143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228D30-7D8B-FC95-8E50-F30DDAB42BCF}"/>
              </a:ext>
            </a:extLst>
          </p:cNvPr>
          <p:cNvGrpSpPr/>
          <p:nvPr/>
        </p:nvGrpSpPr>
        <p:grpSpPr>
          <a:xfrm>
            <a:off x="1524000" y="3429000"/>
            <a:ext cx="7924800" cy="1955570"/>
            <a:chOff x="2052463" y="2803405"/>
            <a:chExt cx="7924800" cy="19555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207999B-8424-D414-734E-9135B43B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463" y="2803405"/>
              <a:ext cx="7924800" cy="7143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23395665-748F-AB9E-3568-B57C5CDA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2463" y="3577875"/>
              <a:ext cx="7915275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91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REST API</a:t>
            </a:r>
            <a:r>
              <a:rPr lang="ko-KR" altLang="en-US" b="1"/>
              <a:t>로 </a:t>
            </a:r>
            <a:r>
              <a:rPr lang="en-US" altLang="ko-KR" b="1"/>
              <a:t>TF </a:t>
            </a:r>
            <a:r>
              <a:rPr lang="ko-KR" altLang="en-US" b="1"/>
              <a:t>서빙에 쿼리하기</a:t>
            </a:r>
            <a:endParaRPr lang="en-US" altLang="ko-KR" b="1"/>
          </a:p>
          <a:p>
            <a:pPr lvl="1"/>
            <a:r>
              <a:rPr lang="ko-KR" altLang="en-US"/>
              <a:t>쿼리 만들기</a:t>
            </a:r>
            <a:endParaRPr lang="en-US" altLang="ko-KR"/>
          </a:p>
          <a:p>
            <a:pPr lvl="2"/>
            <a:r>
              <a:rPr lang="ko-KR" altLang="en-US"/>
              <a:t>호출할 함수 시그니처의 이름과 입력 데이터가 포함</a:t>
            </a:r>
            <a:endParaRPr lang="en-US" altLang="ko-KR"/>
          </a:p>
          <a:p>
            <a:pPr lvl="2"/>
            <a:r>
              <a:rPr lang="en-US" altLang="ko-KR"/>
              <a:t>JSON </a:t>
            </a:r>
            <a:r>
              <a:rPr lang="ko-KR" altLang="en-US"/>
              <a:t>포맷으로 요청해야 하므로 넘파이 배열인 입력 이미지를 파이썬 리스트로 변경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JSON </a:t>
            </a:r>
            <a:r>
              <a:rPr lang="ko-KR" altLang="en-US"/>
              <a:t>포맷은 </a:t>
            </a:r>
            <a:r>
              <a:rPr lang="en-US" altLang="ko-KR"/>
              <a:t>100% </a:t>
            </a:r>
            <a:r>
              <a:rPr lang="ko-KR" altLang="en-US"/>
              <a:t>텍스트이므로 </a:t>
            </a:r>
            <a:r>
              <a:rPr lang="en-US" altLang="ko-KR"/>
              <a:t>request_json</a:t>
            </a:r>
            <a:r>
              <a:rPr lang="ko-KR" altLang="en-US"/>
              <a:t>은 다음과 같은 문자열로 출력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9F05A2-D9CC-16E3-A98C-31EEDE2A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338"/>
            <a:ext cx="7162800" cy="2190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2E0F9D8-3F0D-ED3B-ACCB-F835DB48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43218"/>
            <a:ext cx="7200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8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요청 데이터를 </a:t>
            </a:r>
            <a:r>
              <a:rPr lang="en-US" altLang="ko-KR"/>
              <a:t>HTTP POST </a:t>
            </a:r>
            <a:r>
              <a:rPr lang="ko-KR" altLang="en-US"/>
              <a:t>메서드로 </a:t>
            </a:r>
            <a:r>
              <a:rPr lang="en-US" altLang="ko-KR"/>
              <a:t>TF </a:t>
            </a:r>
            <a:r>
              <a:rPr lang="ko-KR" altLang="en-US"/>
              <a:t>서빙에 전송</a:t>
            </a:r>
            <a:endParaRPr lang="en-US" altLang="ko-KR"/>
          </a:p>
          <a:p>
            <a:pPr lvl="3"/>
            <a:r>
              <a:rPr lang="en-US" altLang="ko-KR"/>
              <a:t>requests </a:t>
            </a:r>
            <a:r>
              <a:rPr lang="ko-KR" altLang="en-US"/>
              <a:t>라이브러리를 사용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/>
              <a:t>응답은 </a:t>
            </a:r>
            <a:r>
              <a:rPr lang="en-US" altLang="ko-KR"/>
              <a:t>"predictions" </a:t>
            </a:r>
            <a:r>
              <a:rPr lang="ko-KR" altLang="en-US"/>
              <a:t>키 하나를 가진 딕셔너리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0B69A-3DA9-5042-275B-929480D0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6791325" cy="194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12B181-6CC0-ED36-A8AC-C5DCE9A7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96754"/>
            <a:ext cx="7181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gRPC API</a:t>
            </a:r>
            <a:r>
              <a:rPr lang="ko-KR" altLang="en-US" b="1"/>
              <a:t>로 </a:t>
            </a:r>
            <a:r>
              <a:rPr lang="en-US" altLang="ko-KR" b="1"/>
              <a:t>TF </a:t>
            </a:r>
            <a:r>
              <a:rPr lang="ko-KR" altLang="en-US" b="1"/>
              <a:t>서빙에 쿼리하기</a:t>
            </a:r>
            <a:endParaRPr lang="en-US" altLang="ko-KR" b="1"/>
          </a:p>
          <a:p>
            <a:pPr lvl="1"/>
            <a:r>
              <a:rPr lang="en-US" altLang="ko-KR"/>
              <a:t>gRPC API</a:t>
            </a:r>
            <a:r>
              <a:rPr lang="ko-KR" altLang="en-US"/>
              <a:t>는 직렬화된 </a:t>
            </a:r>
            <a:r>
              <a:rPr lang="en-US" altLang="ko-KR"/>
              <a:t>PredictRequest </a:t>
            </a:r>
            <a:r>
              <a:rPr lang="ko-KR" altLang="en-US"/>
              <a:t>프로토콜 버퍼를 입력으로 기대하고 직렬화된 </a:t>
            </a:r>
            <a:r>
              <a:rPr lang="en-US" altLang="ko-KR"/>
              <a:t>PredictResponse </a:t>
            </a:r>
            <a:br>
              <a:rPr lang="en-US" altLang="ko-KR"/>
            </a:br>
            <a:r>
              <a:rPr lang="ko-KR" altLang="en-US"/>
              <a:t>프로토콜 버퍼를 출력</a:t>
            </a:r>
            <a:endParaRPr lang="en-US" altLang="ko-KR"/>
          </a:p>
          <a:p>
            <a:pPr lvl="2"/>
            <a:r>
              <a:rPr lang="ko-KR" altLang="en-US"/>
              <a:t>요청</a:t>
            </a:r>
            <a:r>
              <a:rPr lang="en-US" altLang="ko-KR"/>
              <a:t>(request)</a:t>
            </a:r>
            <a:r>
              <a:rPr lang="ko-KR" altLang="en-US"/>
              <a:t>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6ECF84-54A5-1827-2585-03A7670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23625"/>
            <a:ext cx="6248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서버로 이 요청을 보내고 응답을 받음</a:t>
            </a:r>
            <a:endParaRPr lang="en-US" altLang="ko-KR"/>
          </a:p>
          <a:p>
            <a:pPr lvl="3"/>
            <a:r>
              <a:rPr lang="en-US" altLang="ko-KR"/>
              <a:t>grpcio </a:t>
            </a:r>
            <a:r>
              <a:rPr lang="ko-KR" altLang="en-US"/>
              <a:t>라이브러리가 필요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PredictResponse </a:t>
            </a:r>
            <a:r>
              <a:rPr lang="ko-KR" altLang="en-US"/>
              <a:t>프로토콜 버퍼를 텐서로 바꿈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7D7454-15E3-15C1-A12F-35569384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4950"/>
            <a:ext cx="7305675" cy="192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206C2EA-489B-0C9D-5E90-D037B313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89726"/>
            <a:ext cx="5038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새로운 버전의 모델 배포하기</a:t>
            </a:r>
            <a:endParaRPr lang="en-US" altLang="ko-KR" b="1"/>
          </a:p>
          <a:p>
            <a:pPr lvl="1"/>
            <a:r>
              <a:rPr lang="ko-KR" altLang="en-US"/>
              <a:t>새로운 버전의 모델을 만들어 </a:t>
            </a:r>
            <a:r>
              <a:rPr lang="en-US" altLang="ko-KR"/>
              <a:t>SavedModel </a:t>
            </a:r>
            <a:r>
              <a:rPr lang="ko-KR" altLang="en-US"/>
              <a:t>포맷으로 내보내기</a:t>
            </a:r>
            <a:endParaRPr lang="en-US" altLang="ko-KR"/>
          </a:p>
          <a:p>
            <a:pPr lvl="2"/>
            <a:r>
              <a:rPr lang="en-US" altLang="ko-KR"/>
              <a:t>my_mnist_model/0002 </a:t>
            </a:r>
            <a:r>
              <a:rPr lang="ko-KR" altLang="en-US"/>
              <a:t>디렉터리에 저장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50A8B0-07D2-1122-E949-51F6B12D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9274"/>
            <a:ext cx="619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새로운 요청은 새 버전에서 처리</a:t>
            </a:r>
            <a:endParaRPr lang="en-US" altLang="ko-KR"/>
          </a:p>
          <a:p>
            <a:pPr lvl="2"/>
            <a:r>
              <a:rPr lang="ko-KR" altLang="en-US"/>
              <a:t>대기 중인 요청이 모두 응답을 받으면 바로 이전 버전의 모델은 내려감</a:t>
            </a:r>
            <a:endParaRPr lang="en-US" altLang="ko-KR"/>
          </a:p>
          <a:p>
            <a:pPr lvl="2"/>
            <a:r>
              <a:rPr lang="en-US" altLang="ko-KR"/>
              <a:t>TF </a:t>
            </a:r>
            <a:r>
              <a:rPr lang="ko-KR" altLang="en-US"/>
              <a:t>서빙 로그에서 이 작업을 확인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25D0EF-ECF4-30A4-9010-57BD624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3399"/>
            <a:ext cx="7077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초당 쿼리 요청이 많을 것으로 예상된다면 </a:t>
            </a:r>
            <a:r>
              <a:rPr lang="en-US" altLang="ko-KR" dirty="0"/>
              <a:t>TF </a:t>
            </a:r>
            <a:r>
              <a:rPr lang="ko-KR" altLang="en-US" dirty="0" err="1"/>
              <a:t>서빙을</a:t>
            </a:r>
            <a:r>
              <a:rPr lang="ko-KR" altLang="en-US" dirty="0"/>
              <a:t> 서버 여러 대에 설치하고 쿼리를 로드 </a:t>
            </a:r>
            <a:r>
              <a:rPr lang="ko-KR" altLang="en-US" dirty="0" err="1"/>
              <a:t>밸런싱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19-2). </a:t>
            </a:r>
          </a:p>
          <a:p>
            <a:pPr lvl="2"/>
            <a:r>
              <a:rPr lang="ko-KR" altLang="en-US" dirty="0"/>
              <a:t>이렇게 하려면 많은 </a:t>
            </a:r>
            <a:r>
              <a:rPr lang="en-US" altLang="ko-KR" dirty="0"/>
              <a:t>TF </a:t>
            </a:r>
            <a:r>
              <a:rPr lang="ko-KR" altLang="en-US" dirty="0" err="1"/>
              <a:t>서빙</a:t>
            </a:r>
            <a:r>
              <a:rPr lang="ko-KR" altLang="en-US" dirty="0"/>
              <a:t> 컨테이너를 서버에 배포하고 관리해야 함</a:t>
            </a:r>
            <a:endParaRPr lang="en-US" altLang="ko-KR" dirty="0"/>
          </a:p>
          <a:p>
            <a:pPr lvl="2"/>
            <a:r>
              <a:rPr lang="ko-KR" altLang="en-US" dirty="0" err="1"/>
              <a:t>쿠버네티스</a:t>
            </a:r>
            <a:r>
              <a:rPr lang="en-US" altLang="ko-KR" dirty="0"/>
              <a:t>(https://</a:t>
            </a:r>
            <a:r>
              <a:rPr lang="en-US" altLang="ko-KR" dirty="0" smtClean="0"/>
              <a:t>kubernetes.io) </a:t>
            </a:r>
            <a:r>
              <a:rPr lang="ko-KR" altLang="en-US" dirty="0"/>
              <a:t>같은 도구를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C309950-34C1-AE67-36AC-C7A904C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58845"/>
            <a:ext cx="5334000" cy="184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1BB0C8-CC30-6E96-00EC-18B9F1C6CC59}"/>
              </a:ext>
            </a:extLst>
          </p:cNvPr>
          <p:cNvSpPr txBox="1"/>
          <p:nvPr/>
        </p:nvSpPr>
        <p:spPr>
          <a:xfrm>
            <a:off x="3045041" y="4274651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로드 밸런싱을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TF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서빙의 규모 확장</a:t>
            </a:r>
          </a:p>
        </p:txBody>
      </p:sp>
    </p:spTree>
    <p:extLst>
      <p:ext uri="{BB962C8B-B14F-4D97-AF65-F5344CB8AC3E}">
        <p14:creationId xmlns:p14="http://schemas.microsoft.com/office/powerpoint/2010/main" val="171611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19.1.2 </a:t>
            </a:r>
            <a:r>
              <a:rPr lang="ko-KR" altLang="en-US" b="1">
                <a:solidFill>
                  <a:srgbClr val="FF0000"/>
                </a:solidFill>
              </a:rPr>
              <a:t>버텍스 </a:t>
            </a:r>
            <a:r>
              <a:rPr lang="en-US" altLang="ko-KR" b="1">
                <a:solidFill>
                  <a:srgbClr val="FF0000"/>
                </a:solidFill>
              </a:rPr>
              <a:t>AI</a:t>
            </a:r>
            <a:r>
              <a:rPr lang="ko-KR" altLang="en-US" b="1">
                <a:solidFill>
                  <a:srgbClr val="FF0000"/>
                </a:solidFill>
              </a:rPr>
              <a:t>에서 예측 서비스 만들기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버텍스 </a:t>
            </a:r>
            <a:r>
              <a:rPr lang="en-US" altLang="ko-KR"/>
              <a:t>AI</a:t>
            </a:r>
            <a:r>
              <a:rPr lang="ko-KR" altLang="en-US"/>
              <a:t>는 다양한 </a:t>
            </a:r>
            <a:r>
              <a:rPr lang="en-US" altLang="ko-KR"/>
              <a:t>AI </a:t>
            </a:r>
            <a:r>
              <a:rPr lang="ko-KR" altLang="en-US"/>
              <a:t>관련 도구와 서비스를 제공하는 구글 클라우드 플랫폼</a:t>
            </a:r>
            <a:r>
              <a:rPr lang="en-US" altLang="ko-KR"/>
              <a:t>(GCP) </a:t>
            </a:r>
            <a:r>
              <a:rPr lang="ko-KR" altLang="en-US"/>
              <a:t>내의 한 플랫폼</a:t>
            </a:r>
            <a:endParaRPr lang="en-US" altLang="ko-KR"/>
          </a:p>
          <a:p>
            <a:pPr lvl="2"/>
            <a:r>
              <a:rPr lang="ko-KR" altLang="en-US"/>
              <a:t>데이터셋을 업로드하고</a:t>
            </a:r>
            <a:r>
              <a:rPr lang="en-US" altLang="ko-KR"/>
              <a:t>, </a:t>
            </a:r>
            <a:r>
              <a:rPr lang="ko-KR" altLang="en-US"/>
              <a:t>레이블을 부여하고</a:t>
            </a:r>
            <a:r>
              <a:rPr lang="en-US" altLang="ko-KR"/>
              <a:t>, </a:t>
            </a:r>
            <a:r>
              <a:rPr lang="ko-KR" altLang="en-US"/>
              <a:t>자주 사용하는 특성을 피처 스토어</a:t>
            </a:r>
            <a:r>
              <a:rPr lang="en-US" altLang="ko-KR"/>
              <a:t>(feature store)</a:t>
            </a:r>
            <a:r>
              <a:rPr lang="ko-KR" altLang="en-US"/>
              <a:t>에 저장하여 학습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또는 제품 환경에서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시작하기 전 설정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구글 계정으로 로그인한 다음 구글 클라우드 플랫폼 콘솔</a:t>
            </a:r>
            <a:r>
              <a:rPr lang="en-US" altLang="ko-KR"/>
              <a:t>(console)</a:t>
            </a:r>
            <a:r>
              <a:rPr lang="ko-KR" altLang="en-US"/>
              <a:t>로 이동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en-US" altLang="ko-KR"/>
              <a:t>GCP</a:t>
            </a:r>
            <a:r>
              <a:rPr lang="ko-KR" altLang="en-US"/>
              <a:t>를 처음 사용한다면 서비스 약관을 읽고 동의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전에 </a:t>
            </a:r>
            <a:r>
              <a:rPr lang="en-US" altLang="ko-KR"/>
              <a:t>GCP</a:t>
            </a:r>
            <a:r>
              <a:rPr lang="ko-KR" altLang="en-US"/>
              <a:t>를 사용한 적이 있고 무료 체험 기간이 끝났다면 이 장에서 사용할 서비스로 인해 약간의 비용이 청구됨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en-US" altLang="ko-KR"/>
              <a:t>GCP</a:t>
            </a:r>
            <a:r>
              <a:rPr lang="ko-KR" altLang="en-US"/>
              <a:t>의 모든 자원</a:t>
            </a:r>
            <a:r>
              <a:rPr lang="en-US" altLang="ko-KR"/>
              <a:t>(</a:t>
            </a:r>
            <a:r>
              <a:rPr lang="ko-KR" altLang="en-US"/>
              <a:t>가상 서버</a:t>
            </a:r>
            <a:r>
              <a:rPr lang="en-US" altLang="ko-KR"/>
              <a:t>, </a:t>
            </a:r>
            <a:r>
              <a:rPr lang="ko-KR" altLang="en-US"/>
              <a:t>저장 파일</a:t>
            </a:r>
            <a:r>
              <a:rPr lang="en-US" altLang="ko-KR"/>
              <a:t>, </a:t>
            </a:r>
            <a:r>
              <a:rPr lang="ko-KR" altLang="en-US"/>
              <a:t>실행된 훈련</a:t>
            </a:r>
            <a:r>
              <a:rPr lang="en-US" altLang="ko-KR"/>
              <a:t>)</a:t>
            </a:r>
            <a:r>
              <a:rPr lang="ko-KR" altLang="en-US"/>
              <a:t>은 하나의 프로젝트에 속함</a:t>
            </a:r>
            <a:endParaRPr lang="en-US" altLang="ko-KR"/>
          </a:p>
          <a:p>
            <a:pPr lvl="3"/>
            <a:r>
              <a:rPr lang="en-US" altLang="ko-KR"/>
              <a:t>GCP </a:t>
            </a:r>
            <a:r>
              <a:rPr lang="ko-KR" altLang="en-US"/>
              <a:t>계정이 생성될 때 자동으로 ‘</a:t>
            </a:r>
            <a:r>
              <a:rPr lang="en-US" altLang="ko-KR"/>
              <a:t>My First Project’</a:t>
            </a:r>
            <a:r>
              <a:rPr lang="ko-KR" altLang="en-US"/>
              <a:t>라는 프로젝트가 만들어짐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en-US" altLang="ko-KR"/>
              <a:t>GCP </a:t>
            </a:r>
            <a:r>
              <a:rPr lang="ko-KR" altLang="en-US"/>
              <a:t>계정과 프로젝트가 있고 결제 정보가 활성화되었으므로 필요한 </a:t>
            </a:r>
            <a:r>
              <a:rPr lang="en-US" altLang="ko-KR"/>
              <a:t>API</a:t>
            </a:r>
            <a:r>
              <a:rPr lang="ko-KR" altLang="en-US"/>
              <a:t>를 활성화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7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FAF3B43-59DF-74A8-84F9-74B83A4C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09662"/>
            <a:ext cx="8077200" cy="463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872490-BC4E-9F22-71E2-E2B415D2BF37}"/>
              </a:ext>
            </a:extLst>
          </p:cNvPr>
          <p:cNvSpPr txBox="1"/>
          <p:nvPr/>
        </p:nvSpPr>
        <p:spPr>
          <a:xfrm>
            <a:off x="3045041" y="574833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구글 클라우드 플랫폼 콘솔</a:t>
            </a:r>
          </a:p>
        </p:txBody>
      </p:sp>
    </p:spTree>
    <p:extLst>
      <p:ext uri="{BB962C8B-B14F-4D97-AF65-F5344CB8AC3E}">
        <p14:creationId xmlns:p14="http://schemas.microsoft.com/office/powerpoint/2010/main" val="236972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GCP </a:t>
            </a:r>
            <a:r>
              <a:rPr lang="ko-KR" altLang="en-US"/>
              <a:t>서비스를 사용하기 전에 인증</a:t>
            </a:r>
            <a:endParaRPr lang="en-US" altLang="ko-KR"/>
          </a:p>
          <a:p>
            <a:pPr lvl="2"/>
            <a:r>
              <a:rPr lang="ko-KR" altLang="en-US"/>
              <a:t>코랩을 사용할 때 가장 간단한 방법은 다음 코드를 실행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270719-FF7B-10F9-7AC7-2EEBF997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6972"/>
            <a:ext cx="4543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5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SavedModel</a:t>
            </a:r>
            <a:r>
              <a:rPr lang="ko-KR" altLang="en-US"/>
              <a:t>을 저장할 구글 클라우드 스토리지</a:t>
            </a:r>
            <a:r>
              <a:rPr lang="en-US" altLang="ko-KR"/>
              <a:t>(GCS) </a:t>
            </a:r>
            <a:r>
              <a:rPr lang="ko-KR" altLang="en-US"/>
              <a:t>버킷 </a:t>
            </a:r>
            <a:r>
              <a:rPr lang="en-US" altLang="ko-KR"/>
              <a:t>becket (</a:t>
            </a:r>
            <a:r>
              <a:rPr lang="ko-KR" altLang="en-US"/>
              <a:t>데이터를 저장하는 컨테이너</a:t>
            </a:r>
            <a:r>
              <a:rPr lang="en-US" altLang="ko-KR"/>
              <a:t>)</a:t>
            </a:r>
            <a:r>
              <a:rPr lang="ko-KR" altLang="en-US"/>
              <a:t> 만들기</a:t>
            </a:r>
            <a:endParaRPr lang="en-US" altLang="ko-KR"/>
          </a:p>
          <a:p>
            <a:pPr lvl="2"/>
            <a:r>
              <a:rPr lang="ko-KR" altLang="en-US"/>
              <a:t>코랩에 미리 설치되어 있는 </a:t>
            </a:r>
            <a:r>
              <a:rPr lang="en-US" altLang="ko-KR"/>
              <a:t>google-cloud-storage </a:t>
            </a:r>
            <a:r>
              <a:rPr lang="ko-KR" altLang="en-US"/>
              <a:t>라이브러리를 사용</a:t>
            </a:r>
            <a:endParaRPr lang="en-US" altLang="ko-KR"/>
          </a:p>
          <a:p>
            <a:pPr lvl="2"/>
            <a:r>
              <a:rPr lang="ko-KR" altLang="en-US"/>
              <a:t>먼저 </a:t>
            </a:r>
            <a:r>
              <a:rPr lang="en-US" altLang="ko-KR"/>
              <a:t>GCS</a:t>
            </a:r>
            <a:r>
              <a:rPr lang="ko-KR" altLang="en-US"/>
              <a:t>와의 인터페이스 역할을 할 </a:t>
            </a:r>
            <a:r>
              <a:rPr lang="en-US" altLang="ko-KR"/>
              <a:t>Client </a:t>
            </a:r>
            <a:r>
              <a:rPr lang="ko-KR" altLang="en-US"/>
              <a:t>객체를 생성한 다음 이를 사용하여 버킷을 생성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1CE1D0-9BEF-85A1-0202-19B73E17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809750"/>
            <a:ext cx="6572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my_mnist_model </a:t>
            </a:r>
            <a:r>
              <a:rPr lang="ko-KR" altLang="en-US"/>
              <a:t>디렉터리를 새 버킷에 업로드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멀티스레딩을 통해 속도를 크게 높임</a:t>
            </a:r>
          </a:p>
          <a:p>
            <a:pPr lvl="3"/>
            <a:r>
              <a:rPr lang="ko-KR" altLang="en-US"/>
              <a:t>구글 클라우드 </a:t>
            </a:r>
            <a:r>
              <a:rPr lang="en-US" altLang="ko-KR"/>
              <a:t>CLI</a:t>
            </a:r>
            <a:r>
              <a:rPr lang="ko-KR" altLang="en-US"/>
              <a:t>를 사용하는 경우에는 다음 명령을 사용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F2AE546-AA3A-D4AF-1AF4-F2F7C3AED389}"/>
              </a:ext>
            </a:extLst>
          </p:cNvPr>
          <p:cNvGrpSpPr/>
          <p:nvPr/>
        </p:nvGrpSpPr>
        <p:grpSpPr>
          <a:xfrm>
            <a:off x="1478826" y="1207313"/>
            <a:ext cx="7991475" cy="2474100"/>
            <a:chOff x="2100262" y="1287862"/>
            <a:chExt cx="7991475" cy="2474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6DDB8B73-2BFB-791E-8404-5601D774D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312" y="1287862"/>
              <a:ext cx="7953375" cy="9620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3E53D55-5DF7-C504-1388-82FE064B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262" y="2285587"/>
              <a:ext cx="7991475" cy="147637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0AF98CC-7854-338C-2F75-CE44FE49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75126"/>
            <a:ext cx="5695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버텍스 </a:t>
            </a:r>
            <a:r>
              <a:rPr lang="en-US" altLang="ko-KR"/>
              <a:t>AI</a:t>
            </a:r>
            <a:r>
              <a:rPr lang="ko-KR" altLang="en-US"/>
              <a:t>와 통신하기 위해 </a:t>
            </a:r>
            <a:r>
              <a:rPr lang="en-US" altLang="ko-KR"/>
              <a:t>googlecloud-aiplatform </a:t>
            </a:r>
            <a:r>
              <a:rPr lang="ko-KR" altLang="en-US"/>
              <a:t>라이브러리를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EC94B2-052C-2B18-2E3D-F68DD8A2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5333"/>
            <a:ext cx="6886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배포하고 </a:t>
            </a:r>
            <a:r>
              <a:rPr lang="en-US" altLang="ko-KR"/>
              <a:t>gRPC </a:t>
            </a:r>
            <a:r>
              <a:rPr lang="ko-KR" altLang="en-US"/>
              <a:t>또는 </a:t>
            </a:r>
            <a:r>
              <a:rPr lang="en-US" altLang="ko-KR"/>
              <a:t>REST API</a:t>
            </a:r>
            <a:r>
              <a:rPr lang="ko-KR" altLang="en-US"/>
              <a:t>로 쿼리하여 예측을 수행</a:t>
            </a:r>
            <a:endParaRPr lang="en-US" altLang="ko-KR"/>
          </a:p>
          <a:p>
            <a:pPr lvl="2"/>
            <a:r>
              <a:rPr lang="ko-KR" altLang="en-US"/>
              <a:t>엔드포인트는 클라이언트 애플리케이션이 서비스에 액세스하려고 할 때 연결하는 곳</a:t>
            </a:r>
            <a:endParaRPr lang="en-US" altLang="ko-KR"/>
          </a:p>
          <a:p>
            <a:pPr lvl="2"/>
            <a:r>
              <a:rPr lang="ko-KR" altLang="en-US"/>
              <a:t>엔드포인트에 모델을 배포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예측 서비스를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B1536F-8BDE-4856-CBE2-3A974DC2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2007"/>
            <a:ext cx="6696075" cy="3009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77E447E-63D4-1268-F58D-DAA10474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51848"/>
            <a:ext cx="5095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분류하려는 이미지를 먼저 파이썬 리스트로 변환</a:t>
            </a:r>
            <a:endParaRPr lang="en-US" altLang="ko-KR"/>
          </a:p>
          <a:p>
            <a:pPr lvl="2"/>
            <a:r>
              <a:rPr lang="ko-KR" altLang="en-US"/>
              <a:t>응답 객체에는 예측값이 포함되어 있으며</a:t>
            </a:r>
            <a:r>
              <a:rPr lang="en-US" altLang="ko-KR"/>
              <a:t>, </a:t>
            </a:r>
            <a:r>
              <a:rPr lang="ko-KR" altLang="en-US"/>
              <a:t>이는 실수로 채워진 파이썬 리스트의 리스트로 표현</a:t>
            </a:r>
            <a:endParaRPr lang="en-US" altLang="ko-KR"/>
          </a:p>
          <a:p>
            <a:pPr lvl="2"/>
            <a:r>
              <a:rPr lang="ko-KR" altLang="en-US"/>
              <a:t>소수점 이하 두 자리로 반올림하여 넘파이 배열로 변환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엔드포인트 사용이 끝나면 비용이 지불되지 않도록 엔드포인트를 삭제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0E7925F-D196-0E07-35B5-C86DB2BD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6035"/>
            <a:ext cx="6791325" cy="1704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28CFFD2-8BE9-A151-B9E0-BC37AFA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8662"/>
            <a:ext cx="6162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19.1.3 </a:t>
            </a:r>
            <a:r>
              <a:rPr lang="ko-KR" altLang="en-US" b="1">
                <a:solidFill>
                  <a:srgbClr val="FF0000"/>
                </a:solidFill>
              </a:rPr>
              <a:t>버텍스 </a:t>
            </a:r>
            <a:r>
              <a:rPr lang="en-US" altLang="ko-KR" b="1">
                <a:solidFill>
                  <a:srgbClr val="FF0000"/>
                </a:solidFill>
              </a:rPr>
              <a:t>AI</a:t>
            </a:r>
            <a:r>
              <a:rPr lang="ko-KR" altLang="en-US" b="1">
                <a:solidFill>
                  <a:srgbClr val="FF0000"/>
                </a:solidFill>
              </a:rPr>
              <a:t>에서 배치 예측 작업 실행하기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많은 수의 예측을 수행해야 하는 경우 예측 서비스를 반복적으로 호출하는 대신 버텍스 </a:t>
            </a:r>
            <a:r>
              <a:rPr lang="en-US" altLang="ko-KR"/>
              <a:t>AI</a:t>
            </a:r>
            <a:r>
              <a:rPr lang="ko-KR" altLang="en-US"/>
              <a:t>에 예측 작업을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실행하도록 요청</a:t>
            </a:r>
            <a:endParaRPr lang="en-US" altLang="ko-KR"/>
          </a:p>
          <a:p>
            <a:pPr lvl="2"/>
            <a:r>
              <a:rPr lang="ko-KR" altLang="en-US"/>
              <a:t>여기에는 엔드포인트가 필요하지 않고 모델만 있으면 됨</a:t>
            </a:r>
            <a:endParaRPr lang="en-US" altLang="ko-KR"/>
          </a:p>
          <a:p>
            <a:pPr lvl="2"/>
            <a:r>
              <a:rPr lang="ko-KR" altLang="en-US"/>
              <a:t>한 줄당 하나의 샘플을 </a:t>
            </a:r>
            <a:r>
              <a:rPr lang="en-US" altLang="ko-KR"/>
              <a:t>JSON </a:t>
            </a:r>
            <a:r>
              <a:rPr lang="ko-KR" altLang="en-US"/>
              <a:t>값으로 표현한 파일</a:t>
            </a:r>
            <a:r>
              <a:rPr lang="en-US" altLang="ko-KR"/>
              <a:t>(</a:t>
            </a:r>
            <a:r>
              <a:rPr lang="ko-KR" altLang="en-US"/>
              <a:t>이 포맷을 </a:t>
            </a:r>
            <a:r>
              <a:rPr lang="en-US" altLang="ko-KR"/>
              <a:t>JSON Lines</a:t>
            </a:r>
            <a:r>
              <a:rPr lang="ko-KR" altLang="en-US"/>
              <a:t>라고 함</a:t>
            </a:r>
            <a:r>
              <a:rPr lang="en-US" altLang="ko-KR"/>
              <a:t>)</a:t>
            </a:r>
            <a:r>
              <a:rPr lang="ko-KR" altLang="en-US"/>
              <a:t>을 만든 다음 이 파일을 버텍스 </a:t>
            </a:r>
            <a:r>
              <a:rPr lang="en-US" altLang="ko-KR"/>
              <a:t>AI</a:t>
            </a:r>
            <a:r>
              <a:rPr lang="ko-KR" altLang="en-US"/>
              <a:t>에 전달</a:t>
            </a:r>
            <a:endParaRPr lang="en-US" altLang="ko-KR"/>
          </a:p>
          <a:p>
            <a:pPr lvl="2"/>
            <a:r>
              <a:rPr lang="ko-KR" altLang="en-US"/>
              <a:t>새 디렉터리에 </a:t>
            </a:r>
            <a:r>
              <a:rPr lang="en-US" altLang="ko-KR"/>
              <a:t>JSON Lines </a:t>
            </a:r>
            <a:r>
              <a:rPr lang="ko-KR" altLang="en-US"/>
              <a:t>파일을 생성하고 이 디렉터리를 </a:t>
            </a:r>
            <a:r>
              <a:rPr lang="en-US" altLang="ko-KR"/>
              <a:t>GCS</a:t>
            </a:r>
            <a:r>
              <a:rPr lang="ko-KR" altLang="en-US"/>
              <a:t>에 업로드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EC28AE-4951-016F-228D-17DD971E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30590"/>
            <a:ext cx="6543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작업 이름</a:t>
            </a:r>
            <a:r>
              <a:rPr lang="en-US" altLang="ko-KR"/>
              <a:t>, </a:t>
            </a:r>
            <a:r>
              <a:rPr lang="ko-KR" altLang="en-US"/>
              <a:t>사용할 머신 및 가속기의 유형과 개수</a:t>
            </a:r>
            <a:r>
              <a:rPr lang="en-US" altLang="ko-KR"/>
              <a:t>, </a:t>
            </a:r>
            <a:r>
              <a:rPr lang="ko-KR" altLang="en-US"/>
              <a:t>방금 생성한 </a:t>
            </a:r>
            <a:r>
              <a:rPr lang="en-US" altLang="ko-KR"/>
              <a:t>JSON Lines </a:t>
            </a:r>
            <a:r>
              <a:rPr lang="ko-KR" altLang="en-US"/>
              <a:t>파일의 </a:t>
            </a:r>
            <a:r>
              <a:rPr lang="en-US" altLang="ko-KR"/>
              <a:t>GCS </a:t>
            </a:r>
            <a:r>
              <a:rPr lang="ko-KR" altLang="en-US"/>
              <a:t>경로</a:t>
            </a:r>
            <a:r>
              <a:rPr lang="en-US" altLang="ko-KR"/>
              <a:t>, </a:t>
            </a:r>
            <a:r>
              <a:rPr lang="ko-KR" altLang="en-US"/>
              <a:t>버텍스 </a:t>
            </a:r>
            <a:r>
              <a:rPr lang="en-US" altLang="ko-KR"/>
              <a:t>AI</a:t>
            </a:r>
            <a:r>
              <a:rPr lang="ko-KR" altLang="en-US"/>
              <a:t>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모델의 예측을 저장할 </a:t>
            </a:r>
            <a:r>
              <a:rPr lang="en-US" altLang="ko-KR"/>
              <a:t>GCS </a:t>
            </a:r>
            <a:r>
              <a:rPr lang="ko-KR" altLang="en-US"/>
              <a:t>디렉터리 경로를 지정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101094C-A85D-A040-FB5D-4D66662E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3793"/>
            <a:ext cx="74580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모든 출력 파일은 </a:t>
            </a:r>
            <a:r>
              <a:rPr lang="en-US" altLang="ko-KR"/>
              <a:t>batch_prediction_job.iter_outputs()</a:t>
            </a:r>
            <a:r>
              <a:rPr lang="ko-KR" altLang="en-US"/>
              <a:t>을 사용하여 반복할 수 있으므로 모든 예측을 읽어서 </a:t>
            </a:r>
            <a:r>
              <a:rPr lang="en-US" altLang="ko-KR"/>
              <a:t>y_probas </a:t>
            </a:r>
            <a:r>
              <a:rPr lang="ko-KR" altLang="en-US"/>
              <a:t>배열에 저장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예측 확인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96539ED-8503-4FB8-1B8A-12636C35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4950"/>
            <a:ext cx="5534025" cy="192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0F03D64-5806-ECC0-FED5-25CFD8A0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62446"/>
            <a:ext cx="5172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사용을 마쳤으면 </a:t>
            </a:r>
            <a:r>
              <a:rPr lang="en-US" altLang="ko-KR"/>
              <a:t>mnist_model.delete()</a:t>
            </a:r>
            <a:r>
              <a:rPr lang="ko-KR" altLang="en-US"/>
              <a:t>를 실행하여 원하는 경우 삭제</a:t>
            </a:r>
            <a:endParaRPr lang="en-US" altLang="ko-KR"/>
          </a:p>
          <a:p>
            <a:pPr lvl="2"/>
            <a:r>
              <a:rPr lang="en-US" altLang="ko-KR"/>
              <a:t>GCS </a:t>
            </a:r>
            <a:r>
              <a:rPr lang="ko-KR" altLang="en-US"/>
              <a:t>버킷에서 생성한 디렉터리</a:t>
            </a:r>
            <a:r>
              <a:rPr lang="en-US" altLang="ko-KR"/>
              <a:t>, (</a:t>
            </a:r>
            <a:r>
              <a:rPr lang="ko-KR" altLang="en-US"/>
              <a:t>비어 있다면</a:t>
            </a:r>
            <a:r>
              <a:rPr lang="en-US" altLang="ko-KR"/>
              <a:t>) </a:t>
            </a:r>
            <a:r>
              <a:rPr lang="ko-KR" altLang="en-US"/>
              <a:t>선택적으로 버킷 자체</a:t>
            </a:r>
            <a:r>
              <a:rPr lang="en-US" altLang="ko-KR"/>
              <a:t>, </a:t>
            </a:r>
            <a:r>
              <a:rPr lang="ko-KR" altLang="en-US"/>
              <a:t>배치 예측 작업도 삭제 가능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20995CB-24B3-40E7-E8D6-475533E7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5585"/>
            <a:ext cx="7496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19.2</a:t>
            </a:r>
            <a:r>
              <a:rPr lang="ko-KR" altLang="en-US" dirty="0" smtClean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또는 </a:t>
            </a:r>
            <a:r>
              <a:rPr lang="ko-KR" altLang="en-US" dirty="0" err="1"/>
              <a:t>임베디드</a:t>
            </a:r>
            <a:r>
              <a:rPr lang="ko-KR" altLang="en-US" dirty="0"/>
              <a:t> 디바이스에 모델 배포하기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엣지 컴퓨팅</a:t>
            </a:r>
            <a:r>
              <a:rPr lang="en-US" altLang="ko-KR"/>
              <a:t>(edge computing)</a:t>
            </a:r>
          </a:p>
          <a:p>
            <a:pPr lvl="2"/>
            <a:r>
              <a:rPr lang="ko-KR" altLang="en-US"/>
              <a:t>머신러닝 모델은 여러 개의 </a:t>
            </a:r>
            <a:r>
              <a:rPr lang="en-US" altLang="ko-KR"/>
              <a:t>GPU</a:t>
            </a:r>
            <a:r>
              <a:rPr lang="ko-KR" altLang="en-US"/>
              <a:t>를 갖춘 대규모 중앙 서버에서만 실행되는 것이 아니라 모바일 또는 임베디드 디바이스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같이 데이터 소스에 더 가까운 곳에서도 실행될 수 있음</a:t>
            </a:r>
            <a:endParaRPr lang="en-US" altLang="ko-KR"/>
          </a:p>
          <a:p>
            <a:pPr lvl="2"/>
            <a:r>
              <a:rPr lang="ko-KR" altLang="en-US"/>
              <a:t>정확도를 크게 낮추지 않으면서도 효율적이고 경량인 모델이 필요</a:t>
            </a:r>
            <a:endParaRPr lang="en-US" altLang="ko-KR"/>
          </a:p>
          <a:p>
            <a:pPr lvl="3"/>
            <a:r>
              <a:rPr lang="ko-KR" altLang="en-US"/>
              <a:t>다운로드 시간과 </a:t>
            </a:r>
            <a:r>
              <a:rPr lang="en-US" altLang="ko-KR"/>
              <a:t>RAM </a:t>
            </a:r>
            <a:r>
              <a:rPr lang="ko-KR" altLang="en-US"/>
              <a:t>사용량을 줄이기 위해 모델 크기를 줄임</a:t>
            </a:r>
            <a:endParaRPr lang="en-US" altLang="ko-KR"/>
          </a:p>
          <a:p>
            <a:pPr lvl="3"/>
            <a:r>
              <a:rPr lang="ko-KR" altLang="en-US"/>
              <a:t>응답 속도</a:t>
            </a:r>
            <a:r>
              <a:rPr lang="en-US" altLang="ko-KR"/>
              <a:t>, </a:t>
            </a:r>
            <a:r>
              <a:rPr lang="ko-KR" altLang="en-US"/>
              <a:t>배터리 사용량</a:t>
            </a:r>
            <a:r>
              <a:rPr lang="en-US" altLang="ko-KR"/>
              <a:t>, </a:t>
            </a:r>
            <a:r>
              <a:rPr lang="ko-KR" altLang="en-US"/>
              <a:t>발열을 줄이기 위해 예측에 필요한 계산량을 줄임</a:t>
            </a:r>
            <a:endParaRPr lang="en-US" altLang="ko-KR"/>
          </a:p>
          <a:p>
            <a:pPr lvl="3"/>
            <a:r>
              <a:rPr lang="ko-KR" altLang="en-US"/>
              <a:t>모델을 특정 디바이스의 제약 조건에 맞춤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9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19.2</a:t>
            </a:r>
            <a:r>
              <a:rPr lang="ko-KR" altLang="en-US" dirty="0" smtClean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또는 </a:t>
            </a:r>
            <a:r>
              <a:rPr lang="ko-KR" altLang="en-US" dirty="0" err="1"/>
              <a:t>임베디드</a:t>
            </a:r>
            <a:r>
              <a:rPr lang="ko-KR" altLang="en-US" dirty="0"/>
              <a:t> 디바이스에 모델 배포하기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크기를 줄이기 위해 </a:t>
            </a:r>
            <a:r>
              <a:rPr lang="en-US" altLang="ko-KR"/>
              <a:t>TFLite</a:t>
            </a:r>
            <a:r>
              <a:rPr lang="ko-KR" altLang="en-US"/>
              <a:t>의 모델 변환기는 </a:t>
            </a:r>
            <a:r>
              <a:rPr lang="en-US" altLang="ko-KR"/>
              <a:t>SavedModel</a:t>
            </a:r>
            <a:r>
              <a:rPr lang="ko-KR" altLang="en-US"/>
              <a:t>을 받아 </a:t>
            </a:r>
            <a:r>
              <a:rPr lang="en-US" altLang="ko-KR"/>
              <a:t>FlatBuffers(https://google.github.io/flatbuffers ) </a:t>
            </a:r>
            <a:r>
              <a:rPr lang="ko-KR" altLang="en-US"/>
              <a:t>기반의 경량 포맷으로 압축</a:t>
            </a:r>
            <a:endParaRPr lang="en-US" altLang="ko-KR"/>
          </a:p>
          <a:p>
            <a:pPr lvl="2"/>
            <a:r>
              <a:rPr lang="ko-KR" altLang="en-US"/>
              <a:t>다음 코드는 </a:t>
            </a:r>
            <a:r>
              <a:rPr lang="en-US" altLang="ko-KR"/>
              <a:t>SavedModel</a:t>
            </a:r>
            <a:r>
              <a:rPr lang="ko-KR" altLang="en-US"/>
              <a:t>을 </a:t>
            </a:r>
            <a:r>
              <a:rPr lang="en-US" altLang="ko-KR"/>
              <a:t>FlatBuffers</a:t>
            </a:r>
            <a:r>
              <a:rPr lang="ko-KR" altLang="en-US"/>
              <a:t>로 변환하여 </a:t>
            </a:r>
            <a:r>
              <a:rPr lang="en-US" altLang="ko-KR"/>
              <a:t>.tflite </a:t>
            </a:r>
            <a:r>
              <a:rPr lang="ko-KR" altLang="en-US"/>
              <a:t>파일로 저장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변환기는 크기와 지연 시간을 줄이기 위해 모델 최적화도 수행</a:t>
            </a:r>
            <a:endParaRPr lang="en-US" altLang="ko-KR"/>
          </a:p>
          <a:p>
            <a:pPr lvl="2"/>
            <a:r>
              <a:rPr lang="ko-KR" altLang="en-US"/>
              <a:t>예측에 필요하지 않은 모든 연산</a:t>
            </a:r>
            <a:r>
              <a:rPr lang="en-US" altLang="ko-KR"/>
              <a:t>( </a:t>
            </a:r>
            <a:r>
              <a:rPr lang="ko-KR" altLang="en-US"/>
              <a:t>예 훈련 연산</a:t>
            </a:r>
            <a:r>
              <a:rPr lang="en-US" altLang="ko-KR"/>
              <a:t>)</a:t>
            </a:r>
            <a:r>
              <a:rPr lang="ko-KR" altLang="en-US"/>
              <a:t>을 삭제하고 가능한 연산을 최적화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C5437-90AB-DF1B-7C70-B993D919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7232"/>
            <a:ext cx="672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19.2</a:t>
            </a:r>
            <a:r>
              <a:rPr lang="ko-KR" altLang="en-US" dirty="0" smtClean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또는 </a:t>
            </a:r>
            <a:r>
              <a:rPr lang="ko-KR" altLang="en-US" dirty="0" err="1"/>
              <a:t>임베디드</a:t>
            </a:r>
            <a:r>
              <a:rPr lang="ko-KR" altLang="en-US" dirty="0"/>
              <a:t> 디바이스에 모델 배포하기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TFLite </a:t>
            </a:r>
            <a:r>
              <a:rPr lang="ko-KR" altLang="en-US"/>
              <a:t>변환기는 거기에 더해 모델의 가중치를 고정 소수점인 </a:t>
            </a:r>
            <a:r>
              <a:rPr lang="en-US" altLang="ko-KR"/>
              <a:t>8</a:t>
            </a:r>
            <a:r>
              <a:rPr lang="ko-KR" altLang="en-US"/>
              <a:t>비트 정수로 압축</a:t>
            </a:r>
            <a:endParaRPr lang="en-US" altLang="ko-KR"/>
          </a:p>
          <a:p>
            <a:pPr lvl="2"/>
            <a:r>
              <a:rPr lang="en-US" altLang="ko-KR"/>
              <a:t>32 </a:t>
            </a:r>
            <a:r>
              <a:rPr lang="ko-KR" altLang="en-US"/>
              <a:t>비트 실수와 비교하면 크기가 </a:t>
            </a:r>
            <a:r>
              <a:rPr lang="en-US" altLang="ko-KR"/>
              <a:t>4</a:t>
            </a:r>
            <a:r>
              <a:rPr lang="ko-KR" altLang="en-US"/>
              <a:t>배나 줄어듬</a:t>
            </a:r>
            <a:endParaRPr lang="en-US" altLang="ko-KR"/>
          </a:p>
          <a:p>
            <a:pPr lvl="2"/>
            <a:r>
              <a:rPr lang="ko-KR" altLang="en-US"/>
              <a:t>가장 간단한 방법은 훈련 후 양자화</a:t>
            </a:r>
            <a:r>
              <a:rPr lang="en-US" altLang="ko-KR"/>
              <a:t>(post-training quantization)</a:t>
            </a:r>
          </a:p>
          <a:p>
            <a:pPr lvl="3"/>
            <a:r>
              <a:rPr lang="ko-KR" altLang="en-US"/>
              <a:t>훈련 후 양자화를 수행하려면 </a:t>
            </a:r>
            <a:r>
              <a:rPr lang="en-US" altLang="ko-KR"/>
              <a:t>convert() </a:t>
            </a:r>
            <a:r>
              <a:rPr lang="ko-KR" altLang="en-US"/>
              <a:t>메서드를 호출하기 전에 </a:t>
            </a:r>
            <a:r>
              <a:rPr lang="en-US" altLang="ko-KR"/>
              <a:t>DEFAULT</a:t>
            </a:r>
            <a:r>
              <a:rPr lang="ko-KR" altLang="en-US"/>
              <a:t>를 변환기 최적화 리스트에 추가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937E3A-933A-4873-EC83-1C98571C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29254"/>
            <a:ext cx="5029200" cy="6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ED924F0-7BB1-9559-766D-64DA5F23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3048278"/>
            <a:ext cx="7191375" cy="209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5DA389-FF2A-1A82-A533-ACC22DF3665F}"/>
              </a:ext>
            </a:extLst>
          </p:cNvPr>
          <p:cNvSpPr txBox="1"/>
          <p:nvPr/>
        </p:nvSpPr>
        <p:spPr>
          <a:xfrm>
            <a:off x="3045041" y="529196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대칭 양자화를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32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비트 부동소수를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비트 정수로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488633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19.2</a:t>
            </a:r>
            <a:r>
              <a:rPr lang="ko-KR" altLang="en-US" dirty="0" smtClean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또는 </a:t>
            </a:r>
            <a:r>
              <a:rPr lang="ko-KR" altLang="en-US" dirty="0" err="1"/>
              <a:t>임베디드</a:t>
            </a:r>
            <a:r>
              <a:rPr lang="ko-KR" altLang="en-US" dirty="0"/>
              <a:t> 디바이스에 모델 배포하기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양자화의 주요 문제는 정확도를 약간 희생하는 것</a:t>
            </a:r>
            <a:endParaRPr lang="en-US" altLang="ko-KR"/>
          </a:p>
          <a:p>
            <a:pPr lvl="2"/>
            <a:r>
              <a:rPr lang="ko-KR" altLang="en-US"/>
              <a:t>가중치와 활성화 값에 잡음을 추가하는 것과 같음</a:t>
            </a:r>
            <a:endParaRPr lang="en-US" altLang="ko-KR"/>
          </a:p>
          <a:p>
            <a:pPr lvl="2"/>
            <a:r>
              <a:rPr lang="ko-KR" altLang="en-US"/>
              <a:t>정확도 손실이 너무 크면 양자화를 고려한 훈련</a:t>
            </a:r>
            <a:r>
              <a:rPr lang="en-US" altLang="ko-KR"/>
              <a:t>(quantization-aware training)</a:t>
            </a:r>
            <a:r>
              <a:rPr lang="ko-KR" altLang="en-US"/>
              <a:t>이 필요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18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19.3</a:t>
            </a:r>
            <a:r>
              <a:rPr lang="ko-KR" altLang="en-US" dirty="0" smtClean="0"/>
              <a:t> </a:t>
            </a:r>
            <a:r>
              <a:rPr lang="ko-KR" altLang="en-US" dirty="0"/>
              <a:t>웹 페이지에서 모델 실행하기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모델을 서버 측이 아닌 클라이언트 측인 사용자 브라우저에서 실행하는 것은 다음과 같은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여러 시나리오에서 유용</a:t>
            </a:r>
            <a:endParaRPr lang="en-US" altLang="ko-KR" dirty="0"/>
          </a:p>
          <a:p>
            <a:pPr lvl="2"/>
            <a:r>
              <a:rPr lang="ko-KR" altLang="en-US" dirty="0"/>
              <a:t>사용자의 연결이 간헐적이거나 느린 상황에서 웹 애플리케이션을 자주 사용할 때</a:t>
            </a:r>
            <a:r>
              <a:rPr lang="en-US" altLang="ko-KR" dirty="0"/>
              <a:t>( </a:t>
            </a:r>
            <a:r>
              <a:rPr lang="ko-KR" altLang="en-US" dirty="0"/>
              <a:t>예 등산객을 위한 웹 사이트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클라이언트 측에서 직접 모델을 실행하는 것이 웹 사이트를 안정적으로 만드는 유일한 방법</a:t>
            </a:r>
            <a:endParaRPr lang="en-US" altLang="ko-KR" dirty="0"/>
          </a:p>
          <a:p>
            <a:pPr lvl="2"/>
            <a:r>
              <a:rPr lang="ko-KR" altLang="en-US" dirty="0"/>
              <a:t>모델의 응답이 가능한 한 빨라야 하는 경우</a:t>
            </a:r>
            <a:r>
              <a:rPr lang="en-US" altLang="ko-KR" dirty="0"/>
              <a:t>( </a:t>
            </a:r>
            <a:r>
              <a:rPr lang="ko-KR" altLang="en-US" dirty="0"/>
              <a:t>예 온라인 게임</a:t>
            </a:r>
            <a:r>
              <a:rPr lang="en-US" altLang="ko-KR" dirty="0"/>
              <a:t>) </a:t>
            </a:r>
            <a:r>
              <a:rPr lang="ko-KR" altLang="en-US" dirty="0"/>
              <a:t>예측을 위해 서버에 </a:t>
            </a:r>
            <a:r>
              <a:rPr lang="ko-KR" altLang="en-US" dirty="0" err="1"/>
              <a:t>쿼리할</a:t>
            </a:r>
            <a:r>
              <a:rPr lang="ko-KR" altLang="en-US" dirty="0"/>
              <a:t> 필요가 없어지면 대기 시간이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확실히 줄어들고 웹 사이트의 응답 속도가 훨씬 빨라짐</a:t>
            </a:r>
            <a:endParaRPr lang="en-US" altLang="ko-KR" dirty="0"/>
          </a:p>
          <a:p>
            <a:pPr lvl="2"/>
            <a:r>
              <a:rPr lang="ko-KR" altLang="en-US" dirty="0"/>
              <a:t>웹 서비스에서 일부 비공개 사용자 데이터를 기반으로 예측을 수행할 때 클라이언트 측에서 예측을 수행하여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비공개 데이터가 사용자의 컴퓨터 밖으로 나가지 않게 함으로써 사용자의 개인 정보를 보호할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이러한 모든 시나리오에 대해 </a:t>
            </a:r>
            <a:r>
              <a:rPr lang="en-US" altLang="ko-KR" dirty="0" err="1" smtClean="0"/>
              <a:t>TensorFlow.j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TFJS) </a:t>
            </a:r>
            <a:r>
              <a:rPr lang="ko-KR" altLang="en-US" dirty="0"/>
              <a:t>자바스크립트 라이브러리</a:t>
            </a:r>
            <a:r>
              <a:rPr lang="en-US" altLang="ko-KR" dirty="0"/>
              <a:t>(https://</a:t>
            </a:r>
            <a:r>
              <a:rPr lang="en-US" altLang="ko-KR" dirty="0" smtClean="0"/>
              <a:t>tensorflow.org/js)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사용할 수 있음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48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19.3</a:t>
            </a:r>
            <a:r>
              <a:rPr lang="ko-KR" altLang="en-US" dirty="0" smtClean="0"/>
              <a:t> </a:t>
            </a:r>
            <a:r>
              <a:rPr lang="ko-KR" altLang="en-US" dirty="0"/>
              <a:t>웹 페이지에서 모델 실행하기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TFJS </a:t>
            </a:r>
            <a:r>
              <a:rPr lang="ko-KR" altLang="en-US"/>
              <a:t>라이브러리를 임포트하고 사전 훈련된 </a:t>
            </a:r>
            <a:r>
              <a:rPr lang="en-US" altLang="ko-KR"/>
              <a:t>MobileNet </a:t>
            </a:r>
            <a:r>
              <a:rPr lang="ko-KR" altLang="en-US"/>
              <a:t>모델을 다운로드하고 이 모델을 사용하여 이미지를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분류하고 예측을 로그에 기록하는 자바스크립트 모듈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BF8902-A41F-D76F-2240-EDAE7B4C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6947"/>
            <a:ext cx="7353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3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19.3</a:t>
            </a:r>
            <a:r>
              <a:rPr lang="ko-KR" altLang="en-US" dirty="0" smtClean="0"/>
              <a:t> </a:t>
            </a:r>
            <a:r>
              <a:rPr lang="ko-KR" altLang="en-US" dirty="0"/>
              <a:t>웹 페이지에서 모델 실행하기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TFJS</a:t>
            </a:r>
            <a:r>
              <a:rPr lang="ko-KR" altLang="en-US"/>
              <a:t>는 웹 브라우저에서 직접 모델을 훈련하는 기능도 지원</a:t>
            </a:r>
            <a:endParaRPr lang="en-US" altLang="ko-KR"/>
          </a:p>
          <a:p>
            <a:pPr lvl="2"/>
            <a:r>
              <a:rPr lang="ko-KR" altLang="en-US"/>
              <a:t>실제로 꽤 빠름</a:t>
            </a:r>
            <a:endParaRPr lang="en-US" altLang="ko-KR"/>
          </a:p>
          <a:p>
            <a:pPr lvl="2"/>
            <a:r>
              <a:rPr lang="ko-KR" altLang="en-US"/>
              <a:t>컴퓨터에 </a:t>
            </a:r>
            <a:r>
              <a:rPr lang="en-US" altLang="ko-KR"/>
              <a:t>GPU </a:t>
            </a:r>
            <a:r>
              <a:rPr lang="ko-KR" altLang="en-US"/>
              <a:t>카드가 있다면 일반적으로 </a:t>
            </a:r>
            <a:r>
              <a:rPr lang="en-US" altLang="ko-KR"/>
              <a:t>Nvidia </a:t>
            </a:r>
            <a:r>
              <a:rPr lang="ko-KR" altLang="en-US"/>
              <a:t>카드가 아니더라도 </a:t>
            </a:r>
            <a:r>
              <a:rPr lang="en-US" altLang="ko-KR"/>
              <a:t>TFJS</a:t>
            </a:r>
            <a:r>
              <a:rPr lang="ko-KR" altLang="en-US"/>
              <a:t>를 사용할 수 있음</a:t>
            </a:r>
            <a:endParaRPr lang="en-US" altLang="ko-KR"/>
          </a:p>
          <a:p>
            <a:pPr lvl="2"/>
            <a:r>
              <a:rPr lang="en-US" altLang="ko-KR"/>
              <a:t>TFJS</a:t>
            </a:r>
            <a:r>
              <a:rPr lang="ko-KR" altLang="en-US"/>
              <a:t>는 </a:t>
            </a:r>
            <a:r>
              <a:rPr lang="en-US" altLang="ko-KR"/>
              <a:t>WebGL</a:t>
            </a:r>
            <a:r>
              <a:rPr lang="ko-KR" altLang="en-US"/>
              <a:t>을 사용할 수 있는 경우 이를 사용</a:t>
            </a:r>
            <a:endParaRPr lang="en-US" altLang="ko-KR"/>
          </a:p>
          <a:p>
            <a:pPr lvl="2"/>
            <a:r>
              <a:rPr lang="ko-KR" altLang="en-US"/>
              <a:t>최신 웹 브라우저는 일반적으로 광범위한 </a:t>
            </a:r>
            <a:r>
              <a:rPr lang="en-US" altLang="ko-KR"/>
              <a:t>GPU </a:t>
            </a:r>
            <a:r>
              <a:rPr lang="ko-KR" altLang="en-US"/>
              <a:t>카드를 지원하므로 실제로 </a:t>
            </a:r>
            <a:r>
              <a:rPr lang="en-US" altLang="ko-KR"/>
              <a:t>TFJS</a:t>
            </a:r>
            <a:r>
              <a:rPr lang="ko-KR" altLang="en-US"/>
              <a:t>는 일반 </a:t>
            </a:r>
            <a:r>
              <a:rPr lang="en-US" altLang="ko-KR"/>
              <a:t>(Nvidia </a:t>
            </a:r>
            <a:r>
              <a:rPr lang="ko-KR" altLang="en-US"/>
              <a:t>카드만 지원하는</a:t>
            </a:r>
            <a:r>
              <a:rPr lang="en-US" altLang="ko-KR"/>
              <a:t>) </a:t>
            </a:r>
            <a:br>
              <a:rPr lang="en-US" altLang="ko-KR"/>
            </a:br>
            <a:r>
              <a:rPr lang="ko-KR" altLang="en-US"/>
              <a:t>텐서플로보다 더 많은 </a:t>
            </a:r>
            <a:r>
              <a:rPr lang="en-US" altLang="ko-KR"/>
              <a:t>GPU </a:t>
            </a:r>
            <a:r>
              <a:rPr lang="ko-KR" altLang="en-US"/>
              <a:t>카드를 지원</a:t>
            </a:r>
            <a:endParaRPr lang="en-US" altLang="ko-KR"/>
          </a:p>
          <a:p>
            <a:pPr lvl="2"/>
            <a:r>
              <a:rPr lang="ko-KR" altLang="en-US"/>
              <a:t>사용자의 웹 브라우저에서 모델을 학습시키는 것은 사용자의 데이터를 비공개로 유지하는 데 특히 유용</a:t>
            </a:r>
            <a:endParaRPr lang="en-US" altLang="ko-KR"/>
          </a:p>
          <a:p>
            <a:pPr lvl="2"/>
            <a:r>
              <a:rPr lang="ko-KR" altLang="en-US"/>
              <a:t>모델을 중앙에서 학습한 다음 해당 사용자의 데이터를 기반으로 브라우저에서 로컬로 미세 튜닝할 수 있음</a:t>
            </a:r>
            <a:endParaRPr lang="en-US" altLang="ko-KR"/>
          </a:p>
          <a:p>
            <a:pPr lvl="2"/>
            <a:r>
              <a:rPr lang="ko-KR" altLang="en-US"/>
              <a:t>연합 학습</a:t>
            </a:r>
            <a:r>
              <a:rPr lang="en-US" altLang="ko-KR"/>
              <a:t>(federated learning)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6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A2D6C51-5B4C-0FDA-BD90-9AA8F1C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36" y="1220448"/>
            <a:ext cx="5057775" cy="399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2183C7-177A-B667-8729-2E29E95A2C2A}"/>
              </a:ext>
            </a:extLst>
          </p:cNvPr>
          <p:cNvSpPr txBox="1"/>
          <p:nvPr/>
        </p:nvSpPr>
        <p:spPr>
          <a:xfrm>
            <a:off x="3045041" y="532939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u="none" strike="noStrike" baseline="0" dirty="0">
                <a:solidFill>
                  <a:srgbClr val="4D4D4D"/>
                </a:solidFill>
                <a:latin typeface="+mn-ea"/>
              </a:rPr>
              <a:t>그림 </a:t>
            </a:r>
            <a:r>
              <a:rPr lang="en-US" altLang="ko-KR" sz="1400" b="1" i="0" u="none" strike="noStrike" baseline="0" dirty="0">
                <a:solidFill>
                  <a:srgbClr val="4D4D4D"/>
                </a:solidFill>
                <a:latin typeface="+mn-ea"/>
              </a:rPr>
              <a:t>19-6 </a:t>
            </a:r>
            <a:r>
              <a:rPr lang="ko-KR" altLang="en-US" sz="1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장치에서 </a:t>
            </a:r>
            <a:r>
              <a:rPr lang="ko-KR" altLang="en-US" sz="1400" b="1" i="0" u="none" strike="noStrike" baseline="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텐서플로</a:t>
            </a:r>
            <a:r>
              <a:rPr lang="ko-KR" altLang="en-US" sz="1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그래프를 동시에 실행하기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85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19.4.1 GPU </a:t>
            </a:r>
            <a:r>
              <a:rPr lang="ko-KR" altLang="en-US" b="1">
                <a:solidFill>
                  <a:srgbClr val="FF0000"/>
                </a:solidFill>
              </a:rPr>
              <a:t>구매하기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GPU </a:t>
            </a:r>
            <a:r>
              <a:rPr lang="ko-KR" altLang="en-US"/>
              <a:t>카드 선택의 고려 사항</a:t>
            </a:r>
            <a:endParaRPr lang="en-US" altLang="ko-KR"/>
          </a:p>
          <a:p>
            <a:pPr lvl="2"/>
            <a:r>
              <a:rPr lang="ko-KR" altLang="en-US"/>
              <a:t>작업에 필요한 </a:t>
            </a:r>
            <a:r>
              <a:rPr lang="en-US" altLang="ko-KR"/>
              <a:t>RAM </a:t>
            </a:r>
            <a:r>
              <a:rPr lang="ko-KR" altLang="en-US"/>
              <a:t>용량</a:t>
            </a:r>
            <a:r>
              <a:rPr lang="en-US" altLang="ko-KR"/>
              <a:t>( </a:t>
            </a:r>
            <a:r>
              <a:rPr lang="ko-KR" altLang="en-US"/>
              <a:t>예 이미지 처리 또는 </a:t>
            </a:r>
            <a:r>
              <a:rPr lang="en-US" altLang="ko-KR"/>
              <a:t>NLP</a:t>
            </a:r>
            <a:r>
              <a:rPr lang="ko-KR" altLang="en-US"/>
              <a:t>의 경우 일반적으로 최소 </a:t>
            </a:r>
            <a:r>
              <a:rPr lang="en-US" altLang="ko-KR"/>
              <a:t>10GB), </a:t>
            </a:r>
            <a:br>
              <a:rPr lang="en-US" altLang="ko-KR"/>
            </a:br>
            <a:r>
              <a:rPr lang="ko-KR" altLang="en-US"/>
              <a:t>대역폭</a:t>
            </a:r>
            <a:r>
              <a:rPr lang="en-US" altLang="ko-KR"/>
              <a:t>(GPU</a:t>
            </a:r>
            <a:r>
              <a:rPr lang="ko-KR" altLang="en-US"/>
              <a:t>에서 데이터를 주고받을 수 있는 속도</a:t>
            </a:r>
            <a:r>
              <a:rPr lang="en-US" altLang="ko-KR"/>
              <a:t>), </a:t>
            </a:r>
            <a:r>
              <a:rPr lang="ko-KR" altLang="en-US"/>
              <a:t>코어 수</a:t>
            </a:r>
            <a:r>
              <a:rPr lang="en-US" altLang="ko-KR"/>
              <a:t>, </a:t>
            </a:r>
            <a:r>
              <a:rPr lang="ko-KR" altLang="en-US"/>
              <a:t>냉각 시스템 등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217A62-D5B0-1103-917E-BD85EF26B94D}"/>
              </a:ext>
            </a:extLst>
          </p:cNvPr>
          <p:cNvSpPr txBox="1"/>
          <p:nvPr/>
        </p:nvSpPr>
        <p:spPr>
          <a:xfrm>
            <a:off x="2805343" y="6131248"/>
            <a:ext cx="6587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텐서플로는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CUDA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cuDNN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을 사용해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를 제어하고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DNN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속도를 높임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FE1DE75-BD1C-EB5A-0437-670395EF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93" y="2224800"/>
            <a:ext cx="3148614" cy="38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GPU </a:t>
            </a:r>
            <a:r>
              <a:rPr lang="ko-KR" altLang="en-US"/>
              <a:t>카드와 필요한 드라이버와 라이브러리를 설치한 후에 </a:t>
            </a:r>
            <a:r>
              <a:rPr lang="en-US" altLang="ko-KR"/>
              <a:t>nvidia-smi </a:t>
            </a:r>
            <a:r>
              <a:rPr lang="ko-KR" altLang="en-US"/>
              <a:t>명령을 사용해 모든 것이 적절히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설치되었는지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585B87-6C8C-7167-17AE-1145B6B1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27" y="1558236"/>
            <a:ext cx="6607946" cy="48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텐서플로가 </a:t>
            </a:r>
            <a:r>
              <a:rPr lang="en-US" altLang="ko-KR"/>
              <a:t>GPU</a:t>
            </a:r>
            <a:r>
              <a:rPr lang="ko-KR" altLang="en-US"/>
              <a:t>를 잘 인식하는지 확인하려면 다음 명령을 실행하여 결괏값이 비어 있지 않은 지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CBAD21-74ED-52C9-F256-5005E752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4009"/>
            <a:ext cx="6400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19.4.2 GPU RAM </a:t>
            </a:r>
            <a:r>
              <a:rPr lang="ko-KR" altLang="en-US" b="1" dirty="0">
                <a:solidFill>
                  <a:srgbClr val="FF0000"/>
                </a:solidFill>
              </a:rPr>
              <a:t>관리하기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기본적으로 </a:t>
            </a:r>
            <a:r>
              <a:rPr lang="ko-KR" altLang="en-US" dirty="0" err="1"/>
              <a:t>텐서플로는</a:t>
            </a:r>
            <a:r>
              <a:rPr lang="ko-KR" altLang="en-US" dirty="0"/>
              <a:t> 처음 계산을 실행할 때 자동으로 가능한 </a:t>
            </a:r>
            <a:r>
              <a:rPr lang="en-US" altLang="ko-KR" dirty="0"/>
              <a:t>GPU</a:t>
            </a:r>
            <a:r>
              <a:rPr lang="ko-KR" altLang="en-US" dirty="0"/>
              <a:t>의 거의 모든 </a:t>
            </a:r>
            <a:r>
              <a:rPr lang="en-US" altLang="ko-KR" dirty="0"/>
              <a:t>RAM</a:t>
            </a:r>
            <a:r>
              <a:rPr lang="ko-KR" altLang="en-US" dirty="0"/>
              <a:t>을 확보</a:t>
            </a:r>
            <a:endParaRPr lang="en-US" altLang="ko-KR" dirty="0"/>
          </a:p>
          <a:p>
            <a:pPr lvl="2"/>
            <a:r>
              <a:rPr lang="en-US" altLang="ko-KR" dirty="0"/>
              <a:t>GPU RAM</a:t>
            </a:r>
            <a:r>
              <a:rPr lang="ko-KR" altLang="en-US" dirty="0"/>
              <a:t>의 단편화를 막기 위함</a:t>
            </a:r>
            <a:endParaRPr lang="en-US" altLang="ko-KR" dirty="0"/>
          </a:p>
          <a:p>
            <a:pPr lvl="2"/>
            <a:r>
              <a:rPr lang="ko-KR" altLang="en-US" dirty="0"/>
              <a:t>두 번째 </a:t>
            </a:r>
            <a:r>
              <a:rPr lang="ko-KR" altLang="en-US" dirty="0" err="1"/>
              <a:t>텐서플로</a:t>
            </a:r>
            <a:r>
              <a:rPr lang="ko-KR" altLang="en-US" dirty="0"/>
              <a:t> 프로그램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GPU</a:t>
            </a:r>
            <a:r>
              <a:rPr lang="ko-KR" altLang="en-US" dirty="0"/>
              <a:t>를 사용하는 다른 프로그램</a:t>
            </a:r>
            <a:r>
              <a:rPr lang="en-US" altLang="ko-KR" dirty="0"/>
              <a:t>)</a:t>
            </a:r>
            <a:r>
              <a:rPr lang="ko-KR" altLang="en-US" dirty="0"/>
              <a:t>을 시작하면 금방 </a:t>
            </a:r>
            <a:r>
              <a:rPr lang="en-US" altLang="ko-KR" dirty="0"/>
              <a:t>RAM </a:t>
            </a:r>
            <a:r>
              <a:rPr lang="ko-KR" altLang="en-US" dirty="0"/>
              <a:t>부족 현상이 나타남</a:t>
            </a:r>
            <a:endParaRPr lang="en-US" altLang="ko-KR" dirty="0"/>
          </a:p>
          <a:p>
            <a:pPr lvl="2"/>
            <a:r>
              <a:rPr lang="en-US" altLang="ko-KR" b="1" dirty="0"/>
              <a:t>[</a:t>
            </a:r>
            <a:r>
              <a:rPr lang="ko-KR" altLang="en-US" b="1" dirty="0"/>
              <a:t>방법 </a:t>
            </a:r>
            <a:r>
              <a:rPr lang="en-US" altLang="ko-KR" b="1" dirty="0"/>
              <a:t>1] </a:t>
            </a:r>
            <a:r>
              <a:rPr lang="ko-KR" altLang="en-US" dirty="0"/>
              <a:t>컴퓨터에 </a:t>
            </a:r>
            <a:r>
              <a:rPr lang="en-US" altLang="ko-KR" dirty="0"/>
              <a:t>GPU </a:t>
            </a:r>
            <a:r>
              <a:rPr lang="ko-KR" altLang="en-US" dirty="0"/>
              <a:t>카드가 여러 개 있다면 각 </a:t>
            </a:r>
            <a:r>
              <a:rPr lang="en-US" altLang="ko-KR" dirty="0"/>
              <a:t>GPU</a:t>
            </a:r>
            <a:r>
              <a:rPr lang="ko-KR" altLang="en-US" dirty="0"/>
              <a:t>를 하나의 프로세스에 할당하는 것이 간단한 해결책</a:t>
            </a:r>
            <a:endParaRPr lang="en-US" altLang="ko-KR" dirty="0"/>
          </a:p>
          <a:p>
            <a:pPr lvl="3"/>
            <a:r>
              <a:rPr lang="en-US" altLang="ko-KR" dirty="0"/>
              <a:t>CUDA_VISIBLE_DEVICES </a:t>
            </a:r>
            <a:r>
              <a:rPr lang="ko-KR" altLang="en-US" dirty="0"/>
              <a:t>환경 변수를 설정하여 각 프로세스가 해당되는 </a:t>
            </a:r>
            <a:r>
              <a:rPr lang="en-US" altLang="ko-KR" dirty="0"/>
              <a:t>GPU </a:t>
            </a:r>
            <a:r>
              <a:rPr lang="ko-KR" altLang="en-US" dirty="0"/>
              <a:t>카드만 보게 설정</a:t>
            </a:r>
            <a:endParaRPr lang="en-US" altLang="ko-KR" dirty="0"/>
          </a:p>
          <a:p>
            <a:pPr lvl="3"/>
            <a:r>
              <a:rPr lang="en-US" altLang="ko-KR" dirty="0"/>
              <a:t>CUDA_DEVICE_ORDER </a:t>
            </a:r>
            <a:r>
              <a:rPr lang="ko-KR" altLang="en-US" dirty="0"/>
              <a:t>환경 변수를 </a:t>
            </a:r>
            <a:r>
              <a:rPr lang="en-US" altLang="ko-KR" dirty="0"/>
              <a:t>PCI_BUS_ID</a:t>
            </a:r>
            <a:r>
              <a:rPr lang="ko-KR" altLang="en-US" dirty="0"/>
              <a:t>로 설정하여 각 </a:t>
            </a:r>
            <a:r>
              <a:rPr lang="en-US" altLang="ko-KR" dirty="0"/>
              <a:t>ID</a:t>
            </a:r>
            <a:r>
              <a:rPr lang="ko-KR" altLang="en-US" dirty="0"/>
              <a:t>가 항상 동일한 </a:t>
            </a:r>
            <a:r>
              <a:rPr lang="en-US" altLang="ko-KR" dirty="0"/>
              <a:t>GPU </a:t>
            </a:r>
            <a:r>
              <a:rPr lang="ko-KR" altLang="en-US" dirty="0"/>
              <a:t>카드를 참조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75EB9A1-12D8-2E82-5475-94235172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2879"/>
            <a:ext cx="7296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6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B41606D-F898-B05D-778A-5923AA01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54107"/>
            <a:ext cx="5114925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140247-B650-20DF-42DF-9F06E54913D1}"/>
              </a:ext>
            </a:extLst>
          </p:cNvPr>
          <p:cNvSpPr txBox="1"/>
          <p:nvPr/>
        </p:nvSpPr>
        <p:spPr>
          <a:xfrm>
            <a:off x="3045041" y="388834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각 프로그램은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를 두 개 사용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98364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 b="1" dirty="0"/>
              <a:t>[</a:t>
            </a:r>
            <a:r>
              <a:rPr lang="ko-KR" altLang="en-US" b="1" dirty="0"/>
              <a:t>방법 </a:t>
            </a:r>
            <a:r>
              <a:rPr lang="en-US" altLang="ko-KR" b="1" dirty="0"/>
              <a:t>2]</a:t>
            </a:r>
            <a:r>
              <a:rPr lang="ko-KR" altLang="en-US" dirty="0"/>
              <a:t> </a:t>
            </a:r>
            <a:r>
              <a:rPr lang="ko-KR" altLang="en-US" dirty="0" err="1"/>
              <a:t>텐서플로가</a:t>
            </a:r>
            <a:r>
              <a:rPr lang="ko-KR" altLang="en-US" dirty="0"/>
              <a:t> 특정한 양의 </a:t>
            </a:r>
            <a:r>
              <a:rPr lang="en-US" altLang="ko-KR" dirty="0"/>
              <a:t>GPU RAM</a:t>
            </a:r>
            <a:r>
              <a:rPr lang="ko-KR" altLang="en-US" dirty="0"/>
              <a:t>만 점유하도록 만드는 것</a:t>
            </a:r>
            <a:endParaRPr lang="en-US" altLang="ko-KR" dirty="0"/>
          </a:p>
          <a:p>
            <a:pPr lvl="3"/>
            <a:r>
              <a:rPr lang="ko-KR" altLang="en-US" dirty="0"/>
              <a:t>이는 반드시 </a:t>
            </a:r>
            <a:r>
              <a:rPr lang="ko-KR" altLang="en-US" dirty="0" err="1"/>
              <a:t>텐서플로를</a:t>
            </a:r>
            <a:r>
              <a:rPr lang="ko-KR" altLang="en-US" dirty="0"/>
              <a:t> </a:t>
            </a:r>
            <a:r>
              <a:rPr lang="ko-KR" altLang="en-US" dirty="0" err="1"/>
              <a:t>임포팅한</a:t>
            </a:r>
            <a:r>
              <a:rPr lang="ko-KR" altLang="en-US" dirty="0"/>
              <a:t> 직후에 수행되어야 함</a:t>
            </a:r>
            <a:endParaRPr lang="en-US" altLang="ko-KR" dirty="0"/>
          </a:p>
          <a:p>
            <a:pPr lvl="3"/>
            <a:r>
              <a:rPr lang="ko-KR" altLang="en-US" dirty="0"/>
              <a:t>예를 들어 </a:t>
            </a:r>
            <a:r>
              <a:rPr lang="ko-KR" altLang="en-US" dirty="0" err="1"/>
              <a:t>텐서플로가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마다 </a:t>
            </a:r>
            <a:r>
              <a:rPr lang="en-US" altLang="ko-KR" dirty="0"/>
              <a:t>2GiB RAM</a:t>
            </a:r>
            <a:r>
              <a:rPr lang="ko-KR" altLang="en-US" dirty="0"/>
              <a:t>만 점유하게 만들려면 물리적인 </a:t>
            </a:r>
            <a:r>
              <a:rPr lang="en-US" altLang="ko-KR" dirty="0"/>
              <a:t>GPU </a:t>
            </a:r>
            <a:r>
              <a:rPr lang="ko-KR" altLang="en-US" dirty="0"/>
              <a:t>장치에 대한 가상 </a:t>
            </a:r>
            <a:r>
              <a:rPr lang="en-US" altLang="ko-KR" dirty="0"/>
              <a:t>GPU </a:t>
            </a:r>
            <a:r>
              <a:rPr lang="ko-KR" altLang="en-US" dirty="0"/>
              <a:t>장치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또는 논리적인 </a:t>
            </a:r>
            <a:r>
              <a:rPr lang="en-US" altLang="ko-KR" dirty="0"/>
              <a:t>GPU 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만들어야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그다음</a:t>
            </a:r>
            <a:r>
              <a:rPr lang="ko-KR" altLang="en-US" dirty="0"/>
              <a:t> 가상 </a:t>
            </a:r>
            <a:r>
              <a:rPr lang="en-US" altLang="ko-KR" dirty="0"/>
              <a:t>GPU </a:t>
            </a:r>
            <a:r>
              <a:rPr lang="ko-KR" altLang="en-US" dirty="0"/>
              <a:t>장치의 메모리 한도를 </a:t>
            </a:r>
            <a:r>
              <a:rPr lang="en-US" altLang="ko-KR" dirty="0"/>
              <a:t>2GiB(</a:t>
            </a:r>
            <a:r>
              <a:rPr lang="ko-KR" altLang="en-US" dirty="0"/>
              <a:t>즉</a:t>
            </a:r>
            <a:r>
              <a:rPr lang="en-US" altLang="ko-KR" dirty="0"/>
              <a:t>, 2,048MiB)</a:t>
            </a:r>
            <a:r>
              <a:rPr lang="ko-KR" altLang="en-US" dirty="0"/>
              <a:t>로 설정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8FC359-824C-AEED-FF74-66211393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5319"/>
            <a:ext cx="6410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4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C30DAC2-1CF9-4720-D45A-B20FF869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506753"/>
            <a:ext cx="4953000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6344BD-94EE-7A48-8A01-90B7CB4B3278}"/>
              </a:ext>
            </a:extLst>
          </p:cNvPr>
          <p:cNvSpPr txBox="1"/>
          <p:nvPr/>
        </p:nvSpPr>
        <p:spPr>
          <a:xfrm>
            <a:off x="3045041" y="4257675"/>
            <a:ext cx="610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각 프로그램이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GPU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네 개를 모두 사용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하지만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GPU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마다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2GiB RAM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만 쓸 수 있음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713158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 b="1" dirty="0"/>
              <a:t>[</a:t>
            </a:r>
            <a:r>
              <a:rPr lang="ko-KR" altLang="en-US" b="1" dirty="0"/>
              <a:t>방법 </a:t>
            </a:r>
            <a:r>
              <a:rPr lang="en-US" altLang="ko-KR" b="1" dirty="0"/>
              <a:t>3] </a:t>
            </a:r>
            <a:r>
              <a:rPr lang="ko-KR" altLang="en-US" dirty="0" err="1"/>
              <a:t>텐서플로가</a:t>
            </a:r>
            <a:r>
              <a:rPr lang="ko-KR" altLang="en-US" dirty="0"/>
              <a:t> 필요할 때만 메모리를 점유하게 만드는 방법</a:t>
            </a:r>
            <a:endParaRPr lang="en-US" altLang="ko-KR" dirty="0"/>
          </a:p>
          <a:p>
            <a:pPr lvl="3"/>
            <a:r>
              <a:rPr lang="ko-KR" altLang="en-US" dirty="0" err="1"/>
              <a:t>텐서플로를</a:t>
            </a:r>
            <a:r>
              <a:rPr lang="ko-KR" altLang="en-US" dirty="0"/>
              <a:t> </a:t>
            </a:r>
            <a:r>
              <a:rPr lang="ko-KR" altLang="en-US" dirty="0" err="1"/>
              <a:t>임포트한</a:t>
            </a:r>
            <a:r>
              <a:rPr lang="ko-KR" altLang="en-US" dirty="0"/>
              <a:t> 직후에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[</a:t>
            </a:r>
            <a:r>
              <a:rPr lang="ko-KR" altLang="en-US" b="1" dirty="0"/>
              <a:t>방법 </a:t>
            </a:r>
            <a:r>
              <a:rPr lang="en-US" altLang="ko-KR" b="1" dirty="0"/>
              <a:t>4] </a:t>
            </a:r>
            <a:r>
              <a:rPr lang="en-US" altLang="ko-KR" dirty="0"/>
              <a:t>TF_FORCE_GPU_ALLOW_GROWTH </a:t>
            </a:r>
            <a:r>
              <a:rPr lang="ko-KR" altLang="en-US" dirty="0"/>
              <a:t>환경 변수를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3"/>
            <a:r>
              <a:rPr lang="ko-KR" altLang="en-US" dirty="0" err="1"/>
              <a:t>텐서플로는</a:t>
            </a:r>
            <a:r>
              <a:rPr lang="ko-KR" altLang="en-US" dirty="0"/>
              <a:t> 프로그램이 종료되기 전까지는 한번 점유한 메모리를 다시 해제하지 않음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BE1B7E-8723-91BF-730A-25AA6289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0524"/>
            <a:ext cx="5648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4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 b="1" dirty="0"/>
              <a:t>[</a:t>
            </a:r>
            <a:r>
              <a:rPr lang="ko-KR" altLang="en-US" b="1" dirty="0"/>
              <a:t>방법 </a:t>
            </a:r>
            <a:r>
              <a:rPr lang="en-US" altLang="ko-KR" b="1" dirty="0"/>
              <a:t>5] </a:t>
            </a:r>
            <a:r>
              <a:rPr lang="en-US" altLang="ko-KR" dirty="0"/>
              <a:t>GPU</a:t>
            </a:r>
            <a:r>
              <a:rPr lang="ko-KR" altLang="en-US" dirty="0"/>
              <a:t>를 두 개 이상의 논리적 장치로 나누기</a:t>
            </a:r>
            <a:endParaRPr lang="en-US" altLang="ko-KR" dirty="0"/>
          </a:p>
          <a:p>
            <a:pPr lvl="3"/>
            <a:r>
              <a:rPr lang="ko-KR" altLang="en-US" dirty="0"/>
              <a:t>다음 코드는 </a:t>
            </a:r>
            <a:r>
              <a:rPr lang="en-US" altLang="ko-KR" dirty="0"/>
              <a:t>GPU #0</a:t>
            </a:r>
            <a:r>
              <a:rPr lang="ko-KR" altLang="en-US" dirty="0"/>
              <a:t>을 </a:t>
            </a:r>
            <a:r>
              <a:rPr lang="en-US" altLang="ko-KR" dirty="0"/>
              <a:t>2GiB RAM</a:t>
            </a:r>
            <a:r>
              <a:rPr lang="ko-KR" altLang="en-US" dirty="0"/>
              <a:t>을 가진 논리적 장치 두 개로 나눔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논리적 장치를 모두 확인하는 코드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3CF00A6-BFD1-ECF4-8238-B67E1BA3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26485"/>
            <a:ext cx="5991225" cy="169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AC4697-4149-4F13-782C-8C2AB729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43087"/>
            <a:ext cx="54387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19.4.3 </a:t>
            </a:r>
            <a:r>
              <a:rPr lang="ko-KR" altLang="en-US" b="1">
                <a:solidFill>
                  <a:srgbClr val="FF0000"/>
                </a:solidFill>
              </a:rPr>
              <a:t>디바이스에 연산과 변수 할당하기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케라스와 </a:t>
            </a:r>
            <a:r>
              <a:rPr lang="en-US" altLang="ko-KR"/>
              <a:t>tf.data</a:t>
            </a:r>
            <a:r>
              <a:rPr lang="ko-KR" altLang="en-US"/>
              <a:t>는 일반적으로 연산과 변수를 적절히 잘 배치함</a:t>
            </a:r>
            <a:endParaRPr lang="en-US" altLang="ko-KR"/>
          </a:p>
          <a:p>
            <a:pPr lvl="1"/>
            <a:r>
              <a:rPr lang="ko-KR" altLang="en-US"/>
              <a:t>하지만 상세하게 제어하고 싶다면 수동으로 각 디바이스에 연산과 변수를 배치할 수도 있음</a:t>
            </a:r>
            <a:endParaRPr lang="en-US" altLang="ko-KR"/>
          </a:p>
          <a:p>
            <a:pPr lvl="2"/>
            <a:r>
              <a:rPr lang="ko-KR" altLang="en-US"/>
              <a:t>일반적으로 데이터 전처리를 </a:t>
            </a:r>
            <a:r>
              <a:rPr lang="en-US" altLang="ko-KR"/>
              <a:t>CPU</a:t>
            </a:r>
            <a:r>
              <a:rPr lang="ko-KR" altLang="en-US"/>
              <a:t>에 배치하고 신경망 연산은 </a:t>
            </a:r>
            <a:r>
              <a:rPr lang="en-US" altLang="ko-KR"/>
              <a:t>GPU</a:t>
            </a:r>
            <a:r>
              <a:rPr lang="ko-KR" altLang="en-US"/>
              <a:t>에 배치</a:t>
            </a:r>
            <a:endParaRPr lang="en-US" altLang="ko-KR"/>
          </a:p>
          <a:p>
            <a:pPr lvl="2"/>
            <a:r>
              <a:rPr lang="en-US" altLang="ko-KR"/>
              <a:t>GPU</a:t>
            </a:r>
            <a:r>
              <a:rPr lang="ko-KR" altLang="en-US"/>
              <a:t>는 보통 통신 대역폭에 제약이 많습니다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GPU </a:t>
            </a:r>
            <a:r>
              <a:rPr lang="ko-KR" altLang="en-US"/>
              <a:t>입출력으로 불필요한 데이터 전송을 피하는 것이 중요</a:t>
            </a:r>
            <a:endParaRPr lang="en-US" altLang="ko-KR"/>
          </a:p>
          <a:p>
            <a:pPr lvl="2"/>
            <a:r>
              <a:rPr lang="en-US" altLang="ko-KR"/>
              <a:t>CPU RAM</a:t>
            </a:r>
            <a:r>
              <a:rPr lang="ko-KR" altLang="en-US"/>
              <a:t>을 머신에 추가하는 것은 간단하고 저렴해서 일반적으로 넉넉하게 추가해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95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기본적으로 </a:t>
            </a:r>
            <a:r>
              <a:rPr lang="en-US" altLang="ko-KR"/>
              <a:t>GPU </a:t>
            </a:r>
            <a:r>
              <a:rPr lang="ko-KR" altLang="en-US"/>
              <a:t>커널이 없는 경우를 제외하고 모든 변수와 연산은 </a:t>
            </a:r>
            <a:r>
              <a:rPr lang="en-US" altLang="ko-KR"/>
              <a:t>(</a:t>
            </a:r>
            <a:r>
              <a:rPr lang="ko-KR" altLang="en-US"/>
              <a:t>이름이 </a:t>
            </a:r>
            <a:r>
              <a:rPr lang="en-US" altLang="ko-KR"/>
              <a:t>"/gpu:0"</a:t>
            </a:r>
            <a:r>
              <a:rPr lang="ko-KR" altLang="en-US"/>
              <a:t>인</a:t>
            </a:r>
            <a:r>
              <a:rPr lang="en-US" altLang="ko-KR"/>
              <a:t>) </a:t>
            </a:r>
            <a:r>
              <a:rPr lang="ko-KR" altLang="en-US"/>
              <a:t>첫 번째 </a:t>
            </a:r>
            <a:r>
              <a:rPr lang="en-US" altLang="ko-KR"/>
              <a:t>GPU</a:t>
            </a:r>
            <a:r>
              <a:rPr lang="ko-KR" altLang="en-US"/>
              <a:t>에 배치됨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연산을 기본 장치 대신 다른 장치에 배치하고 싶다면 </a:t>
            </a:r>
            <a:r>
              <a:rPr lang="en-US" altLang="ko-KR"/>
              <a:t>tf.device() </a:t>
            </a:r>
            <a:r>
              <a:rPr lang="ko-KR" altLang="en-US"/>
              <a:t>콘텍스트 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연산이나 변수를 해당 커널이 없는 장치에 배치하면 텐서플로는 기본 장치로 자동으로 돌아감</a:t>
            </a:r>
            <a:endParaRPr lang="en-US" altLang="ko-KR"/>
          </a:p>
          <a:p>
            <a:pPr lvl="2"/>
            <a:r>
              <a:rPr lang="ko-KR" altLang="en-US"/>
              <a:t>이 기능은 </a:t>
            </a:r>
            <a:r>
              <a:rPr lang="en-US" altLang="ko-KR"/>
              <a:t>GPU </a:t>
            </a:r>
            <a:r>
              <a:rPr lang="ko-KR" altLang="en-US"/>
              <a:t>개수가 다른 여러 컴퓨터에서 동일한 코드를 실행할 때 유용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495565-A872-FA3C-4A0B-E55755F8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9065"/>
            <a:ext cx="6410325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D82C542-FD33-6ACD-C330-1FBD8606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81413"/>
            <a:ext cx="5029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19.4.4 </a:t>
            </a:r>
            <a:r>
              <a:rPr lang="ko-KR" altLang="en-US" b="1">
                <a:solidFill>
                  <a:srgbClr val="FF0000"/>
                </a:solidFill>
              </a:rPr>
              <a:t>다중 장치에서 병렬 실행하기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6E9030-C77A-79BA-B619-9F155CA8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538402"/>
            <a:ext cx="5338438" cy="4615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BDA223-E2A2-2960-7EDB-E6BEF1CEB538}"/>
              </a:ext>
            </a:extLst>
          </p:cNvPr>
          <p:cNvSpPr txBox="1"/>
          <p:nvPr/>
        </p:nvSpPr>
        <p:spPr>
          <a:xfrm>
            <a:off x="3045041" y="615409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텐서플로 그래프의 병렬 실행</a:t>
            </a:r>
          </a:p>
        </p:txBody>
      </p:sp>
    </p:spTree>
    <p:extLst>
      <p:ext uri="{BB962C8B-B14F-4D97-AF65-F5344CB8AC3E}">
        <p14:creationId xmlns:p14="http://schemas.microsoft.com/office/powerpoint/2010/main" val="1328937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19.4</a:t>
            </a:r>
            <a:r>
              <a:rPr lang="ko-KR" altLang="en-US" dirty="0" smtClean="0"/>
              <a:t>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 </a:t>
            </a:r>
            <a:r>
              <a:rPr lang="ko-KR" altLang="en-US"/>
              <a:t>함수가 변수와 같은 상태가 있는 리소스를 수정할 때 텐서플로는 코드 사이에 명시적인 의존성이 없더라도 실행 순서가 코드의 순서와 일치하도록 보장</a:t>
            </a:r>
            <a:endParaRPr lang="en-US" altLang="ko-KR"/>
          </a:p>
          <a:p>
            <a:pPr lvl="1"/>
            <a:r>
              <a:rPr lang="en-US" altLang="ko-KR"/>
              <a:t>GPU</a:t>
            </a:r>
            <a:r>
              <a:rPr lang="ko-KR" altLang="en-US"/>
              <a:t>의 강력한 성능을 활용한 사례</a:t>
            </a:r>
            <a:endParaRPr lang="en-US" altLang="ko-KR"/>
          </a:p>
          <a:p>
            <a:pPr lvl="2"/>
            <a:r>
              <a:rPr lang="ko-KR" altLang="en-US"/>
              <a:t>여러 모델을 각기 다른 </a:t>
            </a:r>
            <a:r>
              <a:rPr lang="en-US" altLang="ko-KR"/>
              <a:t>GPU</a:t>
            </a:r>
            <a:r>
              <a:rPr lang="ko-KR" altLang="en-US"/>
              <a:t>에서 병렬로 훈련할 수 있음</a:t>
            </a:r>
            <a:endParaRPr lang="en-US" altLang="ko-KR"/>
          </a:p>
          <a:p>
            <a:pPr lvl="2"/>
            <a:r>
              <a:rPr lang="ko-KR" altLang="en-US"/>
              <a:t>하나의 </a:t>
            </a:r>
            <a:r>
              <a:rPr lang="en-US" altLang="ko-KR"/>
              <a:t>GPU</a:t>
            </a:r>
            <a:r>
              <a:rPr lang="ko-KR" altLang="en-US"/>
              <a:t>에서 모델을 훈련하면서 </a:t>
            </a:r>
            <a:r>
              <a:rPr lang="en-US" altLang="ko-KR"/>
              <a:t>CPU</a:t>
            </a:r>
            <a:r>
              <a:rPr lang="ko-KR" altLang="en-US"/>
              <a:t>에서 병렬로 전처리를 수행할 수 있음</a:t>
            </a:r>
            <a:endParaRPr lang="en-US" altLang="ko-KR"/>
          </a:p>
          <a:p>
            <a:pPr lvl="2"/>
            <a:r>
              <a:rPr lang="ko-KR" altLang="en-US"/>
              <a:t>모델이 입력으로 이미지를 두 개 받고 </a:t>
            </a:r>
            <a:r>
              <a:rPr lang="en-US" altLang="ko-KR"/>
              <a:t>CNN</a:t>
            </a:r>
            <a:r>
              <a:rPr lang="ko-KR" altLang="en-US"/>
              <a:t>을 두 개 사용해 처리한 다음 그 출력을 합친다면</a:t>
            </a:r>
            <a:r>
              <a:rPr lang="en-US" altLang="ko-KR"/>
              <a:t> </a:t>
            </a:r>
            <a:r>
              <a:rPr lang="ko-KR" altLang="en-US"/>
              <a:t>각 </a:t>
            </a:r>
            <a:r>
              <a:rPr lang="en-US" altLang="ko-KR"/>
              <a:t>CNN</a:t>
            </a:r>
            <a:r>
              <a:rPr lang="ko-KR" altLang="en-US"/>
              <a:t>을 다른 </a:t>
            </a:r>
            <a:r>
              <a:rPr lang="en-US" altLang="ko-KR"/>
              <a:t>GPU</a:t>
            </a:r>
            <a:r>
              <a:rPr lang="ko-KR" altLang="en-US"/>
              <a:t>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배치하여 훨씬 빠르게 실행</a:t>
            </a:r>
            <a:endParaRPr lang="en-US" altLang="ko-KR"/>
          </a:p>
          <a:p>
            <a:pPr lvl="2"/>
            <a:r>
              <a:rPr lang="ko-KR" altLang="en-US"/>
              <a:t>효율적인 앙상블 모델을 만들 수 있음</a:t>
            </a:r>
            <a:endParaRPr lang="en-US" altLang="ko-KR"/>
          </a:p>
          <a:p>
            <a:pPr lvl="3"/>
            <a:r>
              <a:rPr lang="en-US" altLang="ko-KR"/>
              <a:t>GPU</a:t>
            </a:r>
            <a:r>
              <a:rPr lang="ko-KR" altLang="en-US"/>
              <a:t>마다 훈련된 다른 모델을 배치하면 훨씬 빠르게 예측을 모아서 앙상블의 최종 예측을 만들 수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96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여러 장치에서 하나의 모델을 훈련하는 방법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모델 병렬화</a:t>
            </a:r>
            <a:r>
              <a:rPr lang="en-US" altLang="ko-KR"/>
              <a:t>(model parallelism) – </a:t>
            </a:r>
            <a:r>
              <a:rPr lang="ko-KR" altLang="en-US"/>
              <a:t>모델을 여러 장치에 분할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데이터 병렬화</a:t>
            </a:r>
            <a:r>
              <a:rPr lang="en-US" altLang="ko-KR"/>
              <a:t>(data parallelism) - </a:t>
            </a:r>
            <a:r>
              <a:rPr lang="ko-KR" altLang="en-US"/>
              <a:t>모델을 각 장치에 복사한 다음 복사본</a:t>
            </a:r>
            <a:r>
              <a:rPr lang="en-US" altLang="ko-KR"/>
              <a:t>(replica)</a:t>
            </a:r>
            <a:r>
              <a:rPr lang="ko-KR" altLang="en-US"/>
              <a:t>을 각기 다른 데이터의 일부분에서 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082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19.5.1 </a:t>
            </a:r>
            <a:r>
              <a:rPr lang="ko-KR" altLang="en-US" b="1">
                <a:solidFill>
                  <a:srgbClr val="FF0000"/>
                </a:solidFill>
              </a:rPr>
              <a:t>모델 병렬화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완전 연결 신경망의 경우 모델 병렬화는 매우 어렵고 그 효과는 신경망 모델의 구조에 매우 의존적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7D1496-1F4C-5BFE-329D-6657B9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850762"/>
            <a:ext cx="7000875" cy="399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7797B1-8235-FB6B-D7A1-EC72F2442C9D}"/>
              </a:ext>
            </a:extLst>
          </p:cNvPr>
          <p:cNvSpPr txBox="1"/>
          <p:nvPr/>
        </p:nvSpPr>
        <p:spPr>
          <a:xfrm>
            <a:off x="3045041" y="592935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완전 연결 신경망의 분할</a:t>
            </a:r>
          </a:p>
        </p:txBody>
      </p:sp>
    </p:spTree>
    <p:extLst>
      <p:ext uri="{BB962C8B-B14F-4D97-AF65-F5344CB8AC3E}">
        <p14:creationId xmlns:p14="http://schemas.microsoft.com/office/powerpoint/2010/main" val="226363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합성곱 신경망 같은 구조는 아래쪽 층에 부분적으로만 연결된 층을 가집니다</a:t>
            </a:r>
            <a:r>
              <a:rPr lang="en-US" altLang="ko-KR"/>
              <a:t>. </a:t>
            </a:r>
            <a:r>
              <a:rPr lang="ko-KR" altLang="en-US"/>
              <a:t>그래서 여러 장치에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효율적으로 모델을 분산하기 훨씬 쉬움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7797B1-8235-FB6B-D7A1-EC72F2442C9D}"/>
              </a:ext>
            </a:extLst>
          </p:cNvPr>
          <p:cNvSpPr txBox="1"/>
          <p:nvPr/>
        </p:nvSpPr>
        <p:spPr>
          <a:xfrm>
            <a:off x="3045041" y="592935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부분적으로 연결된 신경망의 분할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E79688-CF8F-55E6-9A58-425B7306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823449"/>
            <a:ext cx="5467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7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심층 순환 신경망의 경우 여러 </a:t>
            </a:r>
            <a:r>
              <a:rPr lang="en-US" altLang="ko-KR"/>
              <a:t>GPU</a:t>
            </a:r>
            <a:r>
              <a:rPr lang="ko-KR" altLang="en-US"/>
              <a:t>에 조금 더 효율적으로 나눌 수 있음</a:t>
            </a:r>
            <a:endParaRPr lang="en-US" altLang="ko-KR"/>
          </a:p>
          <a:p>
            <a:pPr lvl="2"/>
            <a:r>
              <a:rPr lang="ko-KR" altLang="en-US"/>
              <a:t>네트워크를 수평으로 분할해서 각 층을 다른 장치에 배치하고 처리할 입력 시퀀스를 네트워크에 주입하면 첫번째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스텝에서는 </a:t>
            </a:r>
            <a:r>
              <a:rPr lang="en-US" altLang="ko-KR"/>
              <a:t>(</a:t>
            </a:r>
            <a:r>
              <a:rPr lang="ko-KR" altLang="en-US"/>
              <a:t>시퀀스의 첫 번째 값을 처리하기 위해</a:t>
            </a:r>
            <a:r>
              <a:rPr lang="en-US" altLang="ko-KR"/>
              <a:t>) </a:t>
            </a:r>
            <a:r>
              <a:rPr lang="ko-KR" altLang="en-US"/>
              <a:t>하나의 장치만 사용되고 두 번째 스텝에서는 두 개가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3576CC-4710-4223-1FE3-AFEEE3E4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91" y="1870402"/>
            <a:ext cx="5667418" cy="3977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B01D88-DC6A-92F1-E4E6-6C0DC5AE6724}"/>
              </a:ext>
            </a:extLst>
          </p:cNvPr>
          <p:cNvSpPr txBox="1"/>
          <p:nvPr/>
        </p:nvSpPr>
        <p:spPr>
          <a:xfrm>
            <a:off x="3045041" y="592935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심층 순환 신경망의 분할</a:t>
            </a:r>
          </a:p>
        </p:txBody>
      </p:sp>
    </p:spTree>
    <p:extLst>
      <p:ext uri="{BB962C8B-B14F-4D97-AF65-F5344CB8AC3E}">
        <p14:creationId xmlns:p14="http://schemas.microsoft.com/office/powerpoint/2010/main" val="58812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19.5.2 </a:t>
            </a:r>
            <a:r>
              <a:rPr lang="ko-KR" altLang="en-US" b="1">
                <a:solidFill>
                  <a:srgbClr val="FF0000"/>
                </a:solidFill>
              </a:rPr>
              <a:t>데이터 병렬화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데이터 병렬화</a:t>
            </a:r>
            <a:r>
              <a:rPr lang="en-US" altLang="ko-KR"/>
              <a:t>(data parallelism) </a:t>
            </a:r>
            <a:r>
              <a:rPr lang="ko-KR" altLang="en-US"/>
              <a:t>또는 </a:t>
            </a:r>
            <a:r>
              <a:rPr lang="en-US" altLang="ko-KR"/>
              <a:t>SPMD(single program, multiple data)</a:t>
            </a:r>
          </a:p>
          <a:p>
            <a:pPr lvl="2"/>
            <a:r>
              <a:rPr lang="ko-KR" altLang="en-US"/>
              <a:t>각 장치에 모델을 복제해서 각각 다른 미니배치를 사용해 모든 모델이 동시에 훈련 스텝을 실행</a:t>
            </a:r>
            <a:endParaRPr lang="en-US" altLang="ko-KR"/>
          </a:p>
          <a:p>
            <a:pPr lvl="2"/>
            <a:r>
              <a:rPr lang="ko-KR" altLang="en-US"/>
              <a:t>복제 모델에서 계산된 그레이디언트를 평균하고 그 결과를 사용해 모델 파라미터를 업데이트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423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미러드 전략을 사용한 데이터 병렬화</a:t>
            </a:r>
            <a:endParaRPr lang="en-US" altLang="ko-KR" b="1"/>
          </a:p>
          <a:p>
            <a:pPr lvl="1"/>
            <a:r>
              <a:rPr lang="ko-KR" altLang="en-US"/>
              <a:t>모델 파라미터를 모든 </a:t>
            </a:r>
            <a:r>
              <a:rPr lang="en-US" altLang="ko-KR"/>
              <a:t>GPU</a:t>
            </a:r>
            <a:r>
              <a:rPr lang="ko-KR" altLang="en-US"/>
              <a:t>에 완전히 똑같이 복사하고 항상 모든 </a:t>
            </a:r>
            <a:r>
              <a:rPr lang="en-US" altLang="ko-KR"/>
              <a:t>GPU</a:t>
            </a:r>
            <a:r>
              <a:rPr lang="ko-KR" altLang="en-US"/>
              <a:t>에 동일한 파라미터 업데이트를 적용</a:t>
            </a:r>
            <a:endParaRPr lang="en-US" altLang="ko-KR"/>
          </a:p>
          <a:p>
            <a:pPr lvl="1"/>
            <a:r>
              <a:rPr lang="ko-KR" altLang="en-US"/>
              <a:t>복제된 모든 모델은 항상 완벽하게 동일한 상태로 유지</a:t>
            </a:r>
            <a:endParaRPr lang="en-US" altLang="ko-KR"/>
          </a:p>
          <a:p>
            <a:pPr lvl="1"/>
            <a:r>
              <a:rPr lang="ko-KR" altLang="en-US"/>
              <a:t>올리듀스</a:t>
            </a:r>
            <a:r>
              <a:rPr lang="en-US" altLang="ko-KR"/>
              <a:t>(AllReduce) </a:t>
            </a:r>
            <a:r>
              <a:rPr lang="ko-KR" altLang="en-US"/>
              <a:t>알고리즘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AFA938-C7BF-E74B-2E47-1B27DF88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75" y="2269617"/>
            <a:ext cx="4044626" cy="3773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7DD19A-AED6-5DD6-2889-821848A1F9AD}"/>
              </a:ext>
            </a:extLst>
          </p:cNvPr>
          <p:cNvSpPr txBox="1"/>
          <p:nvPr/>
        </p:nvSpPr>
        <p:spPr>
          <a:xfrm>
            <a:off x="3045041" y="625021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미러드 전략을 사용한 데이터 병렬화</a:t>
            </a:r>
          </a:p>
        </p:txBody>
      </p:sp>
    </p:spTree>
    <p:extLst>
      <p:ext uri="{BB962C8B-B14F-4D97-AF65-F5344CB8AC3E}">
        <p14:creationId xmlns:p14="http://schemas.microsoft.com/office/powerpoint/2010/main" val="15660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중앙 집중적인 </a:t>
            </a:r>
            <a:r>
              <a:rPr lang="ko-KR" altLang="en-US" b="1" dirty="0" err="1"/>
              <a:t>파라미터를</a:t>
            </a:r>
            <a:r>
              <a:rPr lang="ko-KR" altLang="en-US" b="1" dirty="0"/>
              <a:t> 사용한 데이터 병렬화</a:t>
            </a:r>
            <a:endParaRPr lang="en-US" altLang="ko-KR" b="1" dirty="0"/>
          </a:p>
          <a:p>
            <a:pPr lvl="1"/>
            <a:r>
              <a:rPr lang="ko-KR" altLang="en-US" dirty="0"/>
              <a:t>계산을 수행하는 </a:t>
            </a:r>
            <a:r>
              <a:rPr lang="en-US" altLang="ko-KR" dirty="0"/>
              <a:t>GPU </a:t>
            </a:r>
            <a:r>
              <a:rPr lang="ko-KR" altLang="en-US" dirty="0"/>
              <a:t>장치</a:t>
            </a:r>
            <a:r>
              <a:rPr lang="en-US" altLang="ko-KR" dirty="0"/>
              <a:t>(</a:t>
            </a:r>
            <a:r>
              <a:rPr lang="ko-KR" altLang="en-US" dirty="0" err="1" smtClean="0"/>
              <a:t>워커</a:t>
            </a:r>
            <a:r>
              <a:rPr lang="en-US" altLang="ko-KR" baseline="30000" dirty="0" smtClean="0"/>
              <a:t>worker</a:t>
            </a:r>
            <a:r>
              <a:rPr lang="en-US" altLang="ko-KR" dirty="0"/>
              <a:t>) </a:t>
            </a:r>
            <a:r>
              <a:rPr lang="ko-KR" altLang="en-US" dirty="0"/>
              <a:t>밖에 모델 </a:t>
            </a:r>
            <a:r>
              <a:rPr lang="ko-KR" altLang="en-US" dirty="0" err="1"/>
              <a:t>파라미터를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/>
              <a:t>분산 환경에서는 모든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서버</a:t>
            </a:r>
            <a:r>
              <a:rPr lang="en-US" altLang="ko-KR" baseline="30000" dirty="0" smtClean="0"/>
              <a:t>parameter </a:t>
            </a:r>
            <a:r>
              <a:rPr lang="en-US" altLang="ko-KR" baseline="30000" dirty="0"/>
              <a:t>server</a:t>
            </a:r>
            <a:r>
              <a:rPr lang="ko-KR" altLang="en-US" dirty="0"/>
              <a:t>라 부르는 하나 이상의 </a:t>
            </a:r>
            <a:r>
              <a:rPr lang="en-US" altLang="ko-KR" dirty="0"/>
              <a:t>CPU</a:t>
            </a:r>
            <a:r>
              <a:rPr lang="ko-KR" altLang="en-US" dirty="0"/>
              <a:t>만 있는 서버에 저장할 수 있음</a:t>
            </a:r>
            <a:r>
              <a:rPr lang="en-US" altLang="ko-KR" dirty="0"/>
              <a:t>. </a:t>
            </a:r>
            <a:r>
              <a:rPr lang="ko-KR" altLang="en-US" dirty="0"/>
              <a:t>이 서버의 역할은 </a:t>
            </a:r>
            <a:r>
              <a:rPr lang="ko-KR" altLang="en-US" dirty="0" err="1"/>
              <a:t>파라미터를</a:t>
            </a:r>
            <a:r>
              <a:rPr lang="ko-KR" altLang="en-US" dirty="0"/>
              <a:t> 보관하고 업데이트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7DD19A-AED6-5DD6-2889-821848A1F9AD}"/>
              </a:ext>
            </a:extLst>
          </p:cNvPr>
          <p:cNvSpPr txBox="1"/>
          <p:nvPr/>
        </p:nvSpPr>
        <p:spPr>
          <a:xfrm>
            <a:off x="3045041" y="625021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중앙 집중적인 파라미터를 사용한 데이터 병렬화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0969E05-4911-CE83-D1D5-436235A4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317713"/>
            <a:ext cx="5725033" cy="37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1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미러드 전략은 모든 </a:t>
            </a:r>
            <a:r>
              <a:rPr lang="en-US" altLang="ko-KR"/>
              <a:t>GPU</a:t>
            </a:r>
            <a:r>
              <a:rPr lang="ko-KR" altLang="en-US"/>
              <a:t>에 동기화된 가중치 업데이트를 사용하지만 중앙 집중적인 방식은 동기 업데이트와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비동기 업데이트를 모두 사용</a:t>
            </a:r>
            <a:endParaRPr lang="en-US" altLang="ko-KR"/>
          </a:p>
          <a:p>
            <a:pPr lvl="2"/>
            <a:r>
              <a:rPr lang="ko-KR" altLang="en-US"/>
              <a:t>동기 업데이트</a:t>
            </a:r>
            <a:r>
              <a:rPr lang="en-US" altLang="ko-KR"/>
              <a:t>(synchronous update)</a:t>
            </a:r>
          </a:p>
          <a:p>
            <a:pPr lvl="3"/>
            <a:r>
              <a:rPr lang="ko-KR" altLang="en-US"/>
              <a:t>모든 그레이디언트가 준비될 때까지 그레이디언트 수집기가 기다린 다음 평균 그레이디언트를 계산하여 모델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파라미터를 업데이트할 옵티마이저에게 전달</a:t>
            </a:r>
            <a:endParaRPr lang="en-US" altLang="ko-KR"/>
          </a:p>
          <a:p>
            <a:pPr lvl="3"/>
            <a:r>
              <a:rPr lang="ko-KR" altLang="en-US"/>
              <a:t>한 복제 모델이 그레이디언트 계산을 마치더라도 파라미터가 업데이트될 때까지 기다렸다가 다음 미니배치를 처리</a:t>
            </a:r>
            <a:endParaRPr lang="en-US" altLang="ko-KR"/>
          </a:p>
          <a:p>
            <a:pPr lvl="3"/>
            <a:r>
              <a:rPr lang="ko-KR" altLang="en-US"/>
              <a:t>단점은 어떤 장치가 다른 장치보다 느리면 빠른 장치가 느린 장치를 매 스텝마다 기다려야 함</a:t>
            </a:r>
            <a:endParaRPr lang="en-US" altLang="ko-KR"/>
          </a:p>
          <a:p>
            <a:pPr lvl="2"/>
            <a:r>
              <a:rPr lang="ko-KR" altLang="en-US"/>
              <a:t>비동기 업데이트</a:t>
            </a:r>
            <a:r>
              <a:rPr lang="en-US" altLang="ko-KR"/>
              <a:t>(asynchronous update)</a:t>
            </a:r>
          </a:p>
          <a:p>
            <a:pPr lvl="3"/>
            <a:r>
              <a:rPr lang="ko-KR" altLang="en-US"/>
              <a:t>복제 모델이 그레이디언트 계산을 끝낼 때마다 즉시 모델 파라미터를 업데이트</a:t>
            </a:r>
            <a:endParaRPr lang="en-US" altLang="ko-KR"/>
          </a:p>
          <a:p>
            <a:pPr lvl="3"/>
            <a:r>
              <a:rPr lang="ko-KR" altLang="en-US"/>
              <a:t>단순하고</a:t>
            </a:r>
            <a:r>
              <a:rPr lang="en-US" altLang="ko-KR"/>
              <a:t>, </a:t>
            </a:r>
            <a:r>
              <a:rPr lang="ko-KR" altLang="en-US"/>
              <a:t>동기화 지연이 없고</a:t>
            </a:r>
            <a:r>
              <a:rPr lang="en-US" altLang="ko-KR"/>
              <a:t>, </a:t>
            </a:r>
            <a:r>
              <a:rPr lang="ko-KR" altLang="en-US"/>
              <a:t>대역폭을 효율적으로 사용하므로 매력적인 방법</a:t>
            </a:r>
            <a:endParaRPr lang="en-US" altLang="ko-KR"/>
          </a:p>
          <a:p>
            <a:pPr lvl="3"/>
            <a:r>
              <a:rPr lang="ko-KR" altLang="en-US"/>
              <a:t>실전에서 이 방식은 잘 작동하지만 놀랍게도 전혀 효과가 없음</a:t>
            </a:r>
            <a:endParaRPr lang="en-US" altLang="ko-KR"/>
          </a:p>
          <a:p>
            <a:pPr lvl="4"/>
            <a:r>
              <a:rPr lang="ko-KR" altLang="en-US"/>
              <a:t>낡은 그레이디언트</a:t>
            </a:r>
            <a:r>
              <a:rPr lang="en-US" altLang="ko-KR"/>
              <a:t>(stale gradient)</a:t>
            </a:r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63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0ADA725-A4B1-6A47-7FC1-1367F3A9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485900"/>
            <a:ext cx="6657975" cy="388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2DBF0B-9CD6-C54B-FF9D-DE5D0F1B91F8}"/>
              </a:ext>
            </a:extLst>
          </p:cNvPr>
          <p:cNvSpPr txBox="1"/>
          <p:nvPr/>
        </p:nvSpPr>
        <p:spPr>
          <a:xfrm>
            <a:off x="3045041" y="532720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비동기 업데이트를 사용할 때의 낡은 그레이디언트</a:t>
            </a:r>
          </a:p>
        </p:txBody>
      </p:sp>
    </p:spTree>
    <p:extLst>
      <p:ext uri="{BB962C8B-B14F-4D97-AF65-F5344CB8AC3E}">
        <p14:creationId xmlns:p14="http://schemas.microsoft.com/office/powerpoint/2010/main" val="2779844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낡은 </a:t>
            </a:r>
            <a:r>
              <a:rPr lang="ko-KR" altLang="en-US" dirty="0" err="1"/>
              <a:t>그레이디언트</a:t>
            </a:r>
            <a:r>
              <a:rPr lang="ko-KR" altLang="en-US" dirty="0"/>
              <a:t> 현상을 줄일 수 있는 몇 가지 방법</a:t>
            </a:r>
            <a:endParaRPr lang="en-US" altLang="ko-KR" dirty="0"/>
          </a:p>
          <a:p>
            <a:pPr lvl="2"/>
            <a:r>
              <a:rPr lang="ko-KR" altLang="en-US" dirty="0" err="1"/>
              <a:t>학습률을</a:t>
            </a:r>
            <a:r>
              <a:rPr lang="ko-KR" altLang="en-US" dirty="0"/>
              <a:t> 감소시킴</a:t>
            </a:r>
            <a:endParaRPr lang="en-US" altLang="ko-KR" dirty="0"/>
          </a:p>
          <a:p>
            <a:pPr lvl="2"/>
            <a:r>
              <a:rPr lang="ko-KR" altLang="en-US" dirty="0"/>
              <a:t>낡은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버리거나 크기를 줄임</a:t>
            </a:r>
            <a:endParaRPr lang="en-US" altLang="ko-KR" dirty="0"/>
          </a:p>
          <a:p>
            <a:pPr lvl="2"/>
            <a:r>
              <a:rPr lang="ko-KR" altLang="en-US" dirty="0"/>
              <a:t>미니배치 크기를 조절</a:t>
            </a:r>
            <a:endParaRPr lang="en-US" altLang="ko-KR" dirty="0"/>
          </a:p>
          <a:p>
            <a:pPr lvl="2"/>
            <a:r>
              <a:rPr lang="ko-KR" altLang="en-US" dirty="0"/>
              <a:t>하나의 복제 모델만 사용하여 처음 몇 번의 </a:t>
            </a:r>
            <a:r>
              <a:rPr lang="ko-KR" altLang="en-US" dirty="0" err="1"/>
              <a:t>에포크를</a:t>
            </a:r>
            <a:r>
              <a:rPr lang="ko-KR" altLang="en-US" dirty="0"/>
              <a:t> 시작</a:t>
            </a:r>
            <a:r>
              <a:rPr lang="en-US" altLang="ko-KR" dirty="0"/>
              <a:t>(</a:t>
            </a:r>
            <a:r>
              <a:rPr lang="ko-KR" altLang="en-US" dirty="0"/>
              <a:t>준비 </a:t>
            </a:r>
            <a:r>
              <a:rPr lang="ko-KR" altLang="en-US" dirty="0" smtClean="0"/>
              <a:t>단계</a:t>
            </a:r>
            <a:r>
              <a:rPr lang="en-US" altLang="ko-KR" baseline="30000" dirty="0" err="1" smtClean="0"/>
              <a:t>warmup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phase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일반적으로 </a:t>
            </a:r>
            <a:r>
              <a:rPr lang="ko-KR" altLang="en-US" dirty="0" err="1"/>
              <a:t>그레이디언트가</a:t>
            </a:r>
            <a:r>
              <a:rPr lang="ko-KR" altLang="en-US" dirty="0"/>
              <a:t> 크거나 </a:t>
            </a:r>
            <a:r>
              <a:rPr lang="ko-KR" altLang="en-US" dirty="0" err="1"/>
              <a:t>파라미터가</a:t>
            </a:r>
            <a:r>
              <a:rPr lang="ko-KR" altLang="en-US" dirty="0"/>
              <a:t> 비용 함수의 계곡 부분에 아직 안착하지 못했을 때 다른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복제 모델이 </a:t>
            </a:r>
            <a:r>
              <a:rPr lang="ko-KR" altLang="en-US" dirty="0" err="1"/>
              <a:t>파라미터를</a:t>
            </a:r>
            <a:r>
              <a:rPr lang="ko-KR" altLang="en-US" dirty="0"/>
              <a:t> 매우 다른 방향으로 이동시킬 수 있으므로 낡은 </a:t>
            </a:r>
            <a:r>
              <a:rPr lang="ko-KR" altLang="en-US" dirty="0" err="1"/>
              <a:t>그레이디언트가</a:t>
            </a:r>
            <a:r>
              <a:rPr lang="ko-KR" altLang="en-US" dirty="0"/>
              <a:t> 훈련 초기에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더 큰 문제를 일으키는 경향이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980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대역폭 포화</a:t>
            </a:r>
            <a:endParaRPr lang="en-US" altLang="ko-KR" b="1"/>
          </a:p>
          <a:p>
            <a:pPr lvl="1"/>
            <a:r>
              <a:rPr lang="ko-KR" altLang="en-US"/>
              <a:t>대역폭 포화는 전송해야 할 파라미터와 그레이디언트가 많아 대규모 밀집 모델에서 더욱 심각</a:t>
            </a:r>
          </a:p>
          <a:p>
            <a:pPr lvl="2"/>
            <a:r>
              <a:rPr lang="ko-KR" altLang="en-US"/>
              <a:t>작은 모델에서는 덜 심하고</a:t>
            </a:r>
            <a:r>
              <a:rPr lang="en-US" altLang="ko-KR"/>
              <a:t>(</a:t>
            </a:r>
            <a:r>
              <a:rPr lang="ko-KR" altLang="en-US"/>
              <a:t>하지만 병렬화의 이득이 작음</a:t>
            </a:r>
            <a:r>
              <a:rPr lang="en-US" altLang="ko-KR"/>
              <a:t>) </a:t>
            </a:r>
            <a:r>
              <a:rPr lang="ko-KR" altLang="en-US"/>
              <a:t>크지만 희소한 모델에서는 대부분 그레이디언트가 </a:t>
            </a:r>
            <a:r>
              <a:rPr lang="en-US" altLang="ko-KR"/>
              <a:t>0</a:t>
            </a:r>
            <a:r>
              <a:rPr lang="ko-KR" altLang="en-US"/>
              <a:t>이므로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효율적으로 통신할 수 있음</a:t>
            </a:r>
            <a:endParaRPr lang="en-US" altLang="ko-KR"/>
          </a:p>
          <a:p>
            <a:pPr lvl="2"/>
            <a:r>
              <a:rPr lang="ko-KR" altLang="en-US"/>
              <a:t>희소 모델의 규모를 늘린 사례</a:t>
            </a:r>
            <a:endParaRPr lang="en-US" altLang="ko-KR"/>
          </a:p>
          <a:p>
            <a:pPr lvl="3"/>
            <a:r>
              <a:rPr lang="ko-KR" altLang="en-US"/>
              <a:t>신경망 기계 번역</a:t>
            </a:r>
            <a:r>
              <a:rPr lang="en-US" altLang="ko-KR"/>
              <a:t>: 8</a:t>
            </a:r>
            <a:r>
              <a:rPr lang="ko-KR" altLang="en-US"/>
              <a:t>개 </a:t>
            </a:r>
            <a:r>
              <a:rPr lang="en-US" altLang="ko-KR"/>
              <a:t>GPU</a:t>
            </a:r>
            <a:r>
              <a:rPr lang="ko-KR" altLang="en-US"/>
              <a:t>에서 </a:t>
            </a:r>
            <a:r>
              <a:rPr lang="en-US" altLang="ko-KR"/>
              <a:t>6</a:t>
            </a:r>
            <a:r>
              <a:rPr lang="ko-KR" altLang="en-US"/>
              <a:t>배 속도 증가</a:t>
            </a:r>
          </a:p>
          <a:p>
            <a:pPr lvl="3"/>
            <a:r>
              <a:rPr lang="ko-KR" altLang="en-US"/>
              <a:t>인셉션</a:t>
            </a:r>
            <a:r>
              <a:rPr lang="en-US" altLang="ko-KR"/>
              <a:t>/</a:t>
            </a:r>
            <a:r>
              <a:rPr lang="ko-KR" altLang="en-US"/>
              <a:t>이미지넷</a:t>
            </a:r>
            <a:r>
              <a:rPr lang="en-US" altLang="ko-KR"/>
              <a:t>: 50</a:t>
            </a:r>
            <a:r>
              <a:rPr lang="ko-KR" altLang="en-US"/>
              <a:t>개 </a:t>
            </a:r>
            <a:r>
              <a:rPr lang="en-US" altLang="ko-KR"/>
              <a:t>GPU</a:t>
            </a:r>
            <a:r>
              <a:rPr lang="ko-KR" altLang="en-US"/>
              <a:t>에서 </a:t>
            </a:r>
            <a:r>
              <a:rPr lang="en-US" altLang="ko-KR"/>
              <a:t>32</a:t>
            </a:r>
            <a:r>
              <a:rPr lang="ko-KR" altLang="en-US"/>
              <a:t>배 속도 증가</a:t>
            </a:r>
          </a:p>
          <a:p>
            <a:pPr lvl="3"/>
            <a:r>
              <a:rPr lang="ko-KR" altLang="en-US"/>
              <a:t>랭크브레인</a:t>
            </a:r>
            <a:r>
              <a:rPr lang="en-US" altLang="ko-KR"/>
              <a:t>(RankBrain): 500</a:t>
            </a:r>
            <a:r>
              <a:rPr lang="ko-KR" altLang="en-US"/>
              <a:t>개 </a:t>
            </a:r>
            <a:r>
              <a:rPr lang="en-US" altLang="ko-KR"/>
              <a:t>GPU</a:t>
            </a:r>
            <a:r>
              <a:rPr lang="ko-KR" altLang="en-US"/>
              <a:t>에서 </a:t>
            </a:r>
            <a:r>
              <a:rPr lang="en-US" altLang="ko-KR"/>
              <a:t>300</a:t>
            </a:r>
            <a:r>
              <a:rPr lang="ko-KR" altLang="en-US"/>
              <a:t>배 속도 증가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061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2018</a:t>
            </a:r>
            <a:r>
              <a:rPr lang="ko-KR" altLang="en-US"/>
              <a:t>년 마이크로소프트 </a:t>
            </a:r>
            <a:r>
              <a:rPr lang="en-US" altLang="ko-KR"/>
              <a:t>PipeDream</a:t>
            </a:r>
          </a:p>
          <a:p>
            <a:pPr lvl="2"/>
            <a:r>
              <a:rPr lang="ko-KR" altLang="en-US"/>
              <a:t>파이프라인 병렬화</a:t>
            </a:r>
            <a:r>
              <a:rPr lang="en-US" altLang="ko-KR"/>
              <a:t>(pipeline parallelism) – </a:t>
            </a:r>
            <a:r>
              <a:rPr lang="ko-KR" altLang="en-US"/>
              <a:t>모델 병렬화와 데이터 병렬화를 결합</a:t>
            </a:r>
            <a:endParaRPr lang="en-US" altLang="ko-KR"/>
          </a:p>
          <a:p>
            <a:pPr lvl="2"/>
            <a:r>
              <a:rPr lang="ko-KR" altLang="en-US"/>
              <a:t>파이프라인 병렬화는 모델을 스테이지</a:t>
            </a:r>
            <a:r>
              <a:rPr lang="en-US" altLang="ko-KR"/>
              <a:t>(stage)</a:t>
            </a:r>
            <a:r>
              <a:rPr lang="ko-KR" altLang="en-US"/>
              <a:t>라고 하는 연속적인 부분으로 나누어 각각 다른 머신에서 훈련</a:t>
            </a:r>
            <a:endParaRPr lang="en-US" altLang="ko-KR"/>
          </a:p>
          <a:p>
            <a:pPr lvl="2"/>
            <a:r>
              <a:rPr lang="ko-KR" altLang="en-US"/>
              <a:t>그 결과 모든 머신이 유휴 시간이 거의 없이 병렬로 작동하는 비동기식 파이프라인이 생성</a:t>
            </a:r>
            <a:endParaRPr lang="en-US" altLang="ko-KR"/>
          </a:p>
          <a:p>
            <a:pPr lvl="2"/>
            <a:r>
              <a:rPr lang="ko-KR" altLang="en-US"/>
              <a:t>가중치 스태싱</a:t>
            </a:r>
            <a:r>
              <a:rPr lang="en-US" altLang="ko-KR"/>
              <a:t>(weight stashing)</a:t>
            </a:r>
          </a:p>
          <a:p>
            <a:pPr lvl="3"/>
            <a:r>
              <a:rPr lang="ko-KR" altLang="en-US"/>
              <a:t>각 스테이지가 정방향 계산 중에 가중치를 저장했다가 역전파 중에 복원하여 정방향와 역방향에서 모두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동일한 가중치가 사용되도록 하는 방법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en-US" altLang="ko-KR"/>
              <a:t>2022</a:t>
            </a:r>
            <a:r>
              <a:rPr lang="ko-KR" altLang="en-US"/>
              <a:t>년 구글 </a:t>
            </a:r>
            <a:r>
              <a:rPr lang="en-US" altLang="ko-KR"/>
              <a:t>Pathways</a:t>
            </a:r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E668DB-8E5C-CA43-FFA0-FC59729B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050740"/>
            <a:ext cx="8201025" cy="183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7D5DCF-36C1-C99A-46BD-F9761CBB5360}"/>
              </a:ext>
            </a:extLst>
          </p:cNvPr>
          <p:cNvSpPr txBox="1"/>
          <p:nvPr/>
        </p:nvSpPr>
        <p:spPr>
          <a:xfrm>
            <a:off x="3045041" y="500313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19-17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PipeDream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의 파이프라인 병렬화</a:t>
            </a:r>
          </a:p>
        </p:txBody>
      </p:sp>
    </p:spTree>
    <p:extLst>
      <p:ext uri="{BB962C8B-B14F-4D97-AF65-F5344CB8AC3E}">
        <p14:creationId xmlns:p14="http://schemas.microsoft.com/office/powerpoint/2010/main" val="250775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19.5.3 </a:t>
            </a:r>
            <a:r>
              <a:rPr lang="ko-KR" altLang="en-US" b="1">
                <a:solidFill>
                  <a:srgbClr val="FF0000"/>
                </a:solidFill>
              </a:rPr>
              <a:t>분산 전략 </a:t>
            </a:r>
            <a:r>
              <a:rPr lang="en-US" altLang="ko-KR" b="1">
                <a:solidFill>
                  <a:srgbClr val="FF0000"/>
                </a:solidFill>
              </a:rPr>
              <a:t>API</a:t>
            </a:r>
            <a:r>
              <a:rPr lang="ko-KR" altLang="en-US" b="1">
                <a:solidFill>
                  <a:srgbClr val="FF0000"/>
                </a:solidFill>
              </a:rPr>
              <a:t>를 사용한 대규모 훈련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텐서플로는 여러 장치와 머신에서 모델을 분산하는 복잡성을 모두 대신 처리해주는 매우 간단한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분산 전략 </a:t>
            </a:r>
            <a:r>
              <a:rPr lang="en-US" altLang="ko-KR"/>
              <a:t>API</a:t>
            </a:r>
            <a:r>
              <a:rPr lang="ko-KR" altLang="en-US"/>
              <a:t>를 제공</a:t>
            </a:r>
            <a:endParaRPr lang="en-US" altLang="ko-KR"/>
          </a:p>
          <a:p>
            <a:pPr lvl="2"/>
            <a:r>
              <a:rPr lang="ko-KR" altLang="en-US"/>
              <a:t>미러드 전략으로 데이터 병렬화를 사용해 모든 </a:t>
            </a:r>
            <a:r>
              <a:rPr lang="en-US" altLang="ko-KR"/>
              <a:t>GPU</a:t>
            </a:r>
            <a:r>
              <a:rPr lang="ko-KR" altLang="en-US"/>
              <a:t>에서 케라스 모델을 훈련하려면 </a:t>
            </a:r>
            <a:r>
              <a:rPr lang="en-US" altLang="ko-KR"/>
              <a:t>MirroredStrategy </a:t>
            </a:r>
            <a:r>
              <a:rPr lang="ko-KR" altLang="en-US"/>
              <a:t>객체를 만들고 </a:t>
            </a:r>
            <a:r>
              <a:rPr lang="en-US" altLang="ko-KR"/>
              <a:t>scope() </a:t>
            </a:r>
            <a:r>
              <a:rPr lang="ko-KR" altLang="en-US"/>
              <a:t>메서드를 호출하여 분산 콘텍스트를 얻어야 함</a:t>
            </a:r>
            <a:endParaRPr lang="en-US" altLang="ko-KR"/>
          </a:p>
          <a:p>
            <a:pPr lvl="2"/>
            <a:r>
              <a:rPr lang="ko-KR" altLang="en-US"/>
              <a:t>그런 다음 이 콘텍스트로 모델 생성과 컴파일 과정을 감싸고 모델의 </a:t>
            </a:r>
            <a:r>
              <a:rPr lang="en-US" altLang="ko-KR"/>
              <a:t>fit() </a:t>
            </a:r>
            <a:r>
              <a:rPr lang="ko-KR" altLang="en-US"/>
              <a:t>메서드를 호출</a:t>
            </a:r>
            <a:endParaRPr lang="en-US" altLang="ko-KR"/>
          </a:p>
          <a:p>
            <a:pPr lvl="3"/>
            <a:r>
              <a:rPr lang="en-US" altLang="ko-KR"/>
              <a:t>fit() </a:t>
            </a:r>
            <a:r>
              <a:rPr lang="ko-KR" altLang="en-US"/>
              <a:t>메서드는 자동으로 훈련 배치를 모든 복제 모델에 나눔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따라서 배치 크기가 복제 모델의 개수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가용한 </a:t>
            </a:r>
            <a:r>
              <a:rPr lang="en-US" altLang="ko-KR"/>
              <a:t>GPU </a:t>
            </a:r>
            <a:r>
              <a:rPr lang="ko-KR" altLang="en-US"/>
              <a:t>개수</a:t>
            </a:r>
            <a:r>
              <a:rPr lang="en-US" altLang="ko-KR"/>
              <a:t>)</a:t>
            </a:r>
            <a:r>
              <a:rPr lang="ko-KR" altLang="en-US"/>
              <a:t>로 나누어 떨어지는 것이 좋음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9413FBF-9E13-099E-D5E1-0EC6D09F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7715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8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가중치를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모델을 로드하여 가능한 모든 장치에서 실행하려면 분산 콘텍스트 안에서 </a:t>
            </a:r>
            <a:r>
              <a:rPr lang="en-US" altLang="ko-KR"/>
              <a:t>tf.keras.models.load_model()</a:t>
            </a:r>
            <a:r>
              <a:rPr lang="ko-KR" altLang="en-US"/>
              <a:t>을 호출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가능한 </a:t>
            </a:r>
            <a:r>
              <a:rPr lang="en-US" altLang="ko-KR"/>
              <a:t>GPU </a:t>
            </a:r>
            <a:r>
              <a:rPr lang="ko-KR" altLang="en-US"/>
              <a:t>장치 중 일부만 사용하고 싶다면 </a:t>
            </a:r>
            <a:r>
              <a:rPr lang="en-US" altLang="ko-KR"/>
              <a:t>MirroredStrategy </a:t>
            </a:r>
            <a:r>
              <a:rPr lang="ko-KR" altLang="en-US"/>
              <a:t>생성자에 장치 리스트를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중앙 집중적인 파라미터로 데이터 병렬화를 사용한다면 </a:t>
            </a:r>
            <a:r>
              <a:rPr lang="en-US" altLang="ko-KR"/>
              <a:t>MirroredStrategy</a:t>
            </a:r>
            <a:r>
              <a:rPr lang="ko-KR" altLang="en-US"/>
              <a:t>를 </a:t>
            </a:r>
            <a:r>
              <a:rPr lang="en-US" altLang="ko-KR"/>
              <a:t>CentralStorageStrategy</a:t>
            </a:r>
            <a:r>
              <a:rPr lang="ko-KR" altLang="en-US"/>
              <a:t>로 변경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41D943-0238-A746-F85B-6961B5B0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2525"/>
            <a:ext cx="5229225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3E02C9-67A8-DA5A-17F6-1CDAA90D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61208"/>
            <a:ext cx="57531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879E395-93AA-E04A-5FE0-C27E175CE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055061"/>
            <a:ext cx="6991350" cy="64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B95603F-A9B2-B5DB-AD39-8531529E2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095875"/>
            <a:ext cx="5915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0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19.5.4 </a:t>
            </a:r>
            <a:r>
              <a:rPr lang="ko-KR" altLang="en-US" b="1" dirty="0" err="1">
                <a:solidFill>
                  <a:srgbClr val="FF0000"/>
                </a:solidFill>
              </a:rPr>
              <a:t>텐서플로</a:t>
            </a:r>
            <a:r>
              <a:rPr lang="ko-KR" altLang="en-US" b="1" dirty="0">
                <a:solidFill>
                  <a:srgbClr val="FF0000"/>
                </a:solidFill>
              </a:rPr>
              <a:t> 클러스터에서 모델 훈련하기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텐서플로</a:t>
            </a:r>
            <a:r>
              <a:rPr lang="ko-KR" altLang="en-US" dirty="0"/>
              <a:t> 클러스터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 Cluster)</a:t>
            </a:r>
            <a:r>
              <a:rPr lang="ko-KR" altLang="en-US" dirty="0"/>
              <a:t>는 보통 다른 </a:t>
            </a:r>
            <a:r>
              <a:rPr lang="ko-KR" altLang="en-US" dirty="0" err="1"/>
              <a:t>머신에서</a:t>
            </a:r>
            <a:r>
              <a:rPr lang="ko-KR" altLang="en-US" dirty="0"/>
              <a:t> 동시에 실행되는 </a:t>
            </a:r>
            <a:r>
              <a:rPr lang="ko-KR" altLang="en-US" dirty="0" err="1"/>
              <a:t>텐서플로</a:t>
            </a:r>
            <a:r>
              <a:rPr lang="ko-KR" altLang="en-US" dirty="0"/>
              <a:t> 프로세스 그룹</a:t>
            </a:r>
            <a:endParaRPr lang="en-US" altLang="ko-KR" dirty="0"/>
          </a:p>
          <a:p>
            <a:pPr lvl="2"/>
            <a:r>
              <a:rPr lang="ko-KR" altLang="en-US" dirty="0"/>
              <a:t>클러스터는 신경망 모델 훈련이나 실행과 같은 작업을 완료하기 위해 서로 통신</a:t>
            </a:r>
            <a:endParaRPr lang="en-US" altLang="ko-KR" dirty="0"/>
          </a:p>
          <a:p>
            <a:pPr lvl="2"/>
            <a:r>
              <a:rPr lang="ko-KR" altLang="en-US" dirty="0"/>
              <a:t>클러스터에 있는 개별 </a:t>
            </a:r>
            <a:r>
              <a:rPr lang="en-US" altLang="ko-KR" dirty="0"/>
              <a:t>TF </a:t>
            </a:r>
            <a:r>
              <a:rPr lang="ko-KR" altLang="en-US" dirty="0"/>
              <a:t>프로세스를 태스크</a:t>
            </a:r>
            <a:r>
              <a:rPr lang="en-US" altLang="ko-KR" dirty="0"/>
              <a:t>(task) </a:t>
            </a:r>
            <a:r>
              <a:rPr lang="ko-KR" altLang="en-US" dirty="0"/>
              <a:t>또는 </a:t>
            </a:r>
            <a:r>
              <a:rPr lang="en-US" altLang="ko-KR" dirty="0"/>
              <a:t>TF </a:t>
            </a:r>
            <a:r>
              <a:rPr lang="ko-KR" altLang="en-US" dirty="0"/>
              <a:t>서버 라고 부름</a:t>
            </a:r>
            <a:endParaRPr lang="en-US" altLang="ko-KR" dirty="0"/>
          </a:p>
          <a:p>
            <a:pPr lvl="2"/>
            <a:r>
              <a:rPr lang="ko-KR" altLang="en-US" dirty="0"/>
              <a:t>태스크는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역할 </a:t>
            </a:r>
            <a:r>
              <a:rPr lang="en-US" altLang="ko-KR" dirty="0"/>
              <a:t>role </a:t>
            </a:r>
            <a:r>
              <a:rPr lang="ko-KR" altLang="en-US" dirty="0"/>
              <a:t>또는 </a:t>
            </a:r>
            <a:r>
              <a:rPr lang="ko-KR" altLang="en-US" dirty="0" err="1"/>
              <a:t>잡</a:t>
            </a:r>
            <a:r>
              <a:rPr lang="ko-KR" altLang="en-US" dirty="0"/>
              <a:t> </a:t>
            </a:r>
            <a:r>
              <a:rPr lang="en-US" altLang="ko-KR" dirty="0"/>
              <a:t>job)</a:t>
            </a:r>
            <a:r>
              <a:rPr lang="ko-KR" altLang="en-US" dirty="0"/>
              <a:t>을 가짐</a:t>
            </a:r>
            <a:endParaRPr lang="en-US" altLang="ko-KR" dirty="0"/>
          </a:p>
          <a:p>
            <a:pPr lvl="2"/>
            <a:r>
              <a:rPr lang="ko-KR" altLang="en-US" dirty="0"/>
              <a:t>타입은 </a:t>
            </a:r>
            <a:r>
              <a:rPr lang="en-US" altLang="ko-KR" dirty="0"/>
              <a:t>"worker",</a:t>
            </a:r>
            <a:r>
              <a:rPr lang="ko-KR" altLang="en-US" dirty="0"/>
              <a:t> </a:t>
            </a:r>
            <a:r>
              <a:rPr lang="en-US" altLang="ko-KR" dirty="0"/>
              <a:t>"chief", "</a:t>
            </a:r>
            <a:r>
              <a:rPr lang="en-US" altLang="ko-KR" dirty="0" err="1"/>
              <a:t>ps</a:t>
            </a:r>
            <a:r>
              <a:rPr lang="en-US" altLang="ko-KR" dirty="0"/>
              <a:t>"(</a:t>
            </a:r>
            <a:r>
              <a:rPr lang="ko-KR" altLang="en-US" dirty="0" err="1"/>
              <a:t>파라미터</a:t>
            </a:r>
            <a:r>
              <a:rPr lang="ko-KR" altLang="en-US" dirty="0"/>
              <a:t> 서버</a:t>
            </a:r>
            <a:r>
              <a:rPr lang="en-US" altLang="ko-KR" dirty="0"/>
              <a:t>), "evaluator" </a:t>
            </a:r>
            <a:r>
              <a:rPr lang="ko-KR" altLang="en-US" dirty="0" smtClean="0"/>
              <a:t>중 </a:t>
            </a:r>
            <a:r>
              <a:rPr lang="ko-KR" altLang="en-US" dirty="0"/>
              <a:t>하나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워커는</a:t>
            </a:r>
            <a:r>
              <a:rPr lang="ko-KR" altLang="en-US" dirty="0"/>
              <a:t> 보통 </a:t>
            </a:r>
            <a:r>
              <a:rPr lang="en-US" altLang="ko-KR" dirty="0"/>
              <a:t>GPU</a:t>
            </a:r>
            <a:r>
              <a:rPr lang="ko-KR" altLang="en-US" dirty="0"/>
              <a:t>를 한 개 이상 가진 </a:t>
            </a:r>
            <a:r>
              <a:rPr lang="ko-KR" altLang="en-US" dirty="0" err="1"/>
              <a:t>머신에서</a:t>
            </a:r>
            <a:r>
              <a:rPr lang="ko-KR" altLang="en-US" dirty="0"/>
              <a:t> 계산을 수행</a:t>
            </a:r>
            <a:endParaRPr lang="en-US" altLang="ko-KR" dirty="0"/>
          </a:p>
          <a:p>
            <a:pPr lvl="2"/>
            <a:r>
              <a:rPr lang="ko-KR" altLang="en-US" dirty="0" err="1"/>
              <a:t>치프</a:t>
            </a:r>
            <a:r>
              <a:rPr lang="en-US" altLang="ko-KR" dirty="0"/>
              <a:t>(chief)</a:t>
            </a:r>
            <a:r>
              <a:rPr lang="ko-KR" altLang="en-US" dirty="0"/>
              <a:t>도 계산을 수행</a:t>
            </a:r>
            <a:r>
              <a:rPr lang="en-US" altLang="ko-KR" dirty="0"/>
              <a:t>(</a:t>
            </a:r>
            <a:r>
              <a:rPr lang="ko-KR" altLang="en-US" dirty="0"/>
              <a:t>하나의 </a:t>
            </a:r>
            <a:r>
              <a:rPr lang="ko-KR" altLang="en-US" dirty="0" err="1"/>
              <a:t>워커</a:t>
            </a:r>
            <a:r>
              <a:rPr lang="en-US" altLang="ko-KR" dirty="0"/>
              <a:t>) </a:t>
            </a:r>
          </a:p>
          <a:p>
            <a:pPr lvl="3"/>
            <a:r>
              <a:rPr lang="ko-KR" altLang="en-US" dirty="0"/>
              <a:t>하지만 </a:t>
            </a:r>
            <a:r>
              <a:rPr lang="ko-KR" altLang="en-US" dirty="0" err="1"/>
              <a:t>텐서보드</a:t>
            </a:r>
            <a:r>
              <a:rPr lang="ko-KR" altLang="en-US" dirty="0"/>
              <a:t> 로그를 작성하거나 체크포인트를 저장하는 것과 같은 추가적인 일을 처리</a:t>
            </a:r>
            <a:endParaRPr lang="en-US" altLang="ko-KR" dirty="0"/>
          </a:p>
          <a:p>
            <a:pPr lvl="3"/>
            <a:r>
              <a:rPr lang="ko-KR" altLang="en-US" dirty="0"/>
              <a:t>클러스터에는 하나의 </a:t>
            </a:r>
            <a:r>
              <a:rPr lang="ko-KR" altLang="en-US" dirty="0" err="1"/>
              <a:t>치프가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 err="1"/>
              <a:t>치프를</a:t>
            </a:r>
            <a:r>
              <a:rPr lang="ko-KR" altLang="en-US" dirty="0"/>
              <a:t> 명시적으로 지정하지 않으면 첫 번째 </a:t>
            </a:r>
            <a:r>
              <a:rPr lang="ko-KR" altLang="en-US" dirty="0" err="1"/>
              <a:t>워커가</a:t>
            </a:r>
            <a:r>
              <a:rPr lang="ko-KR" altLang="en-US" dirty="0"/>
              <a:t> </a:t>
            </a:r>
            <a:r>
              <a:rPr lang="ko-KR" altLang="en-US" dirty="0" err="1"/>
              <a:t>치프가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/>
            <a:r>
              <a:rPr lang="ko-KR" altLang="en-US" dirty="0" err="1"/>
              <a:t>파라미터</a:t>
            </a:r>
            <a:r>
              <a:rPr lang="ko-KR" altLang="en-US" dirty="0"/>
              <a:t> 서버는 </a:t>
            </a:r>
            <a:r>
              <a:rPr lang="ko-KR" altLang="en-US" dirty="0" err="1"/>
              <a:t>변숫값만</a:t>
            </a:r>
            <a:r>
              <a:rPr lang="ko-KR" altLang="en-US" dirty="0"/>
              <a:t> 저장하고 일반적으로 </a:t>
            </a:r>
            <a:r>
              <a:rPr lang="en-US" altLang="ko-KR" dirty="0"/>
              <a:t>CPU</a:t>
            </a:r>
            <a:r>
              <a:rPr lang="ko-KR" altLang="en-US" dirty="0"/>
              <a:t>만 있는 </a:t>
            </a:r>
            <a:r>
              <a:rPr lang="ko-KR" altLang="en-US" dirty="0" err="1"/>
              <a:t>머신을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3"/>
            <a:r>
              <a:rPr lang="ko-KR" altLang="en-US" dirty="0"/>
              <a:t>이 태스크의 타입은 </a:t>
            </a:r>
            <a:r>
              <a:rPr lang="en-US" altLang="ko-KR" dirty="0" err="1"/>
              <a:t>ParameterServerStrategy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lvl="2"/>
            <a:r>
              <a:rPr lang="ko-KR" altLang="en-US" dirty="0" err="1"/>
              <a:t>이밸류에이터</a:t>
            </a:r>
            <a:r>
              <a:rPr lang="en-US" altLang="ko-KR" dirty="0"/>
              <a:t>(evaluator)</a:t>
            </a:r>
            <a:r>
              <a:rPr lang="ko-KR" altLang="en-US" dirty="0"/>
              <a:t>는 평가를 담당</a:t>
            </a:r>
            <a:endParaRPr lang="en-US" altLang="ko-KR" dirty="0"/>
          </a:p>
          <a:p>
            <a:pPr lvl="3"/>
            <a:r>
              <a:rPr lang="ko-KR" altLang="en-US" dirty="0"/>
              <a:t>이 타입은 자주 사용되지 않으며 보통 하나의 </a:t>
            </a:r>
            <a:r>
              <a:rPr lang="ko-KR" altLang="en-US" dirty="0" err="1"/>
              <a:t>이밸류에이터를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 클러스터를 시작하기 위해 사양을 정의</a:t>
            </a:r>
            <a:endParaRPr lang="en-US" altLang="ko-KR"/>
          </a:p>
          <a:p>
            <a:pPr lvl="2"/>
            <a:r>
              <a:rPr lang="ko-KR" altLang="en-US"/>
              <a:t>각 태스크의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TCP </a:t>
            </a:r>
            <a:r>
              <a:rPr lang="ko-KR" altLang="en-US"/>
              <a:t>포트</a:t>
            </a:r>
            <a:r>
              <a:rPr lang="en-US" altLang="ko-KR"/>
              <a:t>, </a:t>
            </a:r>
            <a:r>
              <a:rPr lang="ko-KR" altLang="en-US"/>
              <a:t>타입을 정의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FC7EC5-1A5B-FEF3-64C1-68455C04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3038"/>
            <a:ext cx="6486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0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대규모 </a:t>
            </a:r>
            <a:r>
              <a:rPr lang="ko-KR" altLang="en-US" dirty="0" err="1"/>
              <a:t>텐서플로</a:t>
            </a:r>
            <a:r>
              <a:rPr lang="ko-KR" altLang="en-US" dirty="0"/>
              <a:t> 모델 훈련과 배포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245821" y="2168769"/>
            <a:ext cx="10034954" cy="3813402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19.1   </a:t>
            </a:r>
            <a:r>
              <a:rPr lang="ko-KR" altLang="en-US" dirty="0"/>
              <a:t>텐서플로 모델 서빙</a:t>
            </a:r>
            <a:endParaRPr lang="en-US" altLang="ko-KR" dirty="0"/>
          </a:p>
          <a:p>
            <a:r>
              <a:rPr lang="en-US" altLang="ko-KR" dirty="0" smtClean="0"/>
              <a:t>19.2   </a:t>
            </a:r>
            <a:r>
              <a:rPr lang="ko-KR" altLang="en-US" dirty="0"/>
              <a:t>모바일 또는 </a:t>
            </a: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ko-KR" altLang="en-US" dirty="0" smtClean="0"/>
              <a:t>디바이</a:t>
            </a:r>
            <a:r>
              <a:rPr lang="ko-KR" altLang="en-US" dirty="0"/>
              <a:t>스</a:t>
            </a:r>
            <a:r>
              <a:rPr lang="ko-KR" altLang="en-US" dirty="0" smtClean="0"/>
              <a:t>에 </a:t>
            </a:r>
            <a:r>
              <a:rPr lang="ko-KR" altLang="en-US" dirty="0"/>
              <a:t>모델 배포하기</a:t>
            </a:r>
            <a:endParaRPr lang="en-US" altLang="ko-KR" dirty="0"/>
          </a:p>
          <a:p>
            <a:r>
              <a:rPr lang="en-US" altLang="ko-KR" dirty="0" smtClean="0"/>
              <a:t>19.3   </a:t>
            </a:r>
            <a:r>
              <a:rPr lang="ko-KR" altLang="en-US" dirty="0"/>
              <a:t>웹 페이지에서 모델 실행하기</a:t>
            </a:r>
            <a:endParaRPr lang="en-US" altLang="ko-KR" dirty="0"/>
          </a:p>
          <a:p>
            <a:r>
              <a:rPr lang="en-US" altLang="ko-KR" dirty="0" smtClean="0"/>
              <a:t>19.4   </a:t>
            </a:r>
            <a:r>
              <a:rPr lang="ko-KR" altLang="en-US" dirty="0"/>
              <a:t>계산 속도를 높이기 위해 </a:t>
            </a:r>
            <a:r>
              <a:rPr lang="en-US" altLang="ko-KR" dirty="0"/>
              <a:t>GPU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smtClean="0"/>
              <a:t>19.5   </a:t>
            </a:r>
            <a:r>
              <a:rPr lang="ko-KR" altLang="en-US" dirty="0"/>
              <a:t>다중 장치에서 모델 훈련하기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A70ECE4-2BDD-2809-711D-CAF76CEC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038225"/>
            <a:ext cx="7534275" cy="4781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4E9058-8D2B-6010-2ADC-2BC7C0716A9D}"/>
              </a:ext>
            </a:extLst>
          </p:cNvPr>
          <p:cNvSpPr txBox="1"/>
          <p:nvPr/>
        </p:nvSpPr>
        <p:spPr>
          <a:xfrm>
            <a:off x="3045041" y="589402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텐서플로 클러스터</a:t>
            </a:r>
          </a:p>
        </p:txBody>
      </p:sp>
    </p:spTree>
    <p:extLst>
      <p:ext uri="{BB962C8B-B14F-4D97-AF65-F5344CB8AC3E}">
        <p14:creationId xmlns:p14="http://schemas.microsoft.com/office/powerpoint/2010/main" val="2045306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텐서플로를 시작하기 전에 </a:t>
            </a:r>
            <a:r>
              <a:rPr lang="en-US" altLang="ko-KR"/>
              <a:t>TF_CONFIG </a:t>
            </a:r>
            <a:r>
              <a:rPr lang="ko-KR" altLang="en-US"/>
              <a:t>환경 변수를 설정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F52AFB-AD7E-F5D8-83BF-8E36CC57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3824"/>
            <a:ext cx="4419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36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클러스터에서 모델을 훈련 </a:t>
            </a:r>
            <a:r>
              <a:rPr lang="en-US" altLang="ko-KR"/>
              <a:t>– </a:t>
            </a:r>
            <a:r>
              <a:rPr lang="ko-KR" altLang="en-US"/>
              <a:t>미러드 전략을 시작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D8642E-8AC5-7A3E-51BB-88179D29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7208"/>
            <a:ext cx="6770201" cy="50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08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분산 전략을 위해 네트워크 통신에 </a:t>
            </a:r>
            <a:r>
              <a:rPr lang="en-US" altLang="ko-KR"/>
              <a:t>gRPC</a:t>
            </a:r>
            <a:r>
              <a:rPr lang="ko-KR" altLang="en-US"/>
              <a:t>를 기반으로 하는 링</a:t>
            </a:r>
            <a:r>
              <a:rPr lang="en-US" altLang="ko-KR"/>
              <a:t>(ring) </a:t>
            </a:r>
            <a:r>
              <a:rPr lang="ko-KR" altLang="en-US"/>
              <a:t>올리듀스 알고리즘과 </a:t>
            </a:r>
            <a:r>
              <a:rPr lang="en-US" altLang="ko-KR"/>
              <a:t>NCCL </a:t>
            </a:r>
            <a:r>
              <a:rPr lang="ko-KR" altLang="en-US"/>
              <a:t>구현 중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하나를 선택할 수 있음</a:t>
            </a:r>
            <a:endParaRPr lang="en-US" altLang="ko-KR"/>
          </a:p>
          <a:p>
            <a:pPr lvl="1"/>
            <a:r>
              <a:rPr lang="ko-KR" altLang="en-US"/>
              <a:t>기본적으로 텐서플로는 경험적으로 얻은 규칙을 적용하여 적절한 알고리즘을 선택</a:t>
            </a:r>
            <a:endParaRPr lang="en-US" altLang="ko-KR"/>
          </a:p>
          <a:p>
            <a:pPr lvl="2"/>
            <a:r>
              <a:rPr lang="ko-KR" altLang="en-US"/>
              <a:t>다음과 같이 </a:t>
            </a:r>
            <a:r>
              <a:rPr lang="en-US" altLang="ko-KR"/>
              <a:t>NCCL(</a:t>
            </a:r>
            <a:r>
              <a:rPr lang="ko-KR" altLang="en-US"/>
              <a:t>또는 링</a:t>
            </a:r>
            <a:r>
              <a:rPr lang="en-US" altLang="ko-KR"/>
              <a:t>)</a:t>
            </a:r>
            <a:r>
              <a:rPr lang="ko-KR" altLang="en-US"/>
              <a:t>을 강제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구글 클라우드에 있는 </a:t>
            </a:r>
            <a:r>
              <a:rPr lang="en-US" altLang="ko-KR"/>
              <a:t>TPU</a:t>
            </a:r>
            <a:r>
              <a:rPr lang="ko-KR" altLang="en-US"/>
              <a:t>를 사용할 수 있다면</a:t>
            </a:r>
            <a:r>
              <a:rPr lang="en-US" altLang="ko-KR"/>
              <a:t>(</a:t>
            </a:r>
            <a:r>
              <a:rPr lang="ko-KR" altLang="en-US"/>
              <a:t>예를 들어 코랩에서 하드웨어 가속기를 </a:t>
            </a:r>
            <a:r>
              <a:rPr lang="en-US" altLang="ko-KR"/>
              <a:t>TPU</a:t>
            </a:r>
            <a:r>
              <a:rPr lang="ko-KR" altLang="en-US"/>
              <a:t>로 설정하면</a:t>
            </a:r>
            <a:r>
              <a:rPr lang="en-US" altLang="ko-KR"/>
              <a:t>) </a:t>
            </a:r>
            <a:br>
              <a:rPr lang="en-US" altLang="ko-KR"/>
            </a:br>
            <a:r>
              <a:rPr lang="ko-KR" altLang="en-US"/>
              <a:t>다음과 같이 </a:t>
            </a:r>
            <a:r>
              <a:rPr lang="en-US" altLang="ko-KR"/>
              <a:t>TPUStrategy</a:t>
            </a:r>
            <a:r>
              <a:rPr lang="ko-KR" altLang="en-US"/>
              <a:t>를 만들 수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4FD58F-3FB0-079D-243F-4FD72871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0927"/>
            <a:ext cx="7600950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E3DB413-E507-07D5-C035-7EE3F422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73585"/>
            <a:ext cx="6448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0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19.5.5 </a:t>
            </a:r>
            <a:r>
              <a:rPr lang="ko-KR" altLang="en-US" b="1">
                <a:solidFill>
                  <a:srgbClr val="FF0000"/>
                </a:solidFill>
              </a:rPr>
              <a:t>버텍스 </a:t>
            </a:r>
            <a:r>
              <a:rPr lang="en-US" altLang="ko-KR" b="1">
                <a:solidFill>
                  <a:srgbClr val="FF0000"/>
                </a:solidFill>
              </a:rPr>
              <a:t>AI</a:t>
            </a:r>
            <a:r>
              <a:rPr lang="ko-KR" altLang="en-US" b="1">
                <a:solidFill>
                  <a:srgbClr val="FF0000"/>
                </a:solidFill>
              </a:rPr>
              <a:t>에서 대규모 훈련 작업 실행하기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버텍스 </a:t>
            </a:r>
            <a:r>
              <a:rPr lang="en-US" altLang="ko-KR"/>
              <a:t>AI</a:t>
            </a:r>
            <a:r>
              <a:rPr lang="ko-KR" altLang="en-US"/>
              <a:t>를 사용하면 자체 훈련 코드로 사용자 정의 훈련 작업을 생성할 수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7B4775-88F9-F264-0DB7-0F57A4D2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36929"/>
            <a:ext cx="7113973" cy="48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58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앞 스크립트를 기반으로 버텍스 </a:t>
            </a:r>
            <a:r>
              <a:rPr lang="en-US" altLang="ko-KR"/>
              <a:t>AI</a:t>
            </a:r>
            <a:r>
              <a:rPr lang="ko-KR" altLang="en-US"/>
              <a:t>에서 사용자 정의 훈련 작업을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각각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GPU</a:t>
            </a:r>
            <a:r>
              <a:rPr lang="ko-KR" altLang="en-US"/>
              <a:t>를 사용하는 두 대의 워커에서 실행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A37503-19DD-AE54-F4D0-010C38B4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7407"/>
            <a:ext cx="763905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742617A-7464-3371-4E95-BC8739FF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9148"/>
            <a:ext cx="52482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66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19.5.6 </a:t>
            </a:r>
            <a:r>
              <a:rPr lang="ko-KR" altLang="en-US" b="1" dirty="0" err="1">
                <a:solidFill>
                  <a:srgbClr val="FF0000"/>
                </a:solidFill>
              </a:rPr>
              <a:t>버텍스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AI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ko-KR" altLang="en-US" b="1" dirty="0" err="1">
                <a:solidFill>
                  <a:srgbClr val="FF0000"/>
                </a:solidFill>
              </a:rPr>
              <a:t>하이퍼파라미터</a:t>
            </a:r>
            <a:r>
              <a:rPr lang="ko-KR" altLang="en-US" b="1" dirty="0">
                <a:solidFill>
                  <a:srgbClr val="FF0000"/>
                </a:solidFill>
              </a:rPr>
              <a:t> 튜닝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하이퍼파라미터</a:t>
            </a:r>
            <a:r>
              <a:rPr lang="ko-KR" altLang="en-US" dirty="0"/>
              <a:t> 값을 </a:t>
            </a:r>
            <a:r>
              <a:rPr lang="ko-KR" altLang="en-US" dirty="0" err="1"/>
              <a:t>명령줄</a:t>
            </a:r>
            <a:r>
              <a:rPr lang="ko-KR" altLang="en-US" dirty="0"/>
              <a:t> 인수로 받아들이는 훈련 스크립트</a:t>
            </a:r>
            <a:endParaRPr lang="en-US" altLang="ko-KR" dirty="0"/>
          </a:p>
          <a:p>
            <a:pPr lvl="2"/>
            <a:r>
              <a:rPr lang="ko-KR" altLang="en-US" dirty="0"/>
              <a:t>스크립트에서 다음과 같이 </a:t>
            </a:r>
            <a:r>
              <a:rPr lang="en-US" altLang="ko-KR" dirty="0" err="1"/>
              <a:t>argparse</a:t>
            </a:r>
            <a:r>
              <a:rPr lang="en-US" altLang="ko-KR" dirty="0"/>
              <a:t> </a:t>
            </a:r>
            <a:r>
              <a:rPr lang="ko-KR" altLang="en-US" dirty="0"/>
              <a:t>표준 라이브러리를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60CA664-EA25-7C04-4F7B-8428EDB7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1053"/>
            <a:ext cx="6677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16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트라이얼</a:t>
            </a:r>
            <a:r>
              <a:rPr lang="en-US" altLang="ko-KR"/>
              <a:t>(trial)</a:t>
            </a:r>
            <a:r>
              <a:rPr lang="ko-KR" altLang="en-US"/>
              <a:t>과 학습</a:t>
            </a:r>
            <a:r>
              <a:rPr lang="en-US" altLang="ko-KR"/>
              <a:t>(study)</a:t>
            </a:r>
          </a:p>
          <a:p>
            <a:pPr lvl="1"/>
            <a:r>
              <a:rPr lang="ko-KR" altLang="en-US"/>
              <a:t>훈련 스크립트는 주어진 하이퍼파라미터 값을 사용하여 모델을 빌드하고 컴파일해야 함</a:t>
            </a:r>
            <a:endParaRPr lang="en-US" altLang="ko-KR"/>
          </a:p>
          <a:p>
            <a:pPr lvl="2"/>
            <a:r>
              <a:rPr lang="ko-KR" altLang="en-US"/>
              <a:t>각 트라이얼이 멀티 </a:t>
            </a:r>
            <a:r>
              <a:rPr lang="en-US" altLang="ko-KR"/>
              <a:t>GPU </a:t>
            </a:r>
            <a:r>
              <a:rPr lang="ko-KR" altLang="en-US"/>
              <a:t>머신에서 실행되는 경우 미러드 분산 전략을 사용할 수 있음</a:t>
            </a:r>
            <a:endParaRPr lang="en-US" altLang="ko-KR"/>
          </a:p>
          <a:p>
            <a:pPr lvl="2"/>
            <a:r>
              <a:rPr lang="ko-KR" altLang="en-US"/>
              <a:t>스크립트가 데이터셋을 로드하고 모델을 학습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4575FBA-7402-8CFB-32FC-DDC025BA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1355"/>
            <a:ext cx="6528047" cy="43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31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스크립트는 모델의 성능을 버텍스 </a:t>
            </a:r>
            <a:r>
              <a:rPr lang="en-US" altLang="ko-KR"/>
              <a:t>AI</a:t>
            </a:r>
            <a:r>
              <a:rPr lang="ko-KR" altLang="en-US"/>
              <a:t>의 하이퍼파라미터 튜닝 서비스에 다시 보고하여 다음에 시도할 하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이퍼파라미터를 결정할 수 있도록 해야 함</a:t>
            </a:r>
            <a:endParaRPr lang="en-US" altLang="ko-KR"/>
          </a:p>
          <a:p>
            <a:pPr lvl="2"/>
            <a:r>
              <a:rPr lang="ko-KR" altLang="en-US"/>
              <a:t>버텍스 </a:t>
            </a:r>
            <a:r>
              <a:rPr lang="en-US" altLang="ko-KR"/>
              <a:t>AI </a:t>
            </a:r>
            <a:r>
              <a:rPr lang="ko-KR" altLang="en-US"/>
              <a:t>훈련 가상 머신에 자동으로 설치되는 </a:t>
            </a:r>
            <a:r>
              <a:rPr lang="en-US" altLang="ko-KR"/>
              <a:t>hypertune </a:t>
            </a:r>
            <a:r>
              <a:rPr lang="ko-KR" altLang="en-US"/>
              <a:t>라이브러리를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6F8684-91B9-3F7F-413C-6B0F1942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7458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18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실행할 머신 유형을 정의</a:t>
            </a:r>
            <a:endParaRPr lang="en-US" altLang="ko-KR"/>
          </a:p>
          <a:p>
            <a:pPr lvl="2"/>
            <a:r>
              <a:rPr lang="ko-KR" altLang="en-US"/>
              <a:t>사용자 정의 작업을 구성</a:t>
            </a:r>
            <a:endParaRPr lang="en-US" altLang="ko-KR"/>
          </a:p>
          <a:p>
            <a:pPr lvl="2"/>
            <a:r>
              <a:rPr lang="ko-KR" altLang="en-US"/>
              <a:t>버텍스 </a:t>
            </a:r>
            <a:r>
              <a:rPr lang="en-US" altLang="ko-KR"/>
              <a:t>AI</a:t>
            </a:r>
            <a:r>
              <a:rPr lang="ko-KR" altLang="en-US"/>
              <a:t>가 각 트라이얼의 템플릿으로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A4E1EF-A54F-2FC7-D28D-BC0AC319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0225"/>
            <a:ext cx="7334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19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ko-KR" altLang="en-US" sz="3200" b="1" dirty="0">
                <a:cs typeface="+mj-cs"/>
              </a:rPr>
              <a:t>대규모 텐서플로 모델 훈련과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TF </a:t>
            </a:r>
            <a:r>
              <a:rPr lang="ko-KR" altLang="en-US" sz="1600" dirty="0"/>
              <a:t>서빙과 구글 클라우드 </a:t>
            </a:r>
            <a:r>
              <a:rPr lang="en-US" altLang="ko-KR" sz="1600" dirty="0"/>
              <a:t>AI </a:t>
            </a:r>
            <a:r>
              <a:rPr lang="ko-KR" altLang="en-US" sz="1600" dirty="0"/>
              <a:t>플랫폼에 모델을 배포하는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하이퍼파라미터 튜닝 작업을 만들고 실행할 준비 완료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A15A59-F9EB-C366-C2B2-91D77D57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0856"/>
            <a:ext cx="7667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1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작업이 완료되면 </a:t>
            </a:r>
            <a:r>
              <a:rPr lang="en-US" altLang="ko-KR"/>
              <a:t>hp_job.trials</a:t>
            </a:r>
            <a:r>
              <a:rPr lang="ko-KR" altLang="en-US"/>
              <a:t>를 사용하여 트라이얼 결과를 추출</a:t>
            </a:r>
            <a:endParaRPr lang="en-US" altLang="ko-KR"/>
          </a:p>
          <a:p>
            <a:pPr lvl="2"/>
            <a:r>
              <a:rPr lang="ko-KR" altLang="en-US"/>
              <a:t>각 트라이얼의 결과는 하이퍼파라미터 값과 결과 측정값을 포함하는 프로토콜 버퍼 객체로 표현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4A9B3CD-4C3E-56C3-B79F-E7A63D4C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7370"/>
            <a:ext cx="7229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81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(29)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트라이얼의 정확도와 하이퍼파라미터 값을 확인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A37DA9-2625-D51F-4094-8010F7E1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5779"/>
            <a:ext cx="6515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75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19.5</a:t>
            </a:r>
            <a:r>
              <a:rPr lang="ko-KR" altLang="en-US" dirty="0" smtClean="0"/>
              <a:t> </a:t>
            </a:r>
            <a:r>
              <a:rPr lang="ko-KR" altLang="en-US" dirty="0"/>
              <a:t>다중 장치에서 모델 훈련하기</a:t>
            </a:r>
            <a:r>
              <a:rPr lang="en-US" altLang="ko-KR" dirty="0"/>
              <a:t>(30)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926199"/>
            <a:ext cx="11046173" cy="5380816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케라스</a:t>
            </a:r>
            <a:r>
              <a:rPr lang="ko-KR" altLang="en-US" dirty="0"/>
              <a:t> 튜너는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탐색을 여러 </a:t>
            </a:r>
            <a:r>
              <a:rPr lang="ko-KR" altLang="en-US" dirty="0" err="1"/>
              <a:t>머신에</a:t>
            </a:r>
            <a:r>
              <a:rPr lang="ko-KR" altLang="en-US" dirty="0"/>
              <a:t> 분산하여 확장하는 간단한 방법을 제공</a:t>
            </a:r>
            <a:endParaRPr lang="en-US" altLang="ko-KR" dirty="0"/>
          </a:p>
          <a:p>
            <a:pPr lvl="2"/>
            <a:r>
              <a:rPr lang="ko-KR" altLang="en-US" dirty="0" err="1"/>
              <a:t>머신마다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환경 변수를 설정한 다음 각 </a:t>
            </a:r>
            <a:r>
              <a:rPr lang="ko-KR" altLang="en-US" dirty="0" err="1"/>
              <a:t>머신에서</a:t>
            </a:r>
            <a:r>
              <a:rPr lang="ko-KR" altLang="en-US" dirty="0"/>
              <a:t> 일반 </a:t>
            </a:r>
            <a:r>
              <a:rPr lang="ko-KR" altLang="en-US" dirty="0" err="1"/>
              <a:t>케라스</a:t>
            </a:r>
            <a:r>
              <a:rPr lang="ko-KR" altLang="en-US" dirty="0"/>
              <a:t> 튜너 코드를 실행하기만 하면 됨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머신에서</a:t>
            </a:r>
            <a:r>
              <a:rPr lang="ko-KR" altLang="en-US" dirty="0"/>
              <a:t> 정확히 동일한 스크립트를 사용할 수 있음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머신에</a:t>
            </a:r>
            <a:r>
              <a:rPr lang="ko-KR" altLang="en-US" dirty="0"/>
              <a:t> 설정해야 하는 세 개의 환경 변수</a:t>
            </a:r>
            <a:endParaRPr lang="en-US" altLang="ko-KR" dirty="0"/>
          </a:p>
          <a:p>
            <a:pPr lvl="3"/>
            <a:r>
              <a:rPr lang="en-US" altLang="ko-KR" dirty="0" err="1"/>
              <a:t>kerastuner_tuner_id</a:t>
            </a:r>
            <a:endParaRPr lang="en-US" altLang="ko-KR" dirty="0"/>
          </a:p>
          <a:p>
            <a:pPr lvl="4"/>
            <a:r>
              <a:rPr lang="ko-KR" altLang="en-US" dirty="0" err="1"/>
              <a:t>치프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경우는 </a:t>
            </a:r>
            <a:r>
              <a:rPr lang="en-US" altLang="ko-KR" dirty="0"/>
              <a:t>"chief"</a:t>
            </a:r>
            <a:r>
              <a:rPr lang="ko-KR" altLang="en-US" dirty="0"/>
              <a:t>이거나 </a:t>
            </a:r>
            <a:r>
              <a:rPr lang="ko-KR" altLang="en-US" dirty="0" err="1"/>
              <a:t>워커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고유 </a:t>
            </a:r>
            <a:r>
              <a:rPr lang="ko-KR" altLang="en-US" dirty="0" err="1"/>
              <a:t>식별자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"worker0", "worker1"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kerastuner_oracle_ip</a:t>
            </a:r>
            <a:endParaRPr lang="en-US" altLang="ko-KR" dirty="0"/>
          </a:p>
          <a:p>
            <a:pPr lvl="4"/>
            <a:r>
              <a:rPr lang="ko-KR" altLang="en-US" dirty="0" err="1"/>
              <a:t>치프</a:t>
            </a:r>
            <a:r>
              <a:rPr lang="ko-KR" altLang="en-US" dirty="0"/>
              <a:t> </a:t>
            </a:r>
            <a:r>
              <a:rPr lang="ko-KR" altLang="en-US" dirty="0" err="1"/>
              <a:t>머신의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 또는 호스트 이름</a:t>
            </a:r>
            <a:endParaRPr lang="en-US" altLang="ko-KR" dirty="0"/>
          </a:p>
          <a:p>
            <a:pPr lvl="4"/>
            <a:r>
              <a:rPr lang="ko-KR" altLang="en-US" dirty="0"/>
              <a:t>일반적으로 </a:t>
            </a:r>
            <a:r>
              <a:rPr lang="ko-KR" altLang="en-US" dirty="0" err="1"/>
              <a:t>치프는</a:t>
            </a:r>
            <a:r>
              <a:rPr lang="ko-KR" altLang="en-US" dirty="0"/>
              <a:t> </a:t>
            </a:r>
            <a:r>
              <a:rPr lang="en-US" altLang="ko-KR" dirty="0"/>
              <a:t>"0.0.0.0"</a:t>
            </a:r>
            <a:r>
              <a:rPr lang="ko-KR" altLang="en-US" dirty="0"/>
              <a:t>을 사용하여 </a:t>
            </a:r>
            <a:r>
              <a:rPr lang="ko-KR" altLang="en-US" dirty="0" err="1"/>
              <a:t>머신의</a:t>
            </a:r>
            <a:r>
              <a:rPr lang="ko-KR" altLang="en-US" dirty="0"/>
              <a:t> 모든 </a:t>
            </a:r>
            <a:r>
              <a:rPr lang="en-US" altLang="ko-KR" dirty="0"/>
              <a:t>IP </a:t>
            </a:r>
            <a:r>
              <a:rPr lang="ko-KR" altLang="en-US" dirty="0"/>
              <a:t>주소에서 대기 </a:t>
            </a:r>
            <a:r>
              <a:rPr lang="en-US" altLang="ko-KR" dirty="0"/>
              <a:t>listen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3"/>
            <a:r>
              <a:rPr lang="en-US" altLang="ko-KR" dirty="0" err="1"/>
              <a:t>kerastuner_oracle_port</a:t>
            </a:r>
            <a:endParaRPr lang="en-US" altLang="ko-KR" dirty="0"/>
          </a:p>
          <a:p>
            <a:pPr lvl="4"/>
            <a:r>
              <a:rPr lang="ko-KR" altLang="en-US" dirty="0" err="1"/>
              <a:t>치프가</a:t>
            </a:r>
            <a:r>
              <a:rPr lang="ko-KR" altLang="en-US" dirty="0"/>
              <a:t> 수신 대기할 </a:t>
            </a:r>
            <a:r>
              <a:rPr lang="en-US" altLang="ko-KR" dirty="0"/>
              <a:t>TCP </a:t>
            </a:r>
            <a:r>
              <a:rPr lang="ko-KR" altLang="en-US" dirty="0"/>
              <a:t>포트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4592AAE-5D57-3746-CCA7-F4E448219C89}"/>
              </a:ext>
            </a:extLst>
          </p:cNvPr>
          <p:cNvSpPr/>
          <p:nvPr/>
        </p:nvSpPr>
        <p:spPr>
          <a:xfrm>
            <a:off x="482154" y="1089025"/>
            <a:ext cx="10144417" cy="4273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15BB24-0BED-FF13-67ED-9A413ECF7802}"/>
              </a:ext>
            </a:extLst>
          </p:cNvPr>
          <p:cNvSpPr txBox="1"/>
          <p:nvPr/>
        </p:nvSpPr>
        <p:spPr>
          <a:xfrm>
            <a:off x="1012055" y="1187215"/>
            <a:ext cx="57971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/>
              <a:t>버텍스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AI</a:t>
            </a:r>
            <a:r>
              <a:rPr lang="ko-KR" altLang="en-US" sz="1600" b="1" dirty="0"/>
              <a:t>에서 </a:t>
            </a:r>
            <a:r>
              <a:rPr lang="ko-KR" altLang="en-US" sz="1600" b="1" dirty="0" err="1"/>
              <a:t>케라스</a:t>
            </a:r>
            <a:r>
              <a:rPr lang="ko-KR" altLang="en-US" sz="1600" b="1" dirty="0"/>
              <a:t> 튜너를 사용한 </a:t>
            </a:r>
            <a:r>
              <a:rPr lang="ko-KR" altLang="en-US" sz="1600" b="1" dirty="0" err="1"/>
              <a:t>하이퍼파라미터</a:t>
            </a:r>
            <a:r>
              <a:rPr lang="ko-KR" altLang="en-US" sz="1600" b="1" dirty="0"/>
              <a:t> 튜닝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D6F46A26-7A33-1EE6-2160-03DF593AFBB1}"/>
              </a:ext>
            </a:extLst>
          </p:cNvPr>
          <p:cNvSpPr/>
          <p:nvPr/>
        </p:nvSpPr>
        <p:spPr>
          <a:xfrm>
            <a:off x="687100" y="1089025"/>
            <a:ext cx="277760" cy="436744"/>
          </a:xfrm>
          <a:custGeom>
            <a:avLst/>
            <a:gdLst>
              <a:gd name="connsiteX0" fmla="*/ 0 w 603567"/>
              <a:gd name="connsiteY0" fmla="*/ 0 h 960515"/>
              <a:gd name="connsiteX1" fmla="*/ 603567 w 603567"/>
              <a:gd name="connsiteY1" fmla="*/ 0 h 960515"/>
              <a:gd name="connsiteX2" fmla="*/ 603567 w 603567"/>
              <a:gd name="connsiteY2" fmla="*/ 960515 h 960515"/>
              <a:gd name="connsiteX3" fmla="*/ 301784 w 603567"/>
              <a:gd name="connsiteY3" fmla="*/ 529925 h 960515"/>
              <a:gd name="connsiteX4" fmla="*/ 0 w 603567"/>
              <a:gd name="connsiteY4" fmla="*/ 960515 h 96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567" h="960515">
                <a:moveTo>
                  <a:pt x="0" y="0"/>
                </a:moveTo>
                <a:lnTo>
                  <a:pt x="603567" y="0"/>
                </a:lnTo>
                <a:lnTo>
                  <a:pt x="603567" y="960515"/>
                </a:lnTo>
                <a:lnTo>
                  <a:pt x="301784" y="529925"/>
                </a:lnTo>
                <a:lnTo>
                  <a:pt x="0" y="960515"/>
                </a:lnTo>
                <a:close/>
              </a:path>
            </a:pathLst>
          </a:cu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8500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1000356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err="1"/>
              <a:t>SavedModel</a:t>
            </a:r>
            <a:r>
              <a:rPr lang="ko-KR" altLang="en-US" sz="1600" dirty="0"/>
              <a:t>에 포함된 것은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이 내용을 어떻게 조사할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TF </a:t>
            </a:r>
            <a:r>
              <a:rPr lang="ko-KR" altLang="en-US" sz="1600" dirty="0"/>
              <a:t>서빙을 언제 사용해야 하고 주기능은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배포를 위해 쓸 수 있는 도구는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여러 </a:t>
            </a:r>
            <a:r>
              <a:rPr lang="en-US" altLang="ko-KR" sz="1600" dirty="0"/>
              <a:t>TF </a:t>
            </a:r>
            <a:r>
              <a:rPr lang="ko-KR" altLang="en-US" sz="1600" dirty="0"/>
              <a:t>서빙 인스턴스로 모델을 어떻게 배포하나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TF </a:t>
            </a:r>
            <a:r>
              <a:rPr lang="ko-KR" altLang="en-US" sz="1600" dirty="0"/>
              <a:t>서빙으로 서비스되는 모델에 쿼리하기 위해 </a:t>
            </a:r>
            <a:r>
              <a:rPr lang="en-US" altLang="ko-KR" sz="1600" dirty="0"/>
              <a:t>REST API </a:t>
            </a:r>
            <a:r>
              <a:rPr lang="ko-KR" altLang="en-US" sz="1600" dirty="0"/>
              <a:t>대신 </a:t>
            </a:r>
            <a:r>
              <a:rPr lang="en-US" altLang="ko-KR" sz="1600" dirty="0" err="1"/>
              <a:t>gRPC</a:t>
            </a:r>
            <a:r>
              <a:rPr lang="en-US" altLang="ko-KR" sz="1600" dirty="0"/>
              <a:t> API</a:t>
            </a:r>
            <a:r>
              <a:rPr lang="ko-KR" altLang="en-US" sz="1600" dirty="0"/>
              <a:t>를 사용해야 할 때는 언제인가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err="1"/>
              <a:t>TFLite</a:t>
            </a:r>
            <a:r>
              <a:rPr lang="ko-KR" altLang="en-US" sz="1600" dirty="0"/>
              <a:t>가 모바일이나 임베디드 장치에서 실행되도록 모델 크기를 줄이기 위한 방법은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양자화를 고려한 훈련</a:t>
            </a:r>
            <a:r>
              <a:rPr lang="en-US" altLang="ko-KR" sz="1600" dirty="0"/>
              <a:t>(quantization-aware training)</a:t>
            </a:r>
            <a:r>
              <a:rPr lang="ko-KR" altLang="en-US" sz="1600" dirty="0"/>
              <a:t>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왜 필요한가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모델 병렬화와 데이터 병렬화는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왜 일반적으로 후자를 권장하나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서버 여러 대에서 모델을 훈련할 때 어떤 분산 전략을 쓸 수 있나</a:t>
            </a:r>
            <a:r>
              <a:rPr lang="en-US" altLang="ko-KR" sz="1600" dirty="0"/>
              <a:t>? </a:t>
            </a:r>
            <a:r>
              <a:rPr lang="ko-KR" altLang="en-US" sz="1600" dirty="0"/>
              <a:t>선택 기준은 무엇인가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85369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1000356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en-US" altLang="ko-KR" sz="1600" dirty="0"/>
              <a:t>(</a:t>
            </a:r>
            <a:r>
              <a:rPr lang="ko-KR" altLang="en-US" sz="1600" dirty="0"/>
              <a:t>어떤 모델이든</a:t>
            </a:r>
            <a:r>
              <a:rPr lang="en-US" altLang="ko-KR" sz="1600" dirty="0"/>
              <a:t>) </a:t>
            </a:r>
            <a:r>
              <a:rPr lang="ko-KR" altLang="en-US" sz="1600" dirty="0"/>
              <a:t>모델을 훈련하고 </a:t>
            </a:r>
            <a:r>
              <a:rPr lang="en-US" altLang="ko-KR" sz="1600" dirty="0"/>
              <a:t>TF </a:t>
            </a:r>
            <a:r>
              <a:rPr lang="ko-KR" altLang="en-US" sz="1600" dirty="0"/>
              <a:t>서빙이나 구글 클라우드 </a:t>
            </a:r>
            <a:r>
              <a:rPr lang="en-US" altLang="ko-KR" sz="1600" dirty="0"/>
              <a:t>AI </a:t>
            </a:r>
            <a:r>
              <a:rPr lang="ko-KR" altLang="en-US" sz="1600" dirty="0"/>
              <a:t>플랫폼에 배포하기</a:t>
            </a:r>
            <a:r>
              <a:rPr lang="en-US" altLang="ko-KR" sz="1600" dirty="0"/>
              <a:t>. REST API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gRPC</a:t>
            </a:r>
            <a:r>
              <a:rPr lang="en-US" altLang="ko-KR" sz="1600" dirty="0"/>
              <a:t> API</a:t>
            </a:r>
            <a:r>
              <a:rPr lang="ko-KR" altLang="en-US" sz="1600" dirty="0"/>
              <a:t>를 사용해 쿼리하는 클라이언트 코드를 작성해보기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모델을 업데이트하고 새로운 버전을 배포해보기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클라이언트 코드가 새로운 버전으로 쿼리할 것임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버전으로 롤백하기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하나의 머신에 여러 개의 </a:t>
            </a:r>
            <a:r>
              <a:rPr lang="en-US" altLang="ko-KR" sz="1600" dirty="0"/>
              <a:t>GPU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MirroredStrategy</a:t>
            </a:r>
            <a:r>
              <a:rPr lang="en-US" altLang="ko-KR" sz="1600" dirty="0"/>
              <a:t> </a:t>
            </a:r>
            <a:r>
              <a:rPr lang="ko-KR" altLang="en-US" sz="1600" dirty="0"/>
              <a:t>전략으로 모델을 훈련해보기</a:t>
            </a:r>
            <a:r>
              <a:rPr lang="en-US" altLang="ko-KR" sz="1600" dirty="0"/>
              <a:t>(</a:t>
            </a:r>
            <a:r>
              <a:rPr lang="ko-KR" altLang="en-US" sz="1600" dirty="0"/>
              <a:t>코랩 </a:t>
            </a:r>
            <a:r>
              <a:rPr lang="en-US" altLang="ko-KR" sz="1600" dirty="0"/>
              <a:t>GPU </a:t>
            </a:r>
            <a:r>
              <a:rPr lang="ko-KR" altLang="en-US" sz="1600" dirty="0"/>
              <a:t>런타임으로 가상 </a:t>
            </a:r>
            <a:r>
              <a:rPr lang="en-US" altLang="ko-KR" sz="1600" dirty="0"/>
              <a:t>GPU </a:t>
            </a:r>
            <a:r>
              <a:rPr lang="ko-KR" altLang="en-US" sz="1600" dirty="0"/>
              <a:t>두 개를 만들 수도 있음</a:t>
            </a:r>
            <a:r>
              <a:rPr lang="en-US" altLang="ko-KR" sz="1600" dirty="0"/>
              <a:t>). </a:t>
            </a:r>
            <a:r>
              <a:rPr lang="en-US" altLang="ko-KR" sz="1600" dirty="0" err="1"/>
              <a:t>CentralStorageStrategy</a:t>
            </a:r>
            <a:r>
              <a:rPr lang="en-US" altLang="ko-KR" sz="1600" dirty="0"/>
              <a:t> </a:t>
            </a:r>
            <a:r>
              <a:rPr lang="ko-KR" altLang="en-US" sz="1600" dirty="0"/>
              <a:t>전략으로 모델을 재훈련하고 훈련 시간을 비교해보기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 err="1"/>
              <a:t>케라스</a:t>
            </a:r>
            <a:r>
              <a:rPr lang="ko-KR" altLang="en-US" sz="1600" dirty="0"/>
              <a:t> 튜너 또는 </a:t>
            </a:r>
            <a:r>
              <a:rPr lang="ko-KR" altLang="en-US" sz="1600" dirty="0" err="1"/>
              <a:t>버텍스</a:t>
            </a:r>
            <a:r>
              <a:rPr lang="ko-KR" altLang="en-US" sz="1600" dirty="0"/>
              <a:t> </a:t>
            </a:r>
            <a:r>
              <a:rPr lang="en-US" altLang="ko-KR" sz="1600" dirty="0"/>
              <a:t>AI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튜닝 서비스를 사용하여 </a:t>
            </a:r>
            <a:r>
              <a:rPr lang="ko-KR" altLang="en-US" sz="1600" dirty="0" err="1"/>
              <a:t>버텍스</a:t>
            </a:r>
            <a:r>
              <a:rPr lang="ko-KR" altLang="en-US" sz="1600" dirty="0"/>
              <a:t> </a:t>
            </a:r>
            <a:r>
              <a:rPr lang="en-US" altLang="ko-KR" sz="1600" dirty="0"/>
              <a:t>AI</a:t>
            </a:r>
            <a:r>
              <a:rPr lang="ko-KR" altLang="en-US" sz="1600" dirty="0"/>
              <a:t>에서 원하는 모델을 미세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튜닝해보기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996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19.1</a:t>
            </a:r>
            <a:r>
              <a:rPr lang="ko-KR" altLang="en-US" dirty="0" smtClean="0"/>
              <a:t> </a:t>
            </a:r>
            <a:r>
              <a:rPr lang="ko-KR" altLang="en-US" dirty="0"/>
              <a:t>텐서플로 모델 </a:t>
            </a:r>
            <a:r>
              <a:rPr lang="ko-KR" altLang="en-US" dirty="0" err="1"/>
              <a:t>서빙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19.1.1 </a:t>
            </a:r>
            <a:r>
              <a:rPr lang="ko-KR" altLang="en-US" b="1">
                <a:solidFill>
                  <a:srgbClr val="FF0000"/>
                </a:solidFill>
              </a:rPr>
              <a:t>텐서플로 서빙 사용하기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 </a:t>
            </a:r>
            <a:r>
              <a:rPr lang="ko-KR" altLang="en-US"/>
              <a:t>서빙은 </a:t>
            </a:r>
            <a:r>
              <a:rPr lang="en-US" altLang="ko-KR"/>
              <a:t>C++</a:t>
            </a:r>
            <a:r>
              <a:rPr lang="ko-KR" altLang="en-US"/>
              <a:t>로 작성되었고 많은 테스트를 거친 매우 효율적인 모델 서버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4ED81E-4947-A4AC-5FB7-261F67FB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852612"/>
            <a:ext cx="4476750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364C4D-53A9-B168-640B-227A8E4B82F7}"/>
              </a:ext>
            </a:extLst>
          </p:cNvPr>
          <p:cNvSpPr txBox="1"/>
          <p:nvPr/>
        </p:nvSpPr>
        <p:spPr>
          <a:xfrm>
            <a:off x="2681056" y="5041087"/>
            <a:ext cx="6835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19-1 TF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서빙은 여러 모델을 서비스하고 자동으로 최신 버전을 배포할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18380</TotalTime>
  <Words>4497</Words>
  <Application>Microsoft Office PowerPoint</Application>
  <PresentationFormat>사용자 지정</PresentationFormat>
  <Paragraphs>743</Paragraphs>
  <Slides>85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86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19.1 텐서플로 모델 서빙(1)</vt:lpstr>
      <vt:lpstr>19.1 텐서플로 모델 서빙(2)</vt:lpstr>
      <vt:lpstr>19.1 텐서플로 모델 서빙(3)</vt:lpstr>
      <vt:lpstr>19.1 텐서플로 모델 서빙(4)</vt:lpstr>
      <vt:lpstr>19.1 텐서플로 모델 서빙(5)</vt:lpstr>
      <vt:lpstr>19.1 텐서플로 모델 서빙(6)</vt:lpstr>
      <vt:lpstr>19.1 텐서플로 모델 서빙(7)</vt:lpstr>
      <vt:lpstr>19.1 텐서플로 모델 서빙(8)</vt:lpstr>
      <vt:lpstr>19.1 텐서플로 모델 서빙(9)</vt:lpstr>
      <vt:lpstr>19.1 텐서플로 모델 서빙(10)</vt:lpstr>
      <vt:lpstr>19.1 텐서플로 모델 서빙(11)</vt:lpstr>
      <vt:lpstr>19.1 텐서플로 모델 서빙(12)</vt:lpstr>
      <vt:lpstr>19.1 텐서플로 모델 서빙(13)</vt:lpstr>
      <vt:lpstr>19.1 텐서플로 모델 서빙(14)</vt:lpstr>
      <vt:lpstr>19.1 텐서플로 모델 서빙(15)</vt:lpstr>
      <vt:lpstr>19.1 텐서플로 모델 서빙(16)</vt:lpstr>
      <vt:lpstr>19.1 텐서플로 모델 서빙(17)</vt:lpstr>
      <vt:lpstr>19.1 텐서플로 모델 서빙(18)</vt:lpstr>
      <vt:lpstr>19.1 텐서플로 모델 서빙(19)</vt:lpstr>
      <vt:lpstr>19.1 텐서플로 모델 서빙(20)</vt:lpstr>
      <vt:lpstr>19.1 텐서플로 모델 서빙(21)</vt:lpstr>
      <vt:lpstr>19.1 텐서플로 모델 서빙(22)</vt:lpstr>
      <vt:lpstr>19.1 텐서플로 모델 서빙(23)</vt:lpstr>
      <vt:lpstr>19.1 텐서플로 모델 서빙(24)</vt:lpstr>
      <vt:lpstr>19.2 모바일 또는 임베디드 디바이스에 모델 배포하기(1)</vt:lpstr>
      <vt:lpstr>19.2 모바일 또는 임베디드 디바이스에 모델 배포하기(2)</vt:lpstr>
      <vt:lpstr>19.2 모바일 또는 임베디드 디바이스에 모델 배포하기(3)</vt:lpstr>
      <vt:lpstr>19.2 모바일 또는 임베디드 디바이스에 모델 배포하기(4)</vt:lpstr>
      <vt:lpstr>19.3 웹 페이지에서 모델 실행하기(1)</vt:lpstr>
      <vt:lpstr>19.3 웹 페이지에서 모델 실행하기(2)</vt:lpstr>
      <vt:lpstr>19.3 웹 페이지에서 모델 실행하기(3)</vt:lpstr>
      <vt:lpstr>19.4 계산 속도를 높이기 위해 GPU 사용하기(1)</vt:lpstr>
      <vt:lpstr>19.4 계산 속도를 높이기 위해 GPU 사용하기(2)</vt:lpstr>
      <vt:lpstr>19.4 계산 속도를 높이기 위해 GPU 사용하기(3)</vt:lpstr>
      <vt:lpstr>19.4 계산 속도를 높이기 위해 GPU 사용하기(4)</vt:lpstr>
      <vt:lpstr>19.4 계산 속도를 높이기 위해 GPU 사용하기(5)</vt:lpstr>
      <vt:lpstr>19.4 계산 속도를 높이기 위해 GPU 사용하기(6)</vt:lpstr>
      <vt:lpstr>19.4 계산 속도를 높이기 위해 GPU 사용하기(7)</vt:lpstr>
      <vt:lpstr>19.4 계산 속도를 높이기 위해 GPU 사용하기(8)</vt:lpstr>
      <vt:lpstr>19.4 계산 속도를 높이기 위해 GPU 사용하기(9)</vt:lpstr>
      <vt:lpstr>19.4 계산 속도를 높이기 위해 GPU 사용하기(10)</vt:lpstr>
      <vt:lpstr>19.4 계산 속도를 높이기 위해 GPU 사용하기(11)</vt:lpstr>
      <vt:lpstr>19.4 계산 속도를 높이기 위해 GPU 사용하기(12)</vt:lpstr>
      <vt:lpstr>19.4 계산 속도를 높이기 위해 GPU 사용하기(13)</vt:lpstr>
      <vt:lpstr>19.4 계산 속도를 높이기 위해 GPU 사용하기(14)</vt:lpstr>
      <vt:lpstr>19.5 다중 장치에서 모델 훈련하기(1)</vt:lpstr>
      <vt:lpstr>19.5 다중 장치에서 모델 훈련하기(2)</vt:lpstr>
      <vt:lpstr>19.5 다중 장치에서 모델 훈련하기(3)</vt:lpstr>
      <vt:lpstr>19.5 다중 장치에서 모델 훈련하기(4)</vt:lpstr>
      <vt:lpstr>19.5 다중 장치에서 모델 훈련하기(5)</vt:lpstr>
      <vt:lpstr>19.5 다중 장치에서 모델 훈련하기(6)</vt:lpstr>
      <vt:lpstr>19.5 다중 장치에서 모델 훈련하기(7)</vt:lpstr>
      <vt:lpstr>19.5 다중 장치에서 모델 훈련하기(8)</vt:lpstr>
      <vt:lpstr>19.5 다중 장치에서 모델 훈련하기(9)</vt:lpstr>
      <vt:lpstr>19.5 다중 장치에서 모델 훈련하기(10)</vt:lpstr>
      <vt:lpstr>19.5 다중 장치에서 모델 훈련하기(11)</vt:lpstr>
      <vt:lpstr>19.5 다중 장치에서 모델 훈련하기(12)</vt:lpstr>
      <vt:lpstr>19.5 다중 장치에서 모델 훈련하기(13)</vt:lpstr>
      <vt:lpstr>19.5 다중 장치에서 모델 훈련하기(14)</vt:lpstr>
      <vt:lpstr>19.5 다중 장치에서 모델 훈련하기(15)</vt:lpstr>
      <vt:lpstr>19.5 다중 장치에서 모델 훈련하기(16)</vt:lpstr>
      <vt:lpstr>19.5 다중 장치에서 모델 훈련하기(17)</vt:lpstr>
      <vt:lpstr>19.5 다중 장치에서 모델 훈련하기(18)</vt:lpstr>
      <vt:lpstr>19.5 다중 장치에서 모델 훈련하기(19)</vt:lpstr>
      <vt:lpstr>19.5 다중 장치에서 모델 훈련하기(20)</vt:lpstr>
      <vt:lpstr>19.5 다중 장치에서 모델 훈련하기(21)</vt:lpstr>
      <vt:lpstr>19.5 다중 장치에서 모델 훈련하기(22)</vt:lpstr>
      <vt:lpstr>19.5 다중 장치에서 모델 훈련하기(23)</vt:lpstr>
      <vt:lpstr>19.5 다중 장치에서 모델 훈련하기(24)</vt:lpstr>
      <vt:lpstr>19.5 다중 장치에서 모델 훈련하기(25)</vt:lpstr>
      <vt:lpstr>19.5 다중 장치에서 모델 훈련하기(26)</vt:lpstr>
      <vt:lpstr>19.5 다중 장치에서 모델 훈련하기(27)</vt:lpstr>
      <vt:lpstr>19.5 다중 장치에서 모델 훈련하기(28)</vt:lpstr>
      <vt:lpstr>19.5 다중 장치에서 모델 훈련하기(29)</vt:lpstr>
      <vt:lpstr>19.5 다중 장치에서 모델 훈련하기(30)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491</cp:revision>
  <dcterms:created xsi:type="dcterms:W3CDTF">2020-01-31T07:25:46Z</dcterms:created>
  <dcterms:modified xsi:type="dcterms:W3CDTF">2023-10-16T05:43:53Z</dcterms:modified>
</cp:coreProperties>
</file>