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Layouts/slideLayout3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129"/>
  </p:notesMasterIdLst>
  <p:handoutMasterIdLst>
    <p:handoutMasterId r:id="rId130"/>
  </p:handoutMasterIdLst>
  <p:sldIdLst>
    <p:sldId id="267" r:id="rId3"/>
    <p:sldId id="270" r:id="rId4"/>
    <p:sldId id="272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  <p:sldId id="351" r:id="rId85"/>
    <p:sldId id="352" r:id="rId86"/>
    <p:sldId id="353" r:id="rId87"/>
    <p:sldId id="354" r:id="rId88"/>
    <p:sldId id="355" r:id="rId89"/>
    <p:sldId id="356" r:id="rId90"/>
    <p:sldId id="357" r:id="rId91"/>
    <p:sldId id="358" r:id="rId92"/>
    <p:sldId id="359" r:id="rId93"/>
    <p:sldId id="360" r:id="rId94"/>
    <p:sldId id="361" r:id="rId95"/>
    <p:sldId id="362" r:id="rId96"/>
    <p:sldId id="363" r:id="rId97"/>
    <p:sldId id="364" r:id="rId98"/>
    <p:sldId id="365" r:id="rId99"/>
    <p:sldId id="366" r:id="rId100"/>
    <p:sldId id="367" r:id="rId101"/>
    <p:sldId id="368" r:id="rId102"/>
    <p:sldId id="369" r:id="rId103"/>
    <p:sldId id="370" r:id="rId104"/>
    <p:sldId id="371" r:id="rId105"/>
    <p:sldId id="372" r:id="rId106"/>
    <p:sldId id="373" r:id="rId107"/>
    <p:sldId id="374" r:id="rId108"/>
    <p:sldId id="375" r:id="rId109"/>
    <p:sldId id="376" r:id="rId110"/>
    <p:sldId id="377" r:id="rId111"/>
    <p:sldId id="378" r:id="rId112"/>
    <p:sldId id="379" r:id="rId113"/>
    <p:sldId id="380" r:id="rId114"/>
    <p:sldId id="381" r:id="rId115"/>
    <p:sldId id="382" r:id="rId116"/>
    <p:sldId id="383" r:id="rId117"/>
    <p:sldId id="384" r:id="rId118"/>
    <p:sldId id="385" r:id="rId119"/>
    <p:sldId id="386" r:id="rId120"/>
    <p:sldId id="387" r:id="rId121"/>
    <p:sldId id="388" r:id="rId122"/>
    <p:sldId id="389" r:id="rId123"/>
    <p:sldId id="390" r:id="rId124"/>
    <p:sldId id="391" r:id="rId125"/>
    <p:sldId id="392" r:id="rId126"/>
    <p:sldId id="393" r:id="rId127"/>
    <p:sldId id="394" r:id="rId128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FF3300"/>
    <a:srgbClr val="E2641E"/>
    <a:srgbClr val="FFCC66"/>
    <a:srgbClr val="B9B9B9"/>
    <a:srgbClr val="E0AC00"/>
    <a:srgbClr val="68676C"/>
    <a:srgbClr val="8D9DD8"/>
    <a:srgbClr val="953D4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12" autoAdjust="0"/>
  </p:normalViewPr>
  <p:slideViewPr>
    <p:cSldViewPr showGuides="1">
      <p:cViewPr varScale="1">
        <p:scale>
          <a:sx n="111" d="100"/>
          <a:sy n="111" d="100"/>
        </p:scale>
        <p:origin x="-1590" y="-90"/>
      </p:cViewPr>
      <p:guideLst>
        <p:guide orient="horz" pos="2160"/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1206" y="90"/>
      </p:cViewPr>
      <p:guideLst/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slide" Target="slides/slide124.xml"/><Relationship Id="rId13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2021-04-09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667126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4/9/2021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4/9/2021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4/9/2021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xmlns="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xmlns="" val="139126210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17556186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992610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979542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xmlns="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895029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4/9/2021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9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9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9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9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9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9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en-US" sz="5400" dirty="0" smtClean="0">
                <a:solidFill>
                  <a:srgbClr val="E0AC00"/>
                </a:solidFill>
              </a:rPr>
              <a:t>6</a:t>
            </a:r>
            <a:r>
              <a:rPr lang="ko-KR" altLang="en-US" sz="5400" dirty="0" smtClean="0">
                <a:solidFill>
                  <a:srgbClr val="E0AC00"/>
                </a:solidFill>
              </a:rPr>
              <a:t>장</a:t>
            </a:r>
            <a:r>
              <a:rPr lang="en-US" altLang="ko-KR" sz="5400" dirty="0" smtClean="0">
                <a:solidFill>
                  <a:schemeClr val="tx1"/>
                </a:solidFill>
              </a:rPr>
              <a:t> </a:t>
            </a:r>
            <a:endParaRPr lang="en-US" altLang="ko-KR" sz="5400" dirty="0">
              <a:solidFill>
                <a:schemeClr val="tx1"/>
              </a:solidFill>
            </a:endParaRPr>
          </a:p>
          <a:p>
            <a:pPr algn="ctr"/>
            <a:r>
              <a:rPr lang="ko-KR" altLang="en-US" sz="5400" dirty="0" smtClean="0">
                <a:solidFill>
                  <a:schemeClr val="tx1"/>
                </a:solidFill>
              </a:rPr>
              <a:t>모델 평가와 </a:t>
            </a:r>
            <a:r>
              <a:rPr lang="ko-KR" altLang="en-US" sz="5400" dirty="0" err="1" smtClean="0">
                <a:solidFill>
                  <a:schemeClr val="tx1"/>
                </a:solidFill>
              </a:rPr>
              <a:t>하이퍼파라미터</a:t>
            </a:r>
            <a:endParaRPr lang="ko-KR" altLang="en-US" sz="5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5400" dirty="0" smtClean="0">
                <a:solidFill>
                  <a:schemeClr val="tx1"/>
                </a:solidFill>
              </a:rPr>
              <a:t>튜닝의 모범 사례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파이프라인을 사용한 효율적인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워크플로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파이프라인으로 변환기와 추정기 연결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많은 머신 러닝 알고리즘이 최적의 성능을 위해 입력 특성이 같은 스케일을 가져야 한다는 것을 이전 장에서 배웠음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위스콘신 유방암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특성은 다양한 스케일로 측정되었기 때문에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 같은 선형 분류기에 주입하기 전에 특성을 표준화해야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소개한 차원 축소를 위한 특성 추출 기법으로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주성분 분석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(PCA)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소개했음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여기서는 주성분 분석을 통해 초기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차원에서 좀 더 낮은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부분 공간으로 데이터를 압축한다고 가정함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ROC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곡선 그리기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코드를 실행하여 위스콘신 유방암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두 개의 특성을 추출하여 종양의 악성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여부를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예측하는 분류 모델의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ROC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곡선을 그려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정의한 같은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파이프 라인을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사용하지만 이번에는 두 개의 특성만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특성에 있는 유용한 정보를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사용하지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않기 때문에 분류 작업이 더 어려워지므로 만들어진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ROC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곡선이 시각적으로 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표현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비슷한 이유로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StratifiedKFold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폴드 개수를 세 개로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줄임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ROC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곡선 그리기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코드는 다음과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19254"/>
            <a:ext cx="6156891" cy="4364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ROC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곡선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그리기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6567" y="1873611"/>
            <a:ext cx="5719713" cy="454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ROC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곡선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그리기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1863316"/>
            <a:ext cx="5610225" cy="473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ROC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곡선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그리기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1" y="1931219"/>
            <a:ext cx="3721340" cy="211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ROC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곡선 그리기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코드에서 자주 보았던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StratifiedKFold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반복에서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sklearn.metrics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모듈의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roc_curve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사용하여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pipe_lr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파이프라인에 있는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LogisticRegression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ROC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사이파이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SciPy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interp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사용하여 세 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폴드에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대한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ROC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곡선을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보간하여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평균을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구했음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auc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사용하여 곡선 아래 면적을 계산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만들어진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ROC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곡선을 보면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폴드에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따라 어느 정도 분산이 있음을 알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ROC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AUC(0.76)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완벽한 경우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(1.0)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랜덤 추측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(0.5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사이에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6-13 ROC </a:t>
            </a:r>
            <a:r>
              <a:rPr lang="ko-KR" altLang="en-US" sz="1600" b="1" dirty="0" smtClean="0"/>
              <a:t>곡선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931218"/>
            <a:ext cx="6360207" cy="451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ROC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곡선 그리기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ROC AUC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점수에만 관심이 있다면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sklearn.metrics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모듈의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roc_auc_score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수도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비슷하게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모듈에는 이전 절에서 소개했던 다른 측정 함수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precision_score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포함되어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ROC AUC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분류 모델의 성능을 조사하면 불균형한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분류기의 성능에 대해 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많은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통찰을 얻을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정확도를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ROC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곡선 하나의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구분점으로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해석할 수 있지만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브래들리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A. P. Bradley)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ROC AUC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정확도가 대부분 서로 비례한다는 것을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보였음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다중 분류의 성능 지표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 언급한 성능 지표는 이진 분류에 대한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평균 지표에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마크로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(macro)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마이크로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(micro)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방식을 구현하여 </a:t>
            </a:r>
            <a:r>
              <a:rPr lang="en-US" altLang="ko-KR" b="1" dirty="0" err="1" smtClean="0">
                <a:latin typeface="KoPub돋움체_Pro Light" pitchFamily="18" charset="-127"/>
                <a:ea typeface="KoPub돋움체_Pro Light" pitchFamily="18" charset="-127"/>
              </a:rPr>
              <a:t>OvA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(One-versus-All)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방식을 사용하는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다중 분류로 확장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마이크로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클래스별로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TP, TN, FP, FN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들어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있는 경우 정밀도의 마이크로 평균은 다음과 같이 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3531683"/>
            <a:ext cx="5530834" cy="96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다중 분류의 성능 지표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마크로 평균은 단순하게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클래스별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정밀도의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마이크로 평균은 각 샘플이나 예측에 동일한 가중치를 부여하고자 할 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마크로 평균은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모든 클래스에 동일한 가중치를 부여하여 분류기의 전반적인 성능을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방식에서는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가장 빈도 높은 클래스 레이블의 성능이 중요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76860"/>
            <a:ext cx="3946851" cy="82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파이프라인을 사용한 효율적인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워크플로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파이프라인으로 변환기와 추정기 연결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각각 학습하고 변환하는 단계를 구성하는 대신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StandardScaler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PCA,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LogisticRegression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객체를 하나의 파이프라인으로 연결할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795323"/>
            <a:ext cx="5514624" cy="154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4408319"/>
            <a:ext cx="6390830" cy="18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다중 분류의 성능 지표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이진 성능 지표로 다중 분류 모델을 평가하면 정규화 또는 가중치가 적용된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마크로 평균이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기본으로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적용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가중치가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적용된 마크로 평균은 평균을 계산할 때 각 클래스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레이블의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샘플 개수를 가중하여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가중치가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적용된 마크로 평균은 레이블마다 샘플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개수가 다른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불균형한 클래스를 다룰 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유용함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다중 분류의 성능 지표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가중치가 적용된 마크로 평균이 다중 분류 문제에서 기본값이지만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sklearn.metrics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모듈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아래에 있는 측정 함수들은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average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매개변수로 평균 계산 방식을 지정할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예를들어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precision_score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make_scorer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4" y="3083358"/>
            <a:ext cx="6564876" cy="155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6.6 </a:t>
            </a:r>
            <a:r>
              <a:rPr lang="ko-KR" altLang="en-US" sz="2600" dirty="0" smtClean="0"/>
              <a:t>불균형한 클래스 다루기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057973" y="3398065"/>
            <a:ext cx="7028054" cy="13532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754056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불균형한 클래스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불균형한 클래스 다루기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장에서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불균형한 클래스에 대해 여러 번 언급했지만 실제로 이런 경우에 적절한 처리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방법을 설명하지 않았음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불균형은 실전 데이터를 다룰 때 매우 자주 나타나는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한 개 또는 여러 개의 클래스 샘플이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너무 많을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때임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문제가 일어날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있는 분야는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스팸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필터링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부정 감지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질병 차단 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불균형한 클래스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불균형한 클래스 다루기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장에서 사용한 위스콘신 유방암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90%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건강한 환자라고 가정해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지도 학습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알고리즘을 사용하지 않고 모든 샘플에 대해 다수의 클래스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양성 종양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예측하기만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해도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90%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정확도를 달성할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90%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정도의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테스트 정확도를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달성한 모델은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있는 특성에서 어떤 유용한 것을 학습하지 못한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불균형한 클래스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불균형한 클래스 다루기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 불균형한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다룰 때 도움이 되는 몇 가지 기법을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알아보자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문제에 대한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기법을 설명하기 전에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212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악성 종양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357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양성 종양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가진 유방암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데이터셋에서 불균형한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만들어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852930"/>
            <a:ext cx="6048345" cy="67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불균형한 클래스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불균형한 클래스 다루기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코드에서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357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양성 종양 샘플 전체와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악성 종양 샘플을 연결하여 불균형이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심한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만들었음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무조건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다수 클래스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양성 종양의 클래스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예측하는 모델은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거의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90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%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정확도를 달성할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3083358"/>
            <a:ext cx="4402790" cy="112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불균형한 클래스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불균형한 클래스 다루기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분류 모델을 훈련할 때 모델을 비교하기 위해 정확도를 사용하는 것보다 다른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지표를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활용하는 것이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애플리케이션에서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주요 관심 대상이 무엇인지에 따라 정밀도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재현율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ROC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곡선 등을 사용할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들어 추가적인 검사가 필요한 악성 종양 환자의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대부분을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구별하는 것이 가장 중요할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재현율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지표를 선택해야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스팸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필터의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경우 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이메일이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너무 자주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스팸으로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처리되는 것을 원하지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않음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여기서는 정밀도가 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적절한 지표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불균형한 클래스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불균형한 클래스 다루기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 러닝 모델을 평가하는 것과 별개로 클래스 불균형은 모델이 훈련되는 동안 학습 알고리즘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자체에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영향을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미침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러닝 알고리즘이 일반적으로 훈련하는 동안 처리한 샘플에서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계산한 보상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비용 함수의 합을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최적화함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결정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규칙은 다수 클래스 쪽으로 편향되기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쉬움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다른 말로 하면 알고리즘이 훈련 과정에서 비용을 최소화하거나 보상을 최대화하기 위해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가장 빈도가 높은 클래스의 예측을 최적화하는 모델을 학습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불균형한 클래스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불균형한 클래스 다루기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모델을 훈련하는 동안 불균형한 클래스를 다루는 한 가지 방법은 소수 클래스에서 발생한 예측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오류에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큰 벌칙을 부여하는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사이킷런에서는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대부분의 분류기에 구현된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class_weight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매개변수를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class_weight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='balanced'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설정해서 이런 벌칙을 편리하게 조정할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파이프라인을 사용한 효율적인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워크플로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파이프라인으로 변환기와 추정기 연결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make_pipeline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여러 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변환기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입력에 대해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transform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지원하는 객체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그 뒤에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predict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구현한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추정기를 연결할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앞선 예제에서는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StandardScaler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PCA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개의 변환기와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LogisticRegression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추정기를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make_pipeline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함수의 입력으로 넣었음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함수는 이 객체들을 사용하여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Pipeline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 객체를 생성하여 반환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불균형한 클래스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불균형한 클래스 다루기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불균형한 클래스를 다루는 데 널리 사용하는 다른 전략은 소수 클래스의 샘플을 늘리거나 다수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샘플을 줄이거나 인공적으로 훈련 샘플을 생성하는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아쉽지만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여러 도메인에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걸쳐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가장 잘 작동하는 보편적인 솔루션이나 기법은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없음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실전에서는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주어진 문제에 여러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전략을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시도해서 결과를 평가하고 가장 적절한 기법을 선택하는 것이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좋음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라이브러리는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중복을 허용한 샘플 추출 방식으로 소수 클래스의 샘플을 늘리는 데 사용할 수 있는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resample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제공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불균형한 클래스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불균형한 클래스 다루기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코드는 불균형한 위스콘신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유방암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소수 클래스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여기서는 클래스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선택하여 클래스 레이블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샘플 개수와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동일할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때까지 새로운 샘플을 반복적으로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추출함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531413"/>
            <a:ext cx="7030776" cy="393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불균형한 클래스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불균형한 클래스 다루기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샘플을 추출한 후 클래스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원본 샘플과 업샘플링된 클래스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연결하여 균형 잡힌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데이터셋을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얻을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 결과 다수 클래스를 예측하는 규칙은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50%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정확도를 달성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79" y="2449681"/>
            <a:ext cx="5644143" cy="835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973" y="3832249"/>
            <a:ext cx="4821534" cy="116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불균형한 클래스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불균형한 클래스 다루기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비슷하게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다수 클래스의 훈련 샘플을 삭제하여 다운샘플링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downsampling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resample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사용하여 다운샘플링을 수행하려면 이전 예에서 클래스 레이블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서로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바꾸면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124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6.7 </a:t>
            </a:r>
            <a:r>
              <a:rPr lang="ko-KR" altLang="en-US" sz="2600" dirty="0" smtClean="0"/>
              <a:t>요약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057973" y="3398065"/>
            <a:ext cx="7028054" cy="13532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754056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6.7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장 서두에서 머신 러닝 모델을 효율적으로 훈련하고 평가하기 위해 여러 개의 변환기와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분류기를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 파이프라인으로 연결하는 방법을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설명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파이프라인을 사용하여 모델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선택과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평가를 위한 핵심 기법 중 하나인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겹 교차 검증을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수행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겹 교차 검증으로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학습 곡선과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검증 곡선을 그려서 과대적합과 과소적합 같은 머신 러닝 모델에서 흔히 나타나는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문제를 분석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6.7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모델을 세부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튜닝하기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위해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그리드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서치를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오차 행렬과 다양한 성능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지표를 사용하여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해당 문제에 맞는 모델의 성능을 평가하고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최적화했음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마지막으로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많은 실전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애플리케이션에서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흔히 발생하는 불균형한 데이터를 다루기 위한 여러 방법을 설명하면서 이 장을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마쳤음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성공적인 분류 작업을 위한 지도 학습 알고리즘 모델을 구축하는 데 필요한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모든 기술을 배웠음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장에서 앙상블 방법을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살펴보자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방법은 여러 개의 모델과 분류 알고리즘을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연결하여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 러닝 시스템의 예측 성능을 더욱 끌어올릴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파이프라인을 사용한 효율적인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워크플로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파이프라인으로 변환기와 추정기 연결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Pipeline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클래스를 메타 추정기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(meta-estimator)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 개별 변환기와 추정기를 감싼 래퍼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(wrapper)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생각할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Pipeline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호출하면 데이터가 중간 단계에 있는 모든 변환기의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transform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차례로 거쳐 추정기 객체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파이프라인의 마지막 단계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도달함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추정기는 변환된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학습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파이프라인을 사용한 효율적인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워크플로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파이프라인으로 변환기와 추정기 연결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앞선 예제에서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pipe_lr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파이프라인의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호출할 때 먼저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StandardScaler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transform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호출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변환된 훈련 데이터는 파이프라인의 다음 요소인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PCA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객체로 전달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단계와 비슷하게 스케일 조정된 입력 데이터에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PCA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transform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호출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파이프라인의 최종 요소인 추정기에 훈련 데이터가 전달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파이프라인을 사용한 효율적인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워크플로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파이프라인으로 변환기와 추정기 연결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마침내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LogisticRegression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추정기가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StandardScaler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PCA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변환된 훈련 데이터로 학습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다시 언급하지만 파이프라인의 중간 단계 횟수는 제한이 없음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파이프라인의 마지막 요소는 추정기가 되어야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파이프라인에서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호출하는 것과 비슷하게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predict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제공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Pipeline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인스턴스의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predict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호출할 때 주입된 데이터는 중간 단계의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transform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통과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마지막 단계에서 추정기 객체가 변환된 데이터에 대한 예측을 반환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파이프라인을 사용한 효율적인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워크플로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파이프라인으로 변환기와 추정기 연결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파이프라인은 매우 유용한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래퍼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도구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책 나머지 부분에서 자주 사용하게 될 것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Pipeline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객체가 동작하는 방식을 확실하게 이해하기 위해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6-1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자세히 살펴보자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문단에서 설명한 것을 요약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파이프라인을 사용한 효율적인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워크플로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6-1 </a:t>
            </a:r>
            <a:r>
              <a:rPr lang="ko-KR" altLang="en-US" sz="1600" b="1" dirty="0" err="1" smtClean="0"/>
              <a:t>사이킷런의</a:t>
            </a:r>
            <a:r>
              <a:rPr lang="ko-KR" altLang="en-US" sz="1600" b="1" dirty="0" smtClean="0"/>
              <a:t> 파이프라인 작동 방식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902" y="1885907"/>
            <a:ext cx="6112557" cy="4676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6.2 k-</a:t>
            </a:r>
            <a:r>
              <a:rPr lang="ko-KR" altLang="en-US" sz="2600" dirty="0" smtClean="0"/>
              <a:t>겹 교차 검증을 사용한 모델 성능 평가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461222" y="3398841"/>
            <a:ext cx="6163949" cy="11869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7540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겹 교차 검증을 사용한 모델 성능 평가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겹 교차 검증을 사용한 모델 성능 평가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 러닝 모델을 구축하는 핵심 단계 중 하나는 처음 본 데이터에 대한 모델 성능을 추정하는 것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모델을 학습하고 같은 데이터로 새로운 데이터에 얼마나 잘 동작하는지 추정한다고 가정해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 ‘규제를 사용하여 과대적합 피하기’ 절에서 보았던 것처럼 모델이 너무 간단하면 과소적합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높은 편향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문제가 되고 너무 복잡하면 훈련 데이터에 과대적합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높은 분산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30630" y="375829"/>
            <a:ext cx="8943702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6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모델 평가와 </a:t>
            </a:r>
            <a:r>
              <a:rPr lang="ko-KR" altLang="en-US" sz="32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하이퍼파라미터</a:t>
            </a:r>
            <a:r>
              <a:rPr lang="ko-KR" altLang="en-US" sz="32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튜닝의 모범 사례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97117" y="1183155"/>
            <a:ext cx="7949766" cy="16553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2" y="1643183"/>
            <a:ext cx="63293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6.1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파이프라인을 사용한 효율적인 </a:t>
            </a:r>
            <a:r>
              <a:rPr lang="ko-KR" altLang="en-US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워크플로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6.2 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k-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겹 교차 검증을 사용한 모델 성능 평가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6.3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 곡선과 검증 곡선을 사용한 알고리즘 디버깅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6.4 </a:t>
            </a:r>
            <a:r>
              <a:rPr lang="ko-KR" altLang="en-US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그리드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서치를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사용한 머신 러닝 모델 세부 튜닝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6.5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여러 가지 성능 평가 지표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6.6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불균형한 클래스 다루기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6.7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요약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겹 교차 검증을 사용한 모델 성능 평가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겹 교차 검증을 사용한 모델 성능 평가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적절한 편향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분산 트레이드오프를 찾으려면 모델을 주의 깊게 평가해야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절에서는 보편적인 교차 검증 기법인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홀드아웃 교차 검증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(holdout cross-validation)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겹 교차 검증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(k-fold cross-validation)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배우겠음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방법들은 모델의 일반화 성능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즉 처음 본 데이터에 모델이 얼마나 잘 동작하는지 신뢰할 만한 추정을 하도록 도와줌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겹 교차 검증을 사용한 모델 성능 평가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홀드아웃 방법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전통적이고 널리 사용되는 머신 러닝 모델의 일반화 성능 추정 방법은 홀드아웃 교차 검증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홀드 아웃 방법은 초기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별도의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나눔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전자는 모델 훈련에 사용하고 후자는 일반화 성능을 추정하는 데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일반적인 머신 러닝 애플리케이션에서는 처음 본 데이터에서 예측 성능을 높이기 위해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하이퍼파라미터를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튜닝하고 비교해야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과정을 모델 선택이라고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 선택이란 이름은 주어진 분류 문제에서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튜닝할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하이퍼파라미터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최적 값을 선택해야 하는 것을 의미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 선택에 같은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반복해서 재사용하면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일부가 되는 셈이고 결국 모델은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과대적합될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아직도 많은 사람이 모델 선택을 위해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이는 좋은 머신 러닝 작업 방식이 아님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겹 교차 검증을 사용한 모델 성능 평가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홀드아웃 방법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 선택에 홀드아웃 방법을 사용하는 가장 좋은 방법은 데이터를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검증 데이터 셋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세 개의 부분으로 나누는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여러 가지 모델을 훈련하는 데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검증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대한 성능은 모델 선택에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훈련과 모델 선택 단계에서 모델이 만나지 못한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분리했기 때문에 새로운 데이터에 대한 일반화 능력을 덜 편향되게 추정할 수 있는 장점이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6-3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홀드아웃 교차 검증의 개념을 보여 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검증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반복적으로 다른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값에서 모델을 훈련한 후 성능을 평가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만족할 만한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하이퍼파라미터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값을 얻었다면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모델의 일반화 성능을 추정함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겹 교차 검증을 사용한 모델 성능 평가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6-3 </a:t>
            </a:r>
            <a:r>
              <a:rPr lang="ko-KR" altLang="en-US" sz="1600" b="1" dirty="0" smtClean="0"/>
              <a:t>홀드아웃 교차 검증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644" y="1873611"/>
            <a:ext cx="6288636" cy="4570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겹 교차 검증을 사용한 모델 성능 평가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홀드아웃 방법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홀드아웃 방법은 훈련 데이터를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검증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나누는 방법에 따라 성능 추정이 민감할 수 있다는 것이 단점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검증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성능 추정이 어떤 샘플을 사용하느냐에 따라 달라질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절에서 좀 더 안정적인 성능 추정 기법인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 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겹 교차 검증을 알아보자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방법은 훈련 데이터를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부분으로 나누어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 홀드아웃 방법을 반복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겹 교차 검증을 사용한 모델 성능 평가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겹 교차 검증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 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겹 교차 검증에서는 중복을 허용하지 않고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폴드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(fold)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랜덤하게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나눔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 - 1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폴드로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모델을 훈련하고 나머지 하나의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폴드로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성능을 평가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과정을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 반복하여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모델과 성능 추정을 얻음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겹 교차 검증을 사용한 모델 성능 평가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겹 교차 검증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서로 다른 독립적인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폴드에서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얻은 성능 추정을 기반으로 모델의 평균 성능을 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홀드아웃 방법에 비해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분할에 덜 민감한 성능 추정을 얻을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일반적으로 모델 튜닝에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겹 교차 검증을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모델의 성능을 평가할 때 만족할 만한 일반화 성능을 내는 최적의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하이퍼파라미터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값을 찾기 위해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겹 교차 검증을 사용한 모델 성능 평가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겹 교차 검증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만족스러운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하이퍼파라미터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값을 찾은 후에는 전체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모델을 다시 훈련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독립적인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최종 성능 추정을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겹 교차 검증 후에 전체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모델을 학습하는 이유는 훈련 샘플이 많을수록 학습 알고리즘이 더 정확하고 안정적인 모델을 만들기 때문임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겹 교차 검증을 사용한 모델 성능 평가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겹 교차 검증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겹 교차 검증이 중복을 허용하지 않는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리샘플링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기법이기 때문에 모든 샘플 포인트가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훈련하는동안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폴드로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검증에 딱 한 번 사용되는 장점이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이로 인해 홀드아웃 방법보다 모델 성능의 추정에 분산이 낮음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6-4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 = 10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 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겹 교차 검증의 개념을 요약한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데이터는 열 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폴드로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나누어지고 열 번의 반복 동안 아홉 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폴드는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훈련에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한 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폴드는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모델 평가를 위해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폴드의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추정 성능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E</a:t>
            </a:r>
            <a:r>
              <a:rPr lang="en-US" altLang="ko-KR" baseline="-25000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분류 정확도 또는 오차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사용하여 모델의 평균 성능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겹 교차 검증을 사용한 모델 성능 평가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6-4 k-</a:t>
            </a:r>
            <a:r>
              <a:rPr lang="ko-KR" altLang="en-US" sz="1600" b="1" dirty="0" smtClean="0"/>
              <a:t>겹 교차 검증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1931218"/>
            <a:ext cx="6951025" cy="386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6.1 </a:t>
            </a:r>
            <a:r>
              <a:rPr lang="ko-KR" altLang="en-US" sz="2600" dirty="0" smtClean="0"/>
              <a:t>파이프라인을 사용한 효율적인 </a:t>
            </a:r>
            <a:r>
              <a:rPr lang="ko-KR" altLang="en-US" sz="2600" dirty="0" err="1" smtClean="0"/>
              <a:t>워크플로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461222" y="3398841"/>
            <a:ext cx="6163949" cy="11869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7540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겹 교차 검증을 사용한 모델 성능 평가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겹 교차 검증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경험적으로 보았을 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겹 교차 검증에서 좋은 기본값은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 = 10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코하비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(Ron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Kohavi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여러 종류의 실제 데이터셋에서 수행한 실험을 통해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겹 교차 검증이 가장 뛰어난 편향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분산 트레이드오프를 가진다고 제안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겹 교차 검증을 사용한 모델 성능 평가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겹 교차 검증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비교적 작은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작업한다면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폴드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개수를 늘리는 것이 좋음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값이 증가하면 더 많은 훈련 데이터가 각 반복에 사용되고 모델 성능을 평균하여 일반화 성능을 추정할 때 더 낮은 편향을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값이 아주 크면 교차 검증 알고리즘의 실행 시간이 늘어나고 분산이 높은 추정을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이는 훈련 폴드가 서로 많이 비슷해지기 때문임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다른 말로 하면 대규모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작업할 때는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 = 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같은 작은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값을 선택해도 모델의 평균 성능을 정확하게 추정할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폴드마다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모델을 학습하고 평가하는 계산 비용을 줄일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겹 교차 검증을 사용한 모델 성능 평가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겹 교차 검증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겹 교차 검증 방법보다 좀 더 향상된 방법은 계층적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겹 교차 검증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(stratified k-fold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crossvalidation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좀 더 나은 편향과 분산 추정을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특히 앞에서 언급한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코하비가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보인것처럼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클래스 비율이 동등하지 않을 때임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계층적 교차 검증은 각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폴드에서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클래스 비율이 전체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있는 클래스 비율을 대표하도록 유지함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겹 교차 검증을 사용한 모델 성능 평가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겹 교차 검증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StratifiedKFold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반복자를 사용하여 예시를 만들어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StratifiedKFold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shuffle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True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지정하면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폴드를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나누기 전에 샘플을 섞음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기본값은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False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shuffle=False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일때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random_state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매개변수를 지정하면 경고가 발생하며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0.24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버전부터는 에러가 발생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774642"/>
            <a:ext cx="6849100" cy="233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겹 교차 검증을 사용한 모델 성능 평가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겹 교차 검증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1873611"/>
            <a:ext cx="6436689" cy="46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겹 교차 검증을 사용한 모델 성능 평가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겹 교차 검증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1931218"/>
            <a:ext cx="5174125" cy="108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겹 교차 검증을 사용한 모델 성능 평가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겹 교차 검증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sklearn.model_selection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모듈에 있는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StratifiedKFold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클래스를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y_train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 레이블을 전달하여 초기화함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n_splits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폴드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개수를 지정함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Kfold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반복자를 사용하여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폴드를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반복하여 얻은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train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인덱스를 이 장 서두에서 정의한 로지스틱 회귀 파이프라인을 훈련하는 데 사용할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pipe_lr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파이프라인을 사용하므로 각 반복에서 샘플의 스케일이 적절하게 조정됨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표준화를 통해서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테스트 인덱스를 사용하여 모델의 정확도 점수를 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점수를 리스트에 모아서 추정한 정확도의 평균과 표준 편차를 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겹 교차 검증을 사용한 모델 성능 평가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겹 교차 검증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코드가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겹 교차 검증의 작동 방법을 설명하는 데 유용하지만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겹 교차 검증 함수를 제공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좀 더 간단하게 계층별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겹 교차 검증을 사용하여 모델을 평가할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1" y="2852930"/>
            <a:ext cx="6302170" cy="2503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겹 교차 검증을 사용한 모델 성능 평가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겹 교차 검증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66" y="1913383"/>
            <a:ext cx="5955911" cy="266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6.2 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겹 교차 검증을 사용한 모델 성능 평가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겹 교차 검증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cross_val_score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함수의 아주 유용한 기능은 각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폴드의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평가를 컴퓨터에 있는 복수 개의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CPU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코어에 분산할 수 있다는 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StratifiedKFold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예에서처럼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n_jobs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설정하면 하나의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CPU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코어만 성능 평가에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n_jobs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= 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설정하면 두 개의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CPU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코어에 교차 검증을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회씩 분산할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n_jobs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= 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설정하면 컴퓨터에 설치된 모든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CPU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코어를 사용하여 병렬 처리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파이프라인을 사용한 효율적인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워크플로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파이프라인을 사용한 효율적인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워크플로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장들에서 여러 가지 전처리 기법을 적용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장에서는 특성의 스케일을 조정하기 위해 표준화를 적용했고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장에서는 데이터 압축을 위해 주성분 분석을 적용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이때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있는 별도의 샘플처럼 새로운 데이터의 스케일을 조정하고 압축하기 위해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학습한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재사용해야 한다고 배웠음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이를 위해 아주 유용하게 사용할 수 있는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Pipeline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클래스를 이 절에서 배우겠음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도구를 사용하면 여러 개의 변환 단계를 포함한 모델을 학습하고 새로운 데이터에 대한 예측을 만들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6.3 </a:t>
            </a:r>
            <a:r>
              <a:rPr lang="ko-KR" altLang="en-US" sz="2600" dirty="0" smtClean="0"/>
              <a:t>학습 곡선과 검증 곡선을 사용한 알고리즘 디버깅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057973" y="3398065"/>
            <a:ext cx="7028054" cy="13532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7540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학습 곡선과 검증 곡선을 사용한 알고리즘 디버깅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학습 곡선과 검증 곡선을 사용한 알고리즘 디버깅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 학습 알고리즘의 성능 향상에 도움이 되는 간단하지만 아주 강력한 두 개의 분석 도구를 살펴보자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학습 곡선과 검증 곡선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절에서 학습 곡선을 사용하여 학습 알고리즘이 문제에 과대적합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높은 분산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되는지 또는 과소적합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높은 편향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되는지 분석하는 방법을 설명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학습 알고리즘의 보편적인 문제를 다루는 데 도움이 되는 검증 곡선에 대해 알아보자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학습 곡선과 검증 곡선을 사용한 알고리즘 디버깅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학습 곡선으로 편향과 분산 문제 분석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주어진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비해 모델이 너무 복잡하면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즉 모델의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자유도나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모델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너무 많으면 모델이 훈련 데이터에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과대적합되고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처음 본 데이터에 잘 일반화되지 못하는 경향이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보통 훈련 샘플을 더 모으면 과대적합을 줄이는 데 도움이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학습 곡선과 검증 곡선을 사용한 알고리즘 디버깅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학습 곡선으로 편향과 분산 문제 분석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실전에서는 데이터를 더 모으는 것이 매우 비싸거나 그냥 불가능할 때도 많음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모델의 훈련 정확도와 검증 정확도를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 함수로 그래프를 그려 보면 모델에 높은 분산의 문제가 있는지 높은 편향의 문제가 있는지 쉽게 감지할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더 많은 데이터를 모으는 것이 문제를 해결할 수 있을지 판단이 가능해짐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학습 곡선을 그리는 방법을 보기 전에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6-5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두 종류의 문제에 대해 논의해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학습 곡선과 검증 곡선을 사용한 알고리즘 디버깅</a:t>
            </a:r>
            <a:endParaRPr lang="ko-KR" altLang="en-US" sz="28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6-5 </a:t>
            </a:r>
            <a:r>
              <a:rPr lang="ko-KR" altLang="en-US" sz="1600" b="1" dirty="0" smtClean="0"/>
              <a:t>편향</a:t>
            </a:r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분산 트레이드오프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6" y="1988825"/>
            <a:ext cx="7478659" cy="32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학습 곡선과 검증 곡선을 사용한 알고리즘 디버깅</a:t>
            </a:r>
            <a:endParaRPr lang="ko-KR" altLang="en-US" sz="2800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1643183"/>
            <a:ext cx="7304918" cy="346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학습 곡선과 검증 곡선을 사용한 알고리즘 디버깅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학습 곡선으로 편향과 분산 문제 분석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왼쪽 위 그래프는 편향이 높은 모델을 보여 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모델은 훈련 정확도와 교차 검증 정확도가 모두 낮음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데이터에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과소적합되었다는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것을 나타냄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문제를 해결하는 일반적인 방법은 모델의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개수를 늘리는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추가적인 특성을 수집하거나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서포트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벡터 머신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(SVM)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이나 로지스틱 회귀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분류기에서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규제 강도를 줄임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학습 곡선과 검증 곡선을 사용한 알고리즘 디버깅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학습 곡선으로 편향과 분산 문제 분석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오른쪽 위 그래프는 분산이 높은 모델을 보여 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정확도와 교차 검증 정확도 사이에 큰 차이가 있다는 것을 나타냄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과대적합 문제를 해결하려면 더 많은 훈련 데이터를 모으거나 모델 복잡도를 낮추거나 규제를 증가시킬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규제가 없는 모델에서는 특성 선택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이나 특성 추출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통해 특성 개수를 줄여 과대적합을 감소할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더 많은 훈련 데이터를 수집하는 것이 보통 과대적합의 가능성을 줄이지만 항상 도움이 되는 것은 아님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훈련 데이터에 잡음이 아주 많거나 모델이 이미 거의 최적화가 된 경우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학습 곡선과 검증 곡선을 사용한 알고리즘 디버깅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학습 곡선으로 편향과 분산 문제 분석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절에서 검증 곡선을 사용하여 이런 문제들을 다루는 법을 알아보겠음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학습 곡선 함수를 사용하여 모델을 평가해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629259"/>
            <a:ext cx="5780458" cy="391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학습 곡선과 검증 곡선을 사용한 알고리즘 디버깅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학습 곡선으로 편향과 분산 문제 분석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231" y="1907382"/>
            <a:ext cx="5528621" cy="42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파이프라인을 사용한 효율적인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워크플로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위스콘신 유방암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장에서 위스콘신 유방암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여기에는 악성과 양성인 종양 세포 샘플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569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개가 포함되어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첫 두 열에는 샘플의 고유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ID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번호와 진단 결과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(M =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악성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B =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양성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들어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번째까지 열에는 세포 핵의 디지털 이미지에서 계산된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실수 값 특성이 담겨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특성을 사용하여 종양이 악성인지 양성인지 예측하는 모델을 만들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위스콘신 유방암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UCI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 러닝 저장소에 보관되어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대한 자세한 내용은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https://archive.ics.uci.edu/ml/datasets/Breast+Cancer+Wisconsin+(Diagnostic)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참고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학습 곡선과 검증 곡선을 사용한 알고리즘 디버깅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학습 곡선으로 편향과 분산 문제 분석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1931218"/>
            <a:ext cx="4942852" cy="247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학습 곡선과 검증 곡선을 사용한 알고리즘 디버깅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학습 곡선으로 편향과 분산 문제 분석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66" y="1931218"/>
            <a:ext cx="5511385" cy="3158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학습 곡선과 검증 곡선을 사용한 알고리즘 디버깅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학습 곡선으로 편향과 분산 문제 분석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LogisticRegression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 객체를 만들 때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max_iter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=10000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 값을 전달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기본값은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1000)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절에 나올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큰 규제 매개변수 값이나 작은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크기에서 발생할 수 있는 수렴 문제를 피하기 위해서임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코드를 실행하면 다음 학습 곡선을 얻게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학습 곡선과 검증 곡선을 사용한 알고리즘 디버깅</a:t>
            </a:r>
            <a:endParaRPr lang="ko-KR" altLang="en-US" sz="28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6-6 </a:t>
            </a:r>
            <a:r>
              <a:rPr lang="ko-KR" altLang="en-US" sz="1600" b="1" dirty="0" smtClean="0"/>
              <a:t>학습 곡선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931218"/>
            <a:ext cx="6720297" cy="4416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학습 곡선과 검증 곡선을 사용한 알고리즘 디버깅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학습 곡선으로 편향과 분산 문제 분석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learning_curve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train_sizes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매개변수를 통해 학습 곡선을 생성하는 데 사용할 훈련 샘플의 개수나 비율을 지정할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train_sizes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=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np.linspace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(0.1, 1.0, 10)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지정해서 일정한 간격으로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비율 열 개를 설정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기본적으로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earning_curve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계층별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겹 교차 검증을 사용하여 분류기의 교차 검증 정확도를 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매개변수를 통해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지정했기 때문에 계층별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겹 교차 검증을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학습 곡선과 검증 곡선을 사용한 알고리즘 디버깅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학습 곡선으로 편향과 분산 문제 분석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반환된 훈련과 테스트 교차 검증 점수로부터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크기별로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평균 정확도를 계산하여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맷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플롯립의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plot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사용해서 그래프를 그림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fill_between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사용하여 그래프에 평균 정확도의 표준 편차를 그려서 추정 분산을 나타냈음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학습 곡선과 검증 곡선을 사용한 알고리즘 디버깅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학습 곡선으로 편향과 분산 문제 분석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앞의 학습 곡선 그래프에서 볼 수 있듯이 모델 훈련에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샘플 이상을 사용할 때 훈련과 검증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잘 작동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샘플보다 줄어들면 훈련 정확도가 증가하면서 훈련 정확도와 검증 정확도 사이의 차이는 넓어짐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이는 과대적합이 증가한다는 증거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학습 곡선과 검증 곡선을 사용한 알고리즘 디버깅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검증 곡선으로 과대적합과 과소적합 조사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검증 곡선은 과대적합과 과소적합 문제를 해결하여 모델 성능을 높일 수 있는 유용한 도구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검증 곡선은 학습 곡선과 관련이 있지만 샘플 크기의 함수로 훈련 정확도와 테스트 정확도를 그리는 대신 모델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값의 함수로 그림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회귀에 있는 규제 매개변수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검증 곡선을 만드는 방법을 알아보자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3486607"/>
            <a:ext cx="6128188" cy="304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학습 곡선과 검증 곡선을 사용한 알고리즘 디버깅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검증 곡선으로 과대적합과 과소적합 조사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088" y="1931218"/>
            <a:ext cx="6086367" cy="3271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학습 곡선과 검증 곡선을 사용한 알고리즘 디버깅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검증 곡선으로 과대적합과 과소적합 조사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66" y="1816004"/>
            <a:ext cx="4477186" cy="475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파이프라인을 사용한 효율적인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워크플로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위스콘신 유방암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절에서는 세 단계로 나누어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읽고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분할하겠음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pandas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UCI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서버에서 직접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읽어 들임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198572"/>
            <a:ext cx="6708940" cy="1769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학습 곡선과 검증 곡선을 사용한 알고리즘 디버깅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검증 곡선으로 과대적합과 과소적합 조사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코드를 실행하면 매개변수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대한 검증 곡선 그래프를 얻게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2214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6- 7 </a:t>
            </a:r>
            <a:r>
              <a:rPr lang="ko-KR" altLang="en-US" sz="1600" b="1" dirty="0" smtClean="0"/>
              <a:t>검증 곡선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565147"/>
            <a:ext cx="6258824" cy="408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학습 곡선과 검증 곡선을 사용한 알고리즘 디버깅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검증 곡선으로 과대적합과 과소적합 조사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learning_curve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함수와 비슷하게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validation_curve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기본적으로 계층별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겹 교차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검증을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사용하여 모델의 성능을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추정함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validation_curve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 안에서 평가하기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원하는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지정함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경우에는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LogisticRegression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분류기의 규제 매개변수인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파이프라인 안에 있는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LogisticRegression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객체의 매개변수를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지정하려면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logisticregression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__C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처럼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param_range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매개변수에는 값 범위를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지정함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절의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학습 곡선 예와 비슷하게 평균 훈련 정확도와 교차 검증 정확도를 그리고 이에 상응하는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표준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편차를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나타냈음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6.3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학습 곡선과 검증 곡선을 사용한 알고리즘 디버깅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검증 곡선으로 과대적합과 과소적합 조사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값이 바뀜에 따라 정확도 차이가 미묘하지만 규제 강도를 높이면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(C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값을 줄이면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조금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과소적합되는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것을 볼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강도가 낮아지는 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값에서는 모델이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조금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과대적합되는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경향을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경우에 적절한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0.01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0.1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6.4 </a:t>
            </a:r>
            <a:r>
              <a:rPr lang="ko-KR" altLang="en-US" sz="2600" dirty="0" err="1" smtClean="0"/>
              <a:t>그리드</a:t>
            </a:r>
            <a:r>
              <a:rPr lang="ko-KR" altLang="en-US" sz="2600" dirty="0" smtClean="0"/>
              <a:t> </a:t>
            </a:r>
            <a:r>
              <a:rPr lang="ko-KR" altLang="en-US" sz="2600" dirty="0" err="1" smtClean="0"/>
              <a:t>서치를</a:t>
            </a:r>
            <a:r>
              <a:rPr lang="ko-KR" altLang="en-US" sz="2600" dirty="0" smtClean="0"/>
              <a:t> 사용한 머신 러닝 모델 세부 튜닝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057973" y="3398065"/>
            <a:ext cx="7028054" cy="13532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75405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6.4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그리드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서치를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사용한 머신 러닝 모델 세부 튜닝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그리드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서치를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사용한 머신 러닝 모델 세부 튜닝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 러닝에는 두 종류의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하나는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데이터에서 학습되는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들어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가중치임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하나는 별도로 최적화되는 학습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후자는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모델의 튜닝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하이퍼파라미터라고도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부름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회귀의 규제 매개변수나 결정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트리의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깊이 매개변수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6.4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그리드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서치를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사용한 머신 러닝 모델 세부 튜닝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그리드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서치를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사용한 머신 러닝 모델 세부 튜닝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절에서 검증 곡선을 사용하여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하이퍼파라미터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하나를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튜닝하여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모델 성능을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향상시켰음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절에서는 그리드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서치라는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인기 있는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하이퍼파라미터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최적화 기법을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알아보자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하이퍼파라미터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값에 대한 최적의 조합을 찾음으로써 모델 성능을 향상시키는 데 큰 도움이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6.4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그리드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서치를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사용한 머신 러닝 모델 세부 튜닝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그리드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서치를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사용한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하이퍼파라미터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튜닝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그리드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서치를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사용하는 방법은 아주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간단함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리스트로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지정된 여러 가지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하이퍼파라미터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 전체를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조사함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리스트에 있는 값의 모든 조합에 대해 모델 성능을 평가하여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최적의 조합을 찾음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910537"/>
            <a:ext cx="5035178" cy="360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6.4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그리드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서치를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사용한 머신 러닝 모델 세부 튜닝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그리드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서치를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사용한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하이퍼파라미터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튜닝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1931218"/>
            <a:ext cx="6318136" cy="3550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6.4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그리드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서치를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사용한 머신 러닝 모델 세부 튜닝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그리드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서치를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사용한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하이퍼파라미터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튜닝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코드에서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sklearn.model_selection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모듈에 있는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GridSearchCV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클래스의 객체를 만들고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서포트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벡터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(SVM)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위한 파이프라인을 훈련하고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튜닝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GridSearchCV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param_grid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튜닝하려는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딕셔너리의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리스트로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지정함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선형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SVM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경우 규제 매개변수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 튜닝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RBF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커널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SVM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svc__C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svc__gamma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튜닝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svc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__gamma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커널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SVM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에만 해당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6.4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그리드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서치를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사용한 머신 러닝 모델 세부 튜닝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그리드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서치를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사용한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하이퍼파라미터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튜닝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그리드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서치를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수행한 후 최상의 모델 점수는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best_score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_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속성에서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얻고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모델의 매개변수는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best_params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_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속성에서 확인할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경우에는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svc__C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=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100.0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RBF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커널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SVM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모델이 가장 좋은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겹 교차 검증 정확도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98.5%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달성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파이프라인을 사용한 효율적인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워크플로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위스콘신 유방암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특성을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배열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할당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en-US" altLang="ko-KR" b="1" dirty="0" err="1" smtClean="0">
                <a:latin typeface="KoPub돋움체_Pro Light" pitchFamily="18" charset="-127"/>
                <a:ea typeface="KoPub돋움체_Pro Light" pitchFamily="18" charset="-127"/>
              </a:rPr>
              <a:t>LabelEncoder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객체를 사용하여 클래스 레이블을 원본 문자열 표현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('M'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'B')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정수로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변환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8312" y="2910537"/>
            <a:ext cx="5855575" cy="213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5041996"/>
            <a:ext cx="3648520" cy="70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6.4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그리드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서치를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사용한 머신 러닝 모델 세부 튜닝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그리드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서치를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사용한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하이퍼파라미터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튜닝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마지막으로 독립적인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최고 모델의 성능을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추정함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모델은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GridSearchCV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best_estimator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_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속성에서 얻을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564895"/>
            <a:ext cx="3723553" cy="835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187" y="3371393"/>
            <a:ext cx="70770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6.4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그리드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서치를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사용한 머신 러닝 모델 세부 튜닝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그리드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서치를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사용한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하이퍼파라미터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튜닝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그리드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서치를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수행한 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clf.fit(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X_train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y_train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실행하여 최상의 매개변수 조합과 훈련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데이터셋에서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gs.best_estimator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_)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수동으로 다시 훈련할 필요가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없음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GridSearchCV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refit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True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지정하면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(True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이 매개변수의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기본값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전체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자동으로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gs.best_estimator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_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다시 훈련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6.4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그리드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서치를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사용한 머신 러닝 모델 세부 튜닝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중첩 교차 검증을 사용한 알고리즘 선택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절에서 보았듯이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그리드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서치와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겹 교차 검증을 함께 사용하면 머신 러닝 모델의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성능을 세부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튜닝하기에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좋음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여러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종류의 머신 러닝 알고리즘을 비교하려면 중첩 교차 검증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nested cross-validation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방법이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권장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오차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예측에 대한 편향을 연구하는 중에 바르마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Varma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사이몬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(Simon)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중첩된 교차 검증을 사용했을 때 테스트 데이터셋에 대한 추정 오차는 거의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편향되지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않는다는 결론을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얻었음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6.4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그리드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서치를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사용한 머신 러닝 모델 세부 튜닝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중첩 교차 검증을 사용한 알고리즘 선택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중첩 교차 검증은 바깥쪽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겹 교차 검증 루프가 데이터를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폴드와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폴드로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나누고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안쪽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루프가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폴드에서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겹 교차 검증을 수행하여 모델을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선택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선택되면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폴드를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모델 성능을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평가함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6-8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바깥 루프에 다섯 개의 폴드를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사용하고 안쪽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루프에 두 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폴드를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사용하는 중첩 교차 검증의 개념을 보여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방식은 계산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성능이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중요한 대용량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유용함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중첩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교차 검증의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폴드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개수를 고려하여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5×2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교차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검증이라고도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6.4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그리드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서치를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사용한 머신 러닝 모델 세부 튜닝</a:t>
            </a:r>
            <a:endParaRPr lang="ko-KR" altLang="en-US" sz="28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6-8 </a:t>
            </a:r>
            <a:r>
              <a:rPr lang="ko-KR" altLang="en-US" sz="1600" b="1" dirty="0" smtClean="0"/>
              <a:t>중첩 교차 검증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1931218"/>
            <a:ext cx="5615676" cy="4574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6.4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그리드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서치를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사용한 머신 러닝 모델 세부 튜닝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중첩 교차 검증을 사용한 알고리즘 선택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사이킷런에서는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다음과 같이 중첩 교차 검증을 수행할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334467"/>
            <a:ext cx="6171769" cy="342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6.4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그리드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서치를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사용한 머신 러닝 모델 세부 튜닝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중첩 교차 검증을 사용한 알고리즘 선택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반환된 평균 교차 검증 점수는 모델의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하이퍼파라미터를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튜닝했을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때 처음 본 데이터에서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기대할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있는 추정 값이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들어 중첩 교차 검증을 사용하여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SVM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모델과 단일 결정 트리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분류기를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비교할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6.4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그리드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서치를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사용한 머신 러닝 모델 세부 튜닝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중첩 교차 검증을 사용한 알고리즘 선택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간단한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위해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max_depth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튜닝해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044" y="2219253"/>
            <a:ext cx="5588415" cy="423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6.4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그리드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800" dirty="0" err="1" smtClean="0">
                <a:latin typeface="KoPub돋움체_Pro Bold" pitchFamily="18" charset="-127"/>
                <a:ea typeface="KoPub돋움체_Pro Bold" pitchFamily="18" charset="-127"/>
              </a:rPr>
              <a:t>서치를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 사용한 머신 러닝 모델 세부 튜닝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중첩 교차 검증을 사용한 알고리즘 선택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결과에서 알 수 있듯이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SVM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모델의 중첩 교차 검증 성능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(97.4%)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결정 트리의 성능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(93.4%)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훨씬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뛰어남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데이터셋과 동일 분포에서 발생되는 새로운 데이터를 분류하기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위해서는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SVM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더 좋은 선택일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6.5 </a:t>
            </a:r>
            <a:r>
              <a:rPr lang="ko-KR" altLang="en-US" sz="2600" dirty="0" smtClean="0"/>
              <a:t>여러 가지 성능 평가 지표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057973" y="3398065"/>
            <a:ext cx="7028054" cy="13532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754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파이프라인을 사용한 효율적인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워크플로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위스콘신 유방암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클래스 레이블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진단 결과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배열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인코딩하면 악성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(malignant)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종양은 클래스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표현되고 양성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(benign)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종양은 클래스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각각 표현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개의 더미 클래스 레이블 샘플로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LabelEncoder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transform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호출해서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매핑을 다시 확인해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4045" y="3256179"/>
            <a:ext cx="3332741" cy="718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장과 절에서는 정확도를 사용하여 여러 머신 러닝 모델을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평가했음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지표는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일반적으로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 모델의 성능을 정량화하는 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유용함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주어진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문제에 모델이 적합한지 측정할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다른 성능 지표도 여럿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정밀도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(precision)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재현율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(recall)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F1-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점수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오차 행렬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여러 가지 지표를 자세히 알아보기 전에 학습 알고리즘의 성능을 행렬로 펼쳐 놓은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오차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행렬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confusion matrix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살펴보자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오차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행렬은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6-9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같이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진짜 양성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(True Positive, TP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진짜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음성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(True Negative, TN)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거짓 양성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(False Positive, FP)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거짓 음성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(False Negative, FN)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개수를 적은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단순한 정방 행렬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6-9 </a:t>
            </a:r>
            <a:r>
              <a:rPr lang="ko-KR" altLang="en-US" sz="1600" b="1" dirty="0" smtClean="0"/>
              <a:t>오차 행렬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5" y="1873611"/>
            <a:ext cx="5404244" cy="478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오차 행렬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행렬은 타깃 클래스와 예측 클래스의 레이블을 직접 세어 계산할 수 있지만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제공하는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편리한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confusion_matrix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564895"/>
            <a:ext cx="6594549" cy="272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오차 행렬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코드를 실행해서 얻은 배열은 분류기가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만든 에러의 종류를 알려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맷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플롯립의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matshow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사용하여 이 배열을 앞서 보았던 오차 행렬 그림으로 나타내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795323"/>
            <a:ext cx="5703964" cy="366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오차 행렬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6- 10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같이 오차 행렬 그림에 레이블을 추가하면 이해하기 좀 더 쉬움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2214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6-10 </a:t>
            </a:r>
            <a:r>
              <a:rPr lang="ko-KR" altLang="en-US" sz="1600" b="1" dirty="0" smtClean="0"/>
              <a:t>유방암 </a:t>
            </a:r>
            <a:r>
              <a:rPr lang="ko-KR" altLang="en-US" sz="1600" b="1" dirty="0" err="1" smtClean="0"/>
              <a:t>데이터셋의</a:t>
            </a:r>
            <a:r>
              <a:rPr lang="ko-KR" altLang="en-US" sz="1600" b="1" dirty="0" smtClean="0"/>
              <a:t> 오차 행렬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2680109"/>
            <a:ext cx="3757119" cy="375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오차 행렬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예에서 클래스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악성 종양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양성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71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샘플을 정확하게 클래스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0(TN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샘플은 클래스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(TP)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올바르게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해당하는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개의 샘플을 클래스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잘못 분류했고 양성 종양인 하나의 샘플을 악성 종양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(FP)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잘못 분류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절에서 이 정보를 이용하여 여러 가지 오차 지표를 계산해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분류 모델의 정밀도와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재현율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최적화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예측 오차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(ERR)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정확도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(ACC)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모두 얼마나 많은 샘플을 잘못 분류했는지 일반적인 정보를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알려줌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오차는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잘못된 예측의 합을 전체 예측 샘플 개수로 나눈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정확도는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옳은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예측의 합을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전체 예측 샘플 개수로 나누어 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198572"/>
            <a:ext cx="3745610" cy="92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분류 모델의 정밀도와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재현율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최적화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예측 정확도는 오차에서 바로 계산할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219253"/>
            <a:ext cx="5365869" cy="99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분류 모델의 정밀도와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재현율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최적화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진짜 양성 비율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(True Positive Rate, TPR)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거짓 양성 비율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(False Positive Rate, FPR)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클래스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비율이 다른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경우 유용한 성능 지표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564895"/>
            <a:ext cx="3186632" cy="213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파이프라인을 사용한 효율적인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워크플로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위스콘신 유방암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절에서 첫 번째 모델 파이프라인을 구성하기 전에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전체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80%)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별도의 테스트 데이터셋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전체 데이터의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20%)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나눔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622502"/>
            <a:ext cx="6665051" cy="248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분류 모델의 정밀도와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재현율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최적화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종양 진단 문제에서는 환자가 적절한 치료를 받을 수 있도록 악성 종양을 감지하는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 관심이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불필요하게 환자에게 걱정을 끼치지 않도록 음성 종양이 악성으로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분류되는 경우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(FP)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줄이는 것이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중요함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FPR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비해서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TPR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전체 양성 샘플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중에서 올바르게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양성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관심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샘플의 비율을 알려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분류 모델의 정밀도와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재현율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최적화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정확도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(PRE)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재현율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(REC)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성능 지표는 진짜 양성과 진짜 음성 샘플의 비율과 관련이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TPR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다른 이름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507288"/>
            <a:ext cx="4601556" cy="250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분류 모델의 정밀도와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재현율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최적화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악성 종양 감지 문제에서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재현율을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최적화하면 악성 종양을 감지하지 못할 확률을 최소화하는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 도움이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건강한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환자임에도 악성 종양으로 예측하는 비용이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발생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높은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때문임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반대로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정밀도를 최적화하면 환자가 악성 종양을 가졌는지 정확히 예측하게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악성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종양 환자를 자주 놓치는 결과를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초래함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높은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때문임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분류 모델의 정밀도와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재현율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최적화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PRE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REC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최적화로 인한 장단점의 균형을 맞추기 위해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PRE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조합한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F1-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점수를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자주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449681"/>
            <a:ext cx="2570266" cy="853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분류 모델의 정밀도와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재현율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최적화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성능 지표들이 모두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구현되어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예처럼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sklearn.metrics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모듈에서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임포트하여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4" y="2564895"/>
            <a:ext cx="5547926" cy="256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1" y="5157210"/>
            <a:ext cx="4824926" cy="1268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분류 모델의 정밀도와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재현율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최적화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GridSearchCV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scoring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매개변수를 사용하여 정확도 대신 다른 성능 지표를 사용할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scoring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매개변수에 사용할 수 있는 전체 리스트는 온라인 문서를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참고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http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://scikit-learn.org/stable/modules/model_evaluation.html)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분류 모델의 정밀도와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재현율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최적화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양성 클래스는 레이블이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양성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레이블을 바꾸고 싶다면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make_scorer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사용하여 자신만의 함수를 만들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GridSearchCV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scoring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 변수에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전달할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들어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f1_score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측정 지표로 사용하는 경우는 다음과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228476"/>
            <a:ext cx="5950009" cy="279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분류 모델의 정밀도와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재현율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최적화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1988825"/>
            <a:ext cx="6032085" cy="287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ROC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곡선 그리기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ROC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(Receiver Operating Characteristic)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그래프는 분류기의 임계 값을 바꾸어 가며 계산된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FPR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TPR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점수를 기반으로 분류 모델을 선택하는 유용한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도구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ROC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그래프의 대각선은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랜덤 추측으로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해석할 수 있고 대각선 아래에 위치한 분류 모델은 랜덤 추측보다 나쁜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셈임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완벽한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분류기의 그래프는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TPR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FPR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왼쪽 위 구석에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위치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ROC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곡선의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아래 면적인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ROC AUC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(ROC Area Under the Curve)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계산하여 분류 모델의 성능을 종합할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6.5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여러 가지 성능 평가 지표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ROC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곡선 그리기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ROC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곡선과 비슷하게 분류 모델의 확률 임계 값을 바꾸어 가며 정밀도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재현율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곡선을 그릴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정밀도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재현율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곡선을 그리는 함수도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구현되어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http://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scikitlearn.org/stable/modules/generated/sklearn.metrics.precision_recall_curve.html)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236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3480</TotalTime>
  <Words>5808</Words>
  <Application>Microsoft Office PowerPoint</Application>
  <PresentationFormat>화면 슬라이드 쇼(4:3)</PresentationFormat>
  <Paragraphs>585</Paragraphs>
  <Slides>126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126</vt:i4>
      </vt:variant>
    </vt:vector>
  </HeadingPairs>
  <TitlesOfParts>
    <vt:vector size="128" baseType="lpstr">
      <vt:lpstr>1_Office Theme</vt:lpstr>
      <vt:lpstr>2_Office Theme</vt:lpstr>
      <vt:lpstr>슬라이드 1</vt:lpstr>
      <vt:lpstr>슬라이드 2</vt:lpstr>
      <vt:lpstr>6.1 파이프라인을 사용한 효율적인 워크플로</vt:lpstr>
      <vt:lpstr>6.1 파이프라인을 사용한 효율적인 워크플로</vt:lpstr>
      <vt:lpstr>6.1 파이프라인을 사용한 효율적인 워크플로</vt:lpstr>
      <vt:lpstr>6.1 파이프라인을 사용한 효율적인 워크플로</vt:lpstr>
      <vt:lpstr>6.1 파이프라인을 사용한 효율적인 워크플로</vt:lpstr>
      <vt:lpstr>6.1 파이프라인을 사용한 효율적인 워크플로</vt:lpstr>
      <vt:lpstr>6.1 파이프라인을 사용한 효율적인 워크플로</vt:lpstr>
      <vt:lpstr>6.1 파이프라인을 사용한 효율적인 워크플로</vt:lpstr>
      <vt:lpstr>6.1 파이프라인을 사용한 효율적인 워크플로</vt:lpstr>
      <vt:lpstr>6.1 파이프라인을 사용한 효율적인 워크플로</vt:lpstr>
      <vt:lpstr>6.1 파이프라인을 사용한 효율적인 워크플로</vt:lpstr>
      <vt:lpstr>6.1 파이프라인을 사용한 효율적인 워크플로</vt:lpstr>
      <vt:lpstr>6.1 파이프라인을 사용한 효율적인 워크플로</vt:lpstr>
      <vt:lpstr>6.1 파이프라인을 사용한 효율적인 워크플로</vt:lpstr>
      <vt:lpstr>6.1 파이프라인을 사용한 효율적인 워크플로</vt:lpstr>
      <vt:lpstr>6.2 k-겹 교차 검증을 사용한 모델 성능 평가</vt:lpstr>
      <vt:lpstr>6.2 k-겹 교차 검증을 사용한 모델 성능 평가</vt:lpstr>
      <vt:lpstr>6.2 k-겹 교차 검증을 사용한 모델 성능 평가</vt:lpstr>
      <vt:lpstr>6.2 k-겹 교차 검증을 사용한 모델 성능 평가</vt:lpstr>
      <vt:lpstr>6.2 k-겹 교차 검증을 사용한 모델 성능 평가</vt:lpstr>
      <vt:lpstr>6.2 k-겹 교차 검증을 사용한 모델 성능 평가</vt:lpstr>
      <vt:lpstr>6.2 k-겹 교차 검증을 사용한 모델 성능 평가</vt:lpstr>
      <vt:lpstr>6.2 k-겹 교차 검증을 사용한 모델 성능 평가</vt:lpstr>
      <vt:lpstr>6.2 k-겹 교차 검증을 사용한 모델 성능 평가</vt:lpstr>
      <vt:lpstr>6.2 k-겹 교차 검증을 사용한 모델 성능 평가</vt:lpstr>
      <vt:lpstr>6.2 k-겹 교차 검증을 사용한 모델 성능 평가</vt:lpstr>
      <vt:lpstr>6.2 k-겹 교차 검증을 사용한 모델 성능 평가</vt:lpstr>
      <vt:lpstr>6.2 k-겹 교차 검증을 사용한 모델 성능 평가</vt:lpstr>
      <vt:lpstr>6.2 k-겹 교차 검증을 사용한 모델 성능 평가</vt:lpstr>
      <vt:lpstr>6.2 k-겹 교차 검증을 사용한 모델 성능 평가</vt:lpstr>
      <vt:lpstr>6.2 k-겹 교차 검증을 사용한 모델 성능 평가</vt:lpstr>
      <vt:lpstr>6.2 k-겹 교차 검증을 사용한 모델 성능 평가</vt:lpstr>
      <vt:lpstr>6.2 k-겹 교차 검증을 사용한 모델 성능 평가</vt:lpstr>
      <vt:lpstr>6.2 k-겹 교차 검증을 사용한 모델 성능 평가</vt:lpstr>
      <vt:lpstr>6.2 k-겹 교차 검증을 사용한 모델 성능 평가</vt:lpstr>
      <vt:lpstr>6.2 k-겹 교차 검증을 사용한 모델 성능 평가</vt:lpstr>
      <vt:lpstr>6.2 k-겹 교차 검증을 사용한 모델 성능 평가</vt:lpstr>
      <vt:lpstr>6.3 학습 곡선과 검증 곡선을 사용한 알고리즘 디버깅</vt:lpstr>
      <vt:lpstr>6.3 학습 곡선과 검증 곡선을 사용한 알고리즘 디버깅</vt:lpstr>
      <vt:lpstr>6.3 학습 곡선과 검증 곡선을 사용한 알고리즘 디버깅</vt:lpstr>
      <vt:lpstr>6.3 학습 곡선과 검증 곡선을 사용한 알고리즘 디버깅</vt:lpstr>
      <vt:lpstr>6.3 학습 곡선과 검증 곡선을 사용한 알고리즘 디버깅</vt:lpstr>
      <vt:lpstr>6.3 학습 곡선과 검증 곡선을 사용한 알고리즘 디버깅</vt:lpstr>
      <vt:lpstr>6.3 학습 곡선과 검증 곡선을 사용한 알고리즘 디버깅</vt:lpstr>
      <vt:lpstr>6.3 학습 곡선과 검증 곡선을 사용한 알고리즘 디버깅</vt:lpstr>
      <vt:lpstr>6.3 학습 곡선과 검증 곡선을 사용한 알고리즘 디버깅</vt:lpstr>
      <vt:lpstr>6.3 학습 곡선과 검증 곡선을 사용한 알고리즘 디버깅</vt:lpstr>
      <vt:lpstr>6.3 학습 곡선과 검증 곡선을 사용한 알고리즘 디버깅</vt:lpstr>
      <vt:lpstr>6.3 학습 곡선과 검증 곡선을 사용한 알고리즘 디버깅</vt:lpstr>
      <vt:lpstr>6.3 학습 곡선과 검증 곡선을 사용한 알고리즘 디버깅</vt:lpstr>
      <vt:lpstr>6.3 학습 곡선과 검증 곡선을 사용한 알고리즘 디버깅</vt:lpstr>
      <vt:lpstr>6.3 학습 곡선과 검증 곡선을 사용한 알고리즘 디버깅</vt:lpstr>
      <vt:lpstr>6.3 학습 곡선과 검증 곡선을 사용한 알고리즘 디버깅</vt:lpstr>
      <vt:lpstr>6.3 학습 곡선과 검증 곡선을 사용한 알고리즘 디버깅</vt:lpstr>
      <vt:lpstr>6.3 학습 곡선과 검증 곡선을 사용한 알고리즘 디버깅</vt:lpstr>
      <vt:lpstr>6.3 학습 곡선과 검증 곡선을 사용한 알고리즘 디버깅</vt:lpstr>
      <vt:lpstr>6.3 학습 곡선과 검증 곡선을 사용한 알고리즘 디버깅</vt:lpstr>
      <vt:lpstr>6.3 학습 곡선과 검증 곡선을 사용한 알고리즘 디버깅</vt:lpstr>
      <vt:lpstr>6.3 학습 곡선과 검증 곡선을 사용한 알고리즘 디버깅</vt:lpstr>
      <vt:lpstr>6.3 학습 곡선과 검증 곡선을 사용한 알고리즘 디버깅</vt:lpstr>
      <vt:lpstr>6.4 그리드 서치를 사용한 머신 러닝 모델 세부 튜닝</vt:lpstr>
      <vt:lpstr>6.4 그리드 서치를 사용한 머신 러닝 모델 세부 튜닝</vt:lpstr>
      <vt:lpstr>6.4 그리드 서치를 사용한 머신 러닝 모델 세부 튜닝</vt:lpstr>
      <vt:lpstr>6.4 그리드 서치를 사용한 머신 러닝 모델 세부 튜닝</vt:lpstr>
      <vt:lpstr>6.4 그리드 서치를 사용한 머신 러닝 모델 세부 튜닝</vt:lpstr>
      <vt:lpstr>6.4 그리드 서치를 사용한 머신 러닝 모델 세부 튜닝</vt:lpstr>
      <vt:lpstr>6.4 그리드 서치를 사용한 머신 러닝 모델 세부 튜닝</vt:lpstr>
      <vt:lpstr>6.4 그리드 서치를 사용한 머신 러닝 모델 세부 튜닝</vt:lpstr>
      <vt:lpstr>6.4 그리드 서치를 사용한 머신 러닝 모델 세부 튜닝</vt:lpstr>
      <vt:lpstr>6.4 그리드 서치를 사용한 머신 러닝 모델 세부 튜닝</vt:lpstr>
      <vt:lpstr>6.4 그리드 서치를 사용한 머신 러닝 모델 세부 튜닝</vt:lpstr>
      <vt:lpstr>6.4 그리드 서치를 사용한 머신 러닝 모델 세부 튜닝</vt:lpstr>
      <vt:lpstr>6.4 그리드 서치를 사용한 머신 러닝 모델 세부 튜닝</vt:lpstr>
      <vt:lpstr>6.4 그리드 서치를 사용한 머신 러닝 모델 세부 튜닝</vt:lpstr>
      <vt:lpstr>6.4 그리드 서치를 사용한 머신 러닝 모델 세부 튜닝</vt:lpstr>
      <vt:lpstr>6.4 그리드 서치를 사용한 머신 러닝 모델 세부 튜닝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6.5 여러 가지 성능 평가 지표</vt:lpstr>
      <vt:lpstr>6.6 불균형한 클래스 다루기</vt:lpstr>
      <vt:lpstr>6.6 불균형한 클래스 다루기</vt:lpstr>
      <vt:lpstr>6.6 불균형한 클래스 다루기</vt:lpstr>
      <vt:lpstr>6.6 불균형한 클래스 다루기</vt:lpstr>
      <vt:lpstr>6.6 불균형한 클래스 다루기</vt:lpstr>
      <vt:lpstr>6.6 불균형한 클래스 다루기</vt:lpstr>
      <vt:lpstr>6.6 불균형한 클래스 다루기</vt:lpstr>
      <vt:lpstr>6.6 불균형한 클래스 다루기</vt:lpstr>
      <vt:lpstr>6.6 불균형한 클래스 다루기</vt:lpstr>
      <vt:lpstr>6.6 불균형한 클래스 다루기</vt:lpstr>
      <vt:lpstr>6.6 불균형한 클래스 다루기</vt:lpstr>
      <vt:lpstr>6.6 불균형한 클래스 다루기</vt:lpstr>
      <vt:lpstr>6.7 요약</vt:lpstr>
      <vt:lpstr>6.7 요약</vt:lpstr>
      <vt:lpstr>6.7 요약</vt:lpstr>
    </vt:vector>
  </TitlesOfParts>
  <Company>The National Academies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admin</cp:lastModifiedBy>
  <cp:revision>503</cp:revision>
  <cp:lastPrinted>2016-08-10T06:58:55Z</cp:lastPrinted>
  <dcterms:created xsi:type="dcterms:W3CDTF">2013-04-05T19:58:06Z</dcterms:created>
  <dcterms:modified xsi:type="dcterms:W3CDTF">2021-04-09T05:14:45Z</dcterms:modified>
</cp:coreProperties>
</file>