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90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774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801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36" roundtripDataSignature="AMtx7mh1LYvHo6mHAKf8azaWGi8yVSVv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90" orient="horz"/>
        <p:guide pos="937"/>
        <p:guide pos="3999"/>
        <p:guide pos="822" orient="horz"/>
        <p:guide pos="597"/>
        <p:guide pos="1774" orient="horz"/>
        <p:guide pos="459" orient="horz"/>
        <p:guide pos="529"/>
        <p:guide pos="7197"/>
        <p:guide pos="801"/>
        <p:guide pos="1118"/>
        <p:guide pos="2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2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32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32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32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3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3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3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3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4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4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4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4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34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34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4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4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4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34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34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5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35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5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3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3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6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6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6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821141" y="2219325"/>
            <a:ext cx="6969908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이것이 취업을 위한 컴퓨터 과학이다  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3600">
                <a:solidFill>
                  <a:schemeClr val="dk1"/>
                </a:solidFill>
              </a:rPr>
              <a:t> </a:t>
            </a:r>
            <a:r>
              <a:rPr lang="ko-KR" sz="4400">
                <a:solidFill>
                  <a:schemeClr val="dk1"/>
                </a:solidFill>
              </a:rPr>
              <a:t>with CS 기술 면접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703253" y="284483"/>
            <a:ext cx="88160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06 데이터베이스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753235" y="718002"/>
            <a:ext cx="6096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06-2 RDBMS의 기본</a:t>
            </a:r>
            <a:endParaRPr/>
          </a:p>
        </p:txBody>
      </p:sp>
      <p:cxnSp>
        <p:nvCxnSpPr>
          <p:cNvPr id="54" name="Google Shape;54;p1"/>
          <p:cNvCxnSpPr/>
          <p:nvPr/>
        </p:nvCxnSpPr>
        <p:spPr>
          <a:xfrm>
            <a:off x="821141" y="670377"/>
            <a:ext cx="2428086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87279"/>
            <a:ext cx="3004096" cy="387115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RDBMS의 기본(7)</a:t>
            </a:r>
            <a:endParaRPr/>
          </a:p>
        </p:txBody>
      </p:sp>
      <p:sp>
        <p:nvSpPr>
          <p:cNvPr id="137" name="Google Shape;137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8" name="Google Shape;138;p1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기본 키(primary key)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프라이머리 키(PK)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한 레코드를 식별하도록 선정되어 테이블당 하나만 존재할 수 있는 키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여러 후보 키 중에서 테이블의 레코드를 대표하도록 선택된 키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후보 키의 일부이기 때문에 유일성과 최소성을 모두 만족하며, 여러 필드로 구성된 기본 키도 존재 가능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기본 키는 중복된 값이 없어야 하고 반드시 값이 존재해야 하며, 레코드를 구분하기 위한 최소한의 </a:t>
            </a:r>
            <a:br>
              <a:rPr lang="ko-KR"/>
            </a:br>
            <a:r>
              <a:rPr lang="ko-KR"/>
              <a:t>정보만으로 이루어져 있어야 함 - 기본 키는 NULL 값을 가질 수 없음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앞 예시의 ‘학생’ 테이블에서는 후보 키들 중 ‘학번’ 필드를 기본 키로 삼을 수 있음</a:t>
            </a:r>
            <a:endParaRPr/>
          </a:p>
        </p:txBody>
      </p:sp>
      <p:sp>
        <p:nvSpPr>
          <p:cNvPr id="139" name="Google Shape;139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40" name="Google Shape;14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3645578"/>
            <a:ext cx="7934325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0"/>
          <p:cNvSpPr/>
          <p:nvPr/>
        </p:nvSpPr>
        <p:spPr>
          <a:xfrm>
            <a:off x="3225048" y="6042992"/>
            <a:ext cx="5741903" cy="374571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[NOTE] 대체 키(alternate key) - 기본 키가 아닌 후보 키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RDBMS의 기본(8)</a:t>
            </a:r>
            <a:endParaRPr/>
          </a:p>
        </p:txBody>
      </p:sp>
      <p:sp>
        <p:nvSpPr>
          <p:cNvPr id="148" name="Google Shape;148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9" name="Google Shape;149;p1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외래 키(FK, foreign key)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다른 테이블의 기본 키를 참조하는 필드로, 테이블 간의 참조 관계를 형성할 때 사용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예1) ‘학생’ 테이블과 ‘과목’ 테이블에서 ‘학생’ 테이블의 ‘수강 과목’ 필드는 ‘과목’ 테이블의 ‘개설 과목’을 </a:t>
            </a:r>
            <a:br>
              <a:rPr lang="ko-KR"/>
            </a:br>
            <a:r>
              <a:rPr lang="ko-KR"/>
              <a:t>참조하는 외래 키로 활용</a:t>
            </a:r>
            <a:endParaRPr/>
          </a:p>
        </p:txBody>
      </p:sp>
      <p:sp>
        <p:nvSpPr>
          <p:cNvPr id="150" name="Google Shape;150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51" name="Google Shape;15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6553" y="2251710"/>
            <a:ext cx="8181975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RDBMS의 기본(9)</a:t>
            </a:r>
            <a:endParaRPr/>
          </a:p>
        </p:txBody>
      </p:sp>
      <p:sp>
        <p:nvSpPr>
          <p:cNvPr id="158" name="Google Shape;158;p1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9" name="Google Shape;159;p1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2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예2) ‘구매자’ 테이블과 ‘상품 목록’ 테이블에서 ‘구매자’ 테이블의 ‘장바구니’ 필드는 </a:t>
            </a:r>
            <a:br>
              <a:rPr lang="ko-KR"/>
            </a:br>
            <a:r>
              <a:rPr lang="ko-KR"/>
              <a:t>‘상품 목록’ 테이블의 ‘상품 ID’를 참조</a:t>
            </a:r>
            <a:endParaRPr/>
          </a:p>
        </p:txBody>
      </p:sp>
      <p:sp>
        <p:nvSpPr>
          <p:cNvPr id="160" name="Google Shape;160;p1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61" name="Google Shape;16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3587" y="1614976"/>
            <a:ext cx="8124825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RDBMS의 기본(10)</a:t>
            </a:r>
            <a:endParaRPr/>
          </a:p>
        </p:txBody>
      </p:sp>
      <p:sp>
        <p:nvSpPr>
          <p:cNvPr id="168" name="Google Shape;168;p1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9" name="Google Shape;169;p1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테이블의 관계</a:t>
            </a:r>
            <a:endParaRPr>
              <a:solidFill>
                <a:srgbClr val="36609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ko-KR"/>
              <a:t>일대일 대응 관계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하나의 레코드가 다른 테이블의 레코드 하나에만 대응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‘여권’ 테이블은 ‘고객 번호’를 외래 키 삼아 ‘승객’ 테이블을 참조</a:t>
            </a:r>
            <a:endParaRPr/>
          </a:p>
        </p:txBody>
      </p:sp>
      <p:sp>
        <p:nvSpPr>
          <p:cNvPr id="170" name="Google Shape;170;p1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71" name="Google Shape;17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2785" y="2698477"/>
            <a:ext cx="7869512" cy="3819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RDBMS의 기본(11)</a:t>
            </a:r>
            <a:endParaRPr/>
          </a:p>
        </p:txBody>
      </p:sp>
      <p:sp>
        <p:nvSpPr>
          <p:cNvPr id="178" name="Google Shape;178;p1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9" name="Google Shape;179;p1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80" name="Google Shape;18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1675" y="1412875"/>
            <a:ext cx="824865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RDBMS의 기본(12)</a:t>
            </a:r>
            <a:endParaRPr/>
          </a:p>
        </p:txBody>
      </p:sp>
      <p:sp>
        <p:nvSpPr>
          <p:cNvPr id="187" name="Google Shape;187;p1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8" name="Google Shape;188;p1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일대다 대응 관계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하나의 레코드가 다른 테이블의 여러 레코드와 대응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다음과 같이 연관된 2개의 테이블, ‘주문’ 테이블과 ‘고객’ 테이블이 있다고 가정</a:t>
            </a:r>
            <a:br>
              <a:rPr lang="ko-KR"/>
            </a:br>
            <a:r>
              <a:rPr lang="ko-KR"/>
              <a:t>- 두 테이블은 일대다 대응 관계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한 고객은 여러 건의 주문을 할 수 있지만, 각 주문은 한 명의 고객에게만 속함</a:t>
            </a:r>
            <a:endParaRPr/>
          </a:p>
        </p:txBody>
      </p:sp>
      <p:sp>
        <p:nvSpPr>
          <p:cNvPr id="189" name="Google Shape;189;p1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90" name="Google Shape;19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3587" y="2994660"/>
            <a:ext cx="812482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RDBMS의 기본(13)</a:t>
            </a:r>
            <a:endParaRPr/>
          </a:p>
        </p:txBody>
      </p:sp>
      <p:sp>
        <p:nvSpPr>
          <p:cNvPr id="197" name="Google Shape;197;p1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98" name="Google Shape;198;p1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99" name="Google Shape;19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412875"/>
            <a:ext cx="82296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RDBMS의 기본(14)</a:t>
            </a:r>
            <a:endParaRPr/>
          </a:p>
        </p:txBody>
      </p:sp>
      <p:sp>
        <p:nvSpPr>
          <p:cNvPr id="206" name="Google Shape;206;p1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7" name="Google Shape;207;p1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다대다 대응 관계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한 테이블의 여러 레코드가 다른 테이블의 여러 레코드와 대응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하나의 사용자 계정이 여러 그룹에 가입할 수 있는 SNS 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각 사용자는 여러 그룹에 가입할 수 있고, 각 그룹에는 여러 사용자가 속함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유의할 점 - 테이블 간 다대다 대응 관계는 일반적으로 중간 테이블을 수반</a:t>
            </a:r>
            <a:endParaRPr/>
          </a:p>
        </p:txBody>
      </p:sp>
      <p:sp>
        <p:nvSpPr>
          <p:cNvPr id="208" name="Google Shape;208;p1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RDBMS의 기본(15)</a:t>
            </a:r>
            <a:endParaRPr/>
          </a:p>
        </p:txBody>
      </p:sp>
      <p:sp>
        <p:nvSpPr>
          <p:cNvPr id="215" name="Google Shape;215;p1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6" name="Google Shape;216;p1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17" name="Google Shape;21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8510" y="728663"/>
            <a:ext cx="6314980" cy="5615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RDBMS의 기본(16)</a:t>
            </a:r>
            <a:endParaRPr/>
          </a:p>
        </p:txBody>
      </p:sp>
      <p:sp>
        <p:nvSpPr>
          <p:cNvPr id="224" name="Google Shape;224;p1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25" name="Google Shape;225;p1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26" name="Google Shape;22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1085" y="1412875"/>
            <a:ext cx="8609830" cy="2836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이것이 취업을 위한 컴퓨터 과학이다 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743624" y="728662"/>
            <a:ext cx="11209577" cy="575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06	데이터베이스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06-1	데이터베이스의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06-2	RDBMS의 기본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06-3	SQL</a:t>
            </a:r>
            <a:endParaRPr/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06-4	효율적 쿼리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06-5	데이터베이스 설계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06-6	NoSQL</a:t>
            </a:r>
            <a:endParaRPr/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RDBMS의 기본(17)</a:t>
            </a:r>
            <a:endParaRPr/>
          </a:p>
        </p:txBody>
      </p:sp>
      <p:sp>
        <p:nvSpPr>
          <p:cNvPr id="233" name="Google Shape;233;p2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4" name="Google Shape;234;p2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무결성 제약 조건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데이터베이스에 저장된 데이터의 일관성과 유효성을 유지하기 위해 마땅히 지켜야 하는 조건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무결성 제약 조건을 지키지 않을 경우 나타나는 오류 메시지</a:t>
            </a:r>
            <a:endParaRPr/>
          </a:p>
        </p:txBody>
      </p:sp>
      <p:sp>
        <p:nvSpPr>
          <p:cNvPr id="235" name="Google Shape;235;p2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36" name="Google Shape;23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5540" y="2197222"/>
            <a:ext cx="6900920" cy="3440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RDBMS의 기본(18)</a:t>
            </a:r>
            <a:endParaRPr/>
          </a:p>
        </p:txBody>
      </p:sp>
      <p:sp>
        <p:nvSpPr>
          <p:cNvPr id="243" name="Google Shape;243;p2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4" name="Google Shape;244;p2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무결성 제약 조건의 대표적인 종류 4가지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도메인 제약 조건(domain constraint)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키 제약 조건(key constraint)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엔티티 무결성 제약 조건(entity integrity constraint)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참조 무결성 제약 조건(referential integrity constraint)</a:t>
            </a:r>
            <a:endParaRPr/>
          </a:p>
        </p:txBody>
      </p:sp>
      <p:sp>
        <p:nvSpPr>
          <p:cNvPr id="245" name="Google Shape;245;p2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RDBMS의 기본(19)</a:t>
            </a:r>
            <a:endParaRPr/>
          </a:p>
        </p:txBody>
      </p:sp>
      <p:sp>
        <p:nvSpPr>
          <p:cNvPr id="252" name="Google Shape;252;p2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53" name="Google Shape;253;p2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/>
              <a:t>도메인 제약 조건(domain constraint)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테이블이 가질 수 있는 필드 타입과 범위에 대한 규칙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각각의 필드 데이터는 원자 값을 가져야 하고, 지정된 필드 타입을 준수해야 하며, 값의 범위나 기본값이 </a:t>
            </a:r>
            <a:br>
              <a:rPr lang="ko-KR"/>
            </a:br>
            <a:r>
              <a:rPr lang="ko-KR"/>
              <a:t>지정되었을 경우 그를 따라야 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NULL이 허용되지 않았다면 NULL이 저장되어서는 안 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이러한 조건이 명시된 테이블에서 다음 그림과 같이 제약 조건을 위배하는 데이터가 삽입/수정될 경우</a:t>
            </a:r>
            <a:br>
              <a:rPr lang="ko-KR"/>
            </a:br>
            <a:r>
              <a:rPr lang="ko-KR"/>
              <a:t> ‘도메인 제약 조건에 위배’된 것으로 간주</a:t>
            </a:r>
            <a:endParaRPr/>
          </a:p>
        </p:txBody>
      </p:sp>
      <p:sp>
        <p:nvSpPr>
          <p:cNvPr id="254" name="Google Shape;254;p2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55" name="Google Shape;25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1212" y="3318842"/>
            <a:ext cx="8029575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RDBMS의 기본(20)</a:t>
            </a:r>
            <a:endParaRPr/>
          </a:p>
        </p:txBody>
      </p:sp>
      <p:sp>
        <p:nvSpPr>
          <p:cNvPr id="262" name="Google Shape;262;p2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63" name="Google Shape;263;p2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 flipH="1" rot="10800000">
            <a:off x="947738" y="1164557"/>
            <a:ext cx="10477499" cy="4964780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5" name="Google Shape;265;p23"/>
          <p:cNvGrpSpPr/>
          <p:nvPr/>
        </p:nvGrpSpPr>
        <p:grpSpPr>
          <a:xfrm>
            <a:off x="947739" y="728663"/>
            <a:ext cx="10477499" cy="435894"/>
            <a:chOff x="1624614" y="3429000"/>
            <a:chExt cx="10477499" cy="435894"/>
          </a:xfrm>
        </p:grpSpPr>
        <p:sp>
          <p:nvSpPr>
            <p:cNvPr id="266" name="Google Shape;266;p23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3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268" name="Google Shape;268;p23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269" name="Google Shape;269;p23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23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71" name="Google Shape;271;p23"/>
          <p:cNvSpPr txBox="1"/>
          <p:nvPr/>
        </p:nvSpPr>
        <p:spPr>
          <a:xfrm>
            <a:off x="1271587" y="1304925"/>
            <a:ext cx="10153649" cy="3600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원자 값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원자 값(atomic value ) - 더 이상 쪼갤 수 없는 단일한 값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테이블의 각 필드 데이터는 더 이상 쪼갤 수 없는 단일한 값이어야 함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다음 테이블의 필드 데이터인 ‘이름, 나이, 성별’은 각각 더 이상 쪼갤 수 없는 단일한 값이므로 원자 값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반면, 다음과 같은 테이블의 필드 데이터는 더 많은 유형으로 쪼개질 여지가 있기 때문에 원자 값이 아님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3266" y="2661668"/>
            <a:ext cx="5317355" cy="1426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2277" y="4610673"/>
            <a:ext cx="1778470" cy="1408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RDBMS의 기본(21)</a:t>
            </a:r>
            <a:endParaRPr/>
          </a:p>
        </p:txBody>
      </p:sp>
      <p:sp>
        <p:nvSpPr>
          <p:cNvPr id="280" name="Google Shape;280;p2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81" name="Google Shape;281;p2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"/>
            </a:pPr>
            <a:r>
              <a:rPr lang="ko-KR"/>
              <a:t>키 제약 조건(key constraint)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레코드를 고유하게 식별할 수 있는 키로 지정된 필드에 중복된 값이 존재해서는 안 됨</a:t>
            </a:r>
            <a:endParaRPr/>
          </a:p>
          <a:p>
            <a:pPr indent="-2286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-342900" lvl="1" marL="8001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"/>
            </a:pPr>
            <a:r>
              <a:rPr lang="ko-KR"/>
              <a:t>엔티티 무결성 제약 조건(entity integrity constraint)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기본 키로 지정한 필드는 고유한 값이어야 하며, NULL이 되어서는 안 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기본 키 제약 조건</a:t>
            </a:r>
            <a:endParaRPr/>
          </a:p>
        </p:txBody>
      </p:sp>
      <p:sp>
        <p:nvSpPr>
          <p:cNvPr id="282" name="Google Shape;282;p2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RDBMS의 기본(22)</a:t>
            </a:r>
            <a:endParaRPr/>
          </a:p>
        </p:txBody>
      </p:sp>
      <p:sp>
        <p:nvSpPr>
          <p:cNvPr id="289" name="Google Shape;289;p2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90" name="Google Shape;290;p2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4"/>
            </a:pPr>
            <a:r>
              <a:rPr lang="ko-KR"/>
              <a:t>참조 무결성 제약 조건(referential integrity constraint)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외래 키를 통해 다른 테이블을 참조할 때 데이터의 일관성을 지키기 위한 제약 조건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외래 키는 참조하는 테이블의 기본 키와 같은 값을 갖거나 NULL 값을 가져야 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외래 키 제약 조건</a:t>
            </a:r>
            <a:endParaRPr/>
          </a:p>
        </p:txBody>
      </p:sp>
      <p:sp>
        <p:nvSpPr>
          <p:cNvPr id="291" name="Google Shape;291;p2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92" name="Google Shape;29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5962" y="2385272"/>
            <a:ext cx="822007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RDBMS의 기본(23)</a:t>
            </a:r>
            <a:endParaRPr/>
          </a:p>
        </p:txBody>
      </p:sp>
      <p:sp>
        <p:nvSpPr>
          <p:cNvPr id="299" name="Google Shape;299;p2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00" name="Google Shape;300;p2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301" name="Google Shape;301;p26"/>
          <p:cNvSpPr/>
          <p:nvPr/>
        </p:nvSpPr>
        <p:spPr>
          <a:xfrm flipH="1" rot="10800000">
            <a:off x="947738" y="1215200"/>
            <a:ext cx="10477499" cy="2868528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2" name="Google Shape;302;p26"/>
          <p:cNvGrpSpPr/>
          <p:nvPr/>
        </p:nvGrpSpPr>
        <p:grpSpPr>
          <a:xfrm>
            <a:off x="947739" y="779306"/>
            <a:ext cx="10477499" cy="435894"/>
            <a:chOff x="1624614" y="3429000"/>
            <a:chExt cx="10477499" cy="435894"/>
          </a:xfrm>
        </p:grpSpPr>
        <p:sp>
          <p:nvSpPr>
            <p:cNvPr id="303" name="Google Shape;303;p26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6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305" name="Google Shape;305;p26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306" name="Google Shape;306;p26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26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08" name="Google Shape;308;p26"/>
          <p:cNvSpPr txBox="1"/>
          <p:nvPr/>
        </p:nvSpPr>
        <p:spPr>
          <a:xfrm>
            <a:off x="1173933" y="1412043"/>
            <a:ext cx="10251304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참조하는 테이블이 삭제/수정되는 경우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다음과 같이 ‘학생’ 테이블의 ‘과목’ 필드가 ‘과목’ 테이블의 ‘개설 과목’ 필드를 참조한다고 가정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참조하는 개설 과목이 폐강되어 참조하는 레코드가 삭제되거나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-(‘과목’ 테이블의 ‘컴퓨터구조’ 레코드가 삭제) 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개설 과목의 이름이 바뀌어 참조하는 레코드가 수정되는 경우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-(‘과목’ 테이블의 ‘컴퓨터구조’ 레코드가 ‘컴퓨터구조론및설계실습’으로 변경되는 경우)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이를 참조하는 ‘학생’ 테이블의 ‘수강 과목’ 레코드는 어떻게 될까? 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외래 키로 참조하는 테이블의 레코드가 변경되거나 삭제되었을 경우 참조하는 레코드는 어떻게 될까?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RDBMS의 기본(24)</a:t>
            </a:r>
            <a:endParaRPr/>
          </a:p>
        </p:txBody>
      </p:sp>
      <p:sp>
        <p:nvSpPr>
          <p:cNvPr id="315" name="Google Shape;315;p2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16" name="Google Shape;316;p2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317" name="Google Shape;317;p27"/>
          <p:cNvSpPr/>
          <p:nvPr/>
        </p:nvSpPr>
        <p:spPr>
          <a:xfrm flipH="1" rot="10800000">
            <a:off x="947738" y="1215200"/>
            <a:ext cx="10477499" cy="4590796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8" name="Google Shape;318;p27"/>
          <p:cNvGrpSpPr/>
          <p:nvPr/>
        </p:nvGrpSpPr>
        <p:grpSpPr>
          <a:xfrm>
            <a:off x="947739" y="779306"/>
            <a:ext cx="10477499" cy="435894"/>
            <a:chOff x="1624614" y="3429000"/>
            <a:chExt cx="10477499" cy="435894"/>
          </a:xfrm>
        </p:grpSpPr>
        <p:sp>
          <p:nvSpPr>
            <p:cNvPr id="319" name="Google Shape;319;p27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7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321" name="Google Shape;321;p27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322" name="Google Shape;322;p27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7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24" name="Google Shape;32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4575" y="1412875"/>
            <a:ext cx="7562850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RDBMS의 기본(25)</a:t>
            </a:r>
            <a:endParaRPr/>
          </a:p>
        </p:txBody>
      </p:sp>
      <p:sp>
        <p:nvSpPr>
          <p:cNvPr id="331" name="Google Shape;331;p2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32" name="Google Shape;332;p2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333" name="Google Shape;333;p28"/>
          <p:cNvSpPr/>
          <p:nvPr/>
        </p:nvSpPr>
        <p:spPr>
          <a:xfrm flipH="1" rot="10800000">
            <a:off x="947738" y="1215200"/>
            <a:ext cx="10477499" cy="4590796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4" name="Google Shape;334;p28"/>
          <p:cNvGrpSpPr/>
          <p:nvPr/>
        </p:nvGrpSpPr>
        <p:grpSpPr>
          <a:xfrm>
            <a:off x="947739" y="779306"/>
            <a:ext cx="10477499" cy="435894"/>
            <a:chOff x="1624614" y="3429000"/>
            <a:chExt cx="10477499" cy="435894"/>
          </a:xfrm>
        </p:grpSpPr>
        <p:sp>
          <p:nvSpPr>
            <p:cNvPr id="335" name="Google Shape;335;p28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8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337" name="Google Shape;337;p28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338" name="Google Shape;338;p28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8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40" name="Google Shape;34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3625" y="1468909"/>
            <a:ext cx="7524750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RDBMS의 기본(26)</a:t>
            </a:r>
            <a:endParaRPr/>
          </a:p>
        </p:txBody>
      </p:sp>
      <p:sp>
        <p:nvSpPr>
          <p:cNvPr id="347" name="Google Shape;347;p2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48" name="Google Shape;348;p2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349" name="Google Shape;349;p29"/>
          <p:cNvSpPr/>
          <p:nvPr/>
        </p:nvSpPr>
        <p:spPr>
          <a:xfrm flipH="1" rot="10800000">
            <a:off x="947738" y="1215199"/>
            <a:ext cx="10477499" cy="4457631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0" name="Google Shape;350;p29"/>
          <p:cNvGrpSpPr/>
          <p:nvPr/>
        </p:nvGrpSpPr>
        <p:grpSpPr>
          <a:xfrm>
            <a:off x="947739" y="779306"/>
            <a:ext cx="10477499" cy="435894"/>
            <a:chOff x="1624614" y="3429000"/>
            <a:chExt cx="10477499" cy="435894"/>
          </a:xfrm>
        </p:grpSpPr>
        <p:sp>
          <p:nvSpPr>
            <p:cNvPr id="351" name="Google Shape;351;p29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9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353" name="Google Shape;353;p29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354" name="Google Shape;354;p29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29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56" name="Google Shape;356;p29"/>
          <p:cNvSpPr txBox="1"/>
          <p:nvPr/>
        </p:nvSpPr>
        <p:spPr>
          <a:xfrm>
            <a:off x="1173933" y="1412043"/>
            <a:ext cx="10251304" cy="4170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RDBMS는 크게 다음과 같은 4가지의 동작을 취할 수 있음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연산 제한(restrict)</a:t>
            </a:r>
            <a:endParaRPr/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주어진 수정 및 삭제 연산 자체를 거부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예) ‘학생’ 테이블에서 ‘컴퓨터구조’ 과목을 참조하는 레코드가 존재할 경우, ‘과목’ 테이블의 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‘컴퓨터구조’ 과목을 삭제하거나 이름을 변경하려는 연산이 허용되지 않음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기본값 설정(set default)</a:t>
            </a:r>
            <a:endParaRPr/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참조하는 레코드를 미리 지정한 기본값으로 설정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예) ‘과목’ 테이블의 ‘컴퓨터구조’ 과목이 삭제되면 ‘학생’ 테이블의 해당 수강 과목이 기본값으로 변경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값 설정(set null)</a:t>
            </a:r>
            <a:endParaRPr/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참조하는 레코드를 NULL로 설정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예) ‘과목’ 테이블의 ‘컴퓨터구조’ 과목이 삭제되면 ‘학생’ 테이블의 해당 수강 과목이 NULL로 변경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연쇄 변경(cascade)</a:t>
            </a:r>
            <a:endParaRPr/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참조하는 레코드도 함께 수정되거나 삭제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body"/>
          </p:nvPr>
        </p:nvSpPr>
        <p:spPr>
          <a:xfrm>
            <a:off x="839788" y="1447799"/>
            <a:ext cx="10267121" cy="2192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6-2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RDBMS의 기본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RDBMS의 기본(1)</a:t>
            </a:r>
            <a:endParaRPr/>
          </a:p>
        </p:txBody>
      </p:sp>
      <p:sp>
        <p:nvSpPr>
          <p:cNvPr id="75" name="Google Shape;75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테이블의 구성: 필드와 레코드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필드 타입 - 각 필드로 사용 가능한 데이터 유형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키 - 테이블 내의 특정 레코드를 식별할 수 있는 필드의 집합</a:t>
            </a:r>
            <a:endParaRPr/>
          </a:p>
        </p:txBody>
      </p:sp>
      <p:sp>
        <p:nvSpPr>
          <p:cNvPr id="77" name="Google Shape;77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9342" y="2274975"/>
            <a:ext cx="5657850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9342" y="4676298"/>
            <a:ext cx="804862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RDBMS의 기본(2)</a:t>
            </a:r>
            <a:endParaRPr/>
          </a:p>
        </p:txBody>
      </p:sp>
      <p:sp>
        <p:nvSpPr>
          <p:cNvPr id="86" name="Google Shape;86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7" name="Google Shape;87;p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필드 타입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MySQL을 기준으로 정리한 대표적인 필드 타입</a:t>
            </a:r>
            <a:endParaRPr/>
          </a:p>
        </p:txBody>
      </p:sp>
      <p:sp>
        <p:nvSpPr>
          <p:cNvPr id="88" name="Google Shape;88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8194" y="1752491"/>
            <a:ext cx="7575612" cy="4822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RDBMS의 기본(3)</a:t>
            </a:r>
            <a:endParaRPr/>
          </a:p>
        </p:txBody>
      </p:sp>
      <p:sp>
        <p:nvSpPr>
          <p:cNvPr id="96" name="Google Shape;96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7" name="Google Shape;97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grpSp>
        <p:nvGrpSpPr>
          <p:cNvPr id="98" name="Google Shape;98;p6"/>
          <p:cNvGrpSpPr/>
          <p:nvPr/>
        </p:nvGrpSpPr>
        <p:grpSpPr>
          <a:xfrm>
            <a:off x="2085975" y="1018343"/>
            <a:ext cx="8020050" cy="3358071"/>
            <a:chOff x="2085975" y="876300"/>
            <a:chExt cx="8020050" cy="3358071"/>
          </a:xfrm>
        </p:grpSpPr>
        <p:pic>
          <p:nvPicPr>
            <p:cNvPr id="99" name="Google Shape;99;p6"/>
            <p:cNvPicPr preferRelativeResize="0"/>
            <p:nvPr/>
          </p:nvPicPr>
          <p:blipFill rotWithShape="1">
            <a:blip r:embed="rId3">
              <a:alphaModFix/>
            </a:blip>
            <a:srcRect b="92994" l="0" r="0" t="0"/>
            <a:stretch/>
          </p:blipFill>
          <p:spPr>
            <a:xfrm>
              <a:off x="2085975" y="876300"/>
              <a:ext cx="8020050" cy="3576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85975" y="1233996"/>
              <a:ext cx="8020050" cy="30003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RDBMS의 기본(4)</a:t>
            </a:r>
            <a:endParaRPr/>
          </a:p>
        </p:txBody>
      </p:sp>
      <p:sp>
        <p:nvSpPr>
          <p:cNvPr id="107" name="Google Shape;107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8" name="Google Shape;108;p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키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테이블의 각레코드를 식별하는 용도로 사용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테이블 간의 참조를 위해 사용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테이블의 접근 속도를 높이기 위해 사용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다양한 키의 종류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후보 키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복합 키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슈퍼 키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기본 키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대체 키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외래 키</a:t>
            </a:r>
            <a:endParaRPr/>
          </a:p>
        </p:txBody>
      </p:sp>
      <p:sp>
        <p:nvSpPr>
          <p:cNvPr id="109" name="Google Shape;109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RDBMS의 기본(5)</a:t>
            </a:r>
            <a:endParaRPr/>
          </a:p>
        </p:txBody>
      </p:sp>
      <p:sp>
        <p:nvSpPr>
          <p:cNvPr id="116" name="Google Shape;116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7" name="Google Shape;117;p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후보 키(candidate key)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테이블의 한 레코드를 식별하기 위한 필드의 최소 집합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유일성과 최소성을 모두 만족하는 키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후보 키는 테이블 내에 하나 이상 존재할 수 있음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다음과 같은 필드로 구성된 ‘학생’ 테이블이 있다고 가정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‘학번, 이메일, 전화번호’가 고유한 값이라면 ‘학번’, ‘이메일’, ‘전화번호’ 각각이 후보 키로 간주</a:t>
            </a:r>
            <a:endParaRPr/>
          </a:p>
        </p:txBody>
      </p:sp>
      <p:sp>
        <p:nvSpPr>
          <p:cNvPr id="118" name="Google Shape;118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19" name="Google Shape;1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8765" y="3070316"/>
            <a:ext cx="802957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06-2 </a:t>
            </a:r>
            <a:r>
              <a:rPr lang="ko-KR"/>
              <a:t>RDBMS의 기본(6)</a:t>
            </a:r>
            <a:endParaRPr/>
          </a:p>
        </p:txBody>
      </p:sp>
      <p:sp>
        <p:nvSpPr>
          <p:cNvPr id="126" name="Google Shape;126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7" name="Google Shape;127;p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복합 키(composite key)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두 필드 이상으로 구성된 후보 키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{학번, 과목 코드, 학년, 수강 연도, 점수}라는 필드로 구성된 ‘성적’이라는 테이블이 있다고 가정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후보 키는 {학번, 과목 코드} - 최소 이 2개의 필드로 레코드를 식별할 수 있기 때문임</a:t>
            </a:r>
            <a:endParaRPr/>
          </a:p>
        </p:txBody>
      </p:sp>
      <p:sp>
        <p:nvSpPr>
          <p:cNvPr id="128" name="Google Shape;128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29" name="Google Shape;12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6450" y="2319337"/>
            <a:ext cx="8039100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9"/>
          <p:cNvSpPr/>
          <p:nvPr/>
        </p:nvSpPr>
        <p:spPr>
          <a:xfrm>
            <a:off x="1724788" y="5219700"/>
            <a:ext cx="8742424" cy="1089660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[NOTE] 슈퍼 키(super key)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레코드를 식별하기 위한 ‘필드의 최소 집합’이 아닌, 레코드를 식별하기 위한 ‘필드의 집합’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슈퍼 키는 유일성만 만족하고 최소성은 만족하지 않음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따라서 슈퍼 키에는 레코드 식별에 꼭 필요하지 않은 필드도 포함될 수 있음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