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gULjUtsdoonPTWs4mK+4OnhAAa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2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2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2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03 운영 체제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03-1 운영체제의 큰 그림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16018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그림(7)</a:t>
            </a:r>
            <a:endParaRPr/>
          </a:p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운영체제 지도 그리기</a:t>
            </a:r>
            <a:endParaRPr>
              <a:solidFill>
                <a:srgbClr val="366092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363" y="1491449"/>
            <a:ext cx="9424356" cy="46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그림(8)</a:t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시스템 콜과 이중 모드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커널 영역(kernel space)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운영체제는 메모리 내의 커널 영역에 따로 적재되어 실행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사용자 영역(user space)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운영체제가 적재되는 커널 영역 외에 사용자 응용 프로그램이 적재되는 공간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‘운영체제의 기능을 제공받기 위해서는 커널 영역에 적재된 운영체제 코드를 실행해야 함</a:t>
            </a:r>
            <a:endParaRPr/>
          </a:p>
        </p:txBody>
      </p:sp>
      <p:sp>
        <p:nvSpPr>
          <p:cNvPr id="157" name="Google Shape;157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954" y="3301993"/>
            <a:ext cx="29527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그림(9)</a:t>
            </a:r>
            <a:endParaRPr/>
          </a:p>
        </p:txBody>
      </p:sp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시스템 콜(system call)을 호출하여 운영체제 코드를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시스템 콜은 운영체제의 서비스를 제공받기 위한 수단(인터페이스)으로, 호출 가능한 함수의 형태를 가짐</a:t>
            </a:r>
            <a:endParaRPr/>
          </a:p>
        </p:txBody>
      </p:sp>
      <p:sp>
        <p:nvSpPr>
          <p:cNvPr id="167" name="Google Shape;167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041" y="1718642"/>
            <a:ext cx="72390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그림(10)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운영체제에 따라 제공하는 시스템 콜의 종류와 개수는 다양함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유닉스 계열의 운영체제에서 사용하는 대표적인 시스템 콜의 종류</a:t>
            </a:r>
            <a:endParaRPr/>
          </a:p>
        </p:txBody>
      </p:sp>
      <p:sp>
        <p:nvSpPr>
          <p:cNvPr id="177" name="Google Shape;177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178" name="Google Shape;178;p13"/>
          <p:cNvGrpSpPr/>
          <p:nvPr/>
        </p:nvGrpSpPr>
        <p:grpSpPr>
          <a:xfrm>
            <a:off x="1774825" y="1589016"/>
            <a:ext cx="7019694" cy="4883292"/>
            <a:chOff x="2062162" y="1044917"/>
            <a:chExt cx="8067675" cy="5560643"/>
          </a:xfrm>
        </p:grpSpPr>
        <p:pic>
          <p:nvPicPr>
            <p:cNvPr id="179" name="Google Shape;17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2162" y="1044917"/>
              <a:ext cx="8067675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62162" y="2881285"/>
              <a:ext cx="8048625" cy="3724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그림(11)</a:t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8" name="Google Shape;188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 flipH="1" rot="10800000">
            <a:off x="947738" y="1164557"/>
            <a:ext cx="9261582" cy="4954484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14"/>
          <p:cNvGrpSpPr/>
          <p:nvPr/>
        </p:nvGrpSpPr>
        <p:grpSpPr>
          <a:xfrm>
            <a:off x="947738" y="738959"/>
            <a:ext cx="9261582" cy="435894"/>
            <a:chOff x="1624614" y="3429000"/>
            <a:chExt cx="9261582" cy="435894"/>
          </a:xfrm>
        </p:grpSpPr>
        <p:sp>
          <p:nvSpPr>
            <p:cNvPr id="191" name="Google Shape;191;p14"/>
            <p:cNvSpPr/>
            <p:nvPr/>
          </p:nvSpPr>
          <p:spPr>
            <a:xfrm>
              <a:off x="1624614" y="3547697"/>
              <a:ext cx="9261582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93" name="Google Shape;193;p1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94" name="Google Shape;194;p1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6" name="Google Shape;196;p14"/>
          <p:cNvSpPr txBox="1"/>
          <p:nvPr/>
        </p:nvSpPr>
        <p:spPr>
          <a:xfrm>
            <a:off x="1185240" y="1300905"/>
            <a:ext cx="9024080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프로세스의 계층 구조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제시된 표의 fork ( ) 시스템 콜을 통해 알 수 있듯 프로세스는 시스템 콜을 통해 또 다른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프로세스를 생성하고, 그렇게 생성된 프로세스는 또 다른 프로세스를 생성할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많은 운영체제에서 프로세스들은 이렇게 계층적으로 관리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부모 프로세스(parent process) - 새 프로세스를 생성한 프로세스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자식 프로세스(child process) - 부모 프로세스에 의해 생성된 프로세스</a:t>
            </a:r>
            <a:endParaRPr/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441" y="3335172"/>
            <a:ext cx="69342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그림(12)</a:t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컴퓨터 내부에서 시스템 콜이 호출되면 다음과 같은 작업이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소프트웨어 인터럽트, 커널 모드, 사용자 모드</a:t>
            </a:r>
            <a:endParaRPr/>
          </a:p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104" y="1806606"/>
            <a:ext cx="10051792" cy="98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그림(13)</a:t>
            </a:r>
            <a:endParaRPr/>
          </a:p>
        </p:txBody>
      </p:sp>
      <p:sp>
        <p:nvSpPr>
          <p:cNvPr id="214" name="Google Shape;214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운영체제에서 인터럽트를 발생시키는 특정 명령어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자원에 접근하는 입출력 명령어가 대표적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소프트웨어 인터럽트(software interrupt) - 이러한 명령어에 의해 발생하는 인터럽트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시스템 콜 - 소프트웨어 인터럽트의 일종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6718410" y="3038343"/>
            <a:ext cx="50496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➊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사용자 영역을 실행하는 과정에서 시스템 콜이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호출되면 여느 인터럽트와 마찬가지로 CPU는 현재 수행 중인 작업을 백업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➋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커널 영역 내의 인터럽트를 처리하기 위한 코드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(시스템 콜을 구성하는 코드)를 실행한 뒤,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15968"/>
                </a:solidFill>
                <a:latin typeface="Calibri"/>
                <a:ea typeface="Calibri"/>
                <a:cs typeface="Calibri"/>
                <a:sym typeface="Calibri"/>
              </a:rPr>
              <a:t>➌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다시 사용자 영역의 코드 실행을 재개</a:t>
            </a:r>
            <a:endParaRPr/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359" y="2424481"/>
            <a:ext cx="54292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그림(14)</a:t>
            </a:r>
            <a:endParaRPr/>
          </a:p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이중 모드(dual mode)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CPU는 명령어를 실행하는 과정에서 사용자 영역을 실행할 때의 모드와 커널 영역을 실행할 때의 모드를 구분하여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 모드(user mode) - 사용자 영역에 적재된 코드를 실행할 때의 실행 모드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 서비스를 제공받을 수 없는 실행 모드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 모드로 실행되는 명령어는 실수로라도 자원에 접근할 수 없음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커널 모드(kernel mode) - 커널 영역에 적재된 코드를 실행할 때의 실행 모드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 서비스를 제공받을 수 있는 실행 모드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커널 모드로 명령어를 실행하면 자원에 접근하는 명령어를 비롯한 모든 명령어를 실행할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운영체제는 이 커널 모드로 실행되기 때문에 자원에 접근 가능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그림(15)</a:t>
            </a:r>
            <a:endParaRPr/>
          </a:p>
        </p:txBody>
      </p:sp>
      <p:sp>
        <p:nvSpPr>
          <p:cNvPr id="234" name="Google Shape;234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응용 프로그램은 실행 과정에서 시스템 콜을 매우 빈번하게 호출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화면에 “hello world”라는 문자열을 출력하는 단순한 프로그램조차 실행 과정에서 무려 600회가 넘는 </a:t>
            </a:r>
            <a:br>
              <a:rPr lang="ko-KR"/>
            </a:br>
            <a:r>
              <a:rPr lang="ko-KR"/>
              <a:t>시스템 콜을 호출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162" y="1925462"/>
            <a:ext cx="730567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그림(16)</a:t>
            </a:r>
            <a:endParaRPr/>
          </a:p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487014" y="815008"/>
            <a:ext cx="11515595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프로그램은 시스템 콜을 통해 사용자 모드와 커널 모드를 빈번히 오가며 운영체제의 소스 코드를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소스 코드로 작성된 프로그램뿐만 아니라 ls와 같은 명령어 또한 프로그램이기 때문에 마찬가지로</a:t>
            </a:r>
            <a:br>
              <a:rPr lang="ko-KR"/>
            </a:br>
            <a:r>
              <a:rPr lang="ko-KR"/>
              <a:t>실행 과정에서 수많은 시스템 콜을 호출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350" y="1927106"/>
            <a:ext cx="73533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/>
          <p:nvPr/>
        </p:nvSpPr>
        <p:spPr>
          <a:xfrm>
            <a:off x="2539554" y="5641311"/>
            <a:ext cx="6462403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제시된 결과는 strace라는 도구를 사용해 출력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strace는 리눅스 운영체제에서 시스템 콜을 추적 관찰하는 도구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운영체제의 큰 그림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커널(kernel) - 운영체제의 핵심 기능을 담당하는 부분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자동자의 엔진이나 사람의 심장과도 같은 핵심부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137" y="1818393"/>
            <a:ext cx="6013726" cy="342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운영체제의 2가지 핵심 기능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 할당 및 관리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및 스레드 관리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784" y="2162664"/>
            <a:ext cx="6404432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운영체제의 역할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CPU 관리: CPU 스케줄링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0" lang="ko-KR"/>
              <a:t>운영체제는 실행 중인 모든 프로그램들이 공정하고 합리적으로 CPU를 할당받도록 </a:t>
            </a:r>
            <a:br>
              <a:rPr b="0" lang="ko-KR"/>
            </a:br>
            <a:r>
              <a:rPr b="0" lang="ko-KR"/>
              <a:t>CPU의 할당 순서와 사용 시간을 결정</a:t>
            </a:r>
            <a:endParaRPr b="0"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876176"/>
            <a:ext cx="7552268" cy="1372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메모리 관리: 가상 메모리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0" lang="ko-KR"/>
              <a:t>운영체제는 새롭게 실행하는 프로그램을 메모리에 적재하고, 종료된 프로그램을 메모리에서 삭제</a:t>
            </a:r>
            <a:endParaRPr b="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0" lang="ko-KR"/>
              <a:t>동시에 낭비되는 메모리 용량이 없도록 효율적으로 관리</a:t>
            </a:r>
            <a:endParaRPr b="0"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347" y="2481708"/>
            <a:ext cx="5316012" cy="117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그림(5)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파일/디렉터리 관리: 파일 시스템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0" lang="ko-KR"/>
              <a:t>운영체제는 보조기억장치를 효율적으로 관리하기 위해 파일 시스템을 활용</a:t>
            </a:r>
            <a:endParaRPr b="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0" lang="ko-KR"/>
              <a:t>파일 시스템은 보조기억장치 내의 정보를 파일 및 폴더(디렉터리) 단위로 접근·관리할 수 있도록 </a:t>
            </a:r>
            <a:br>
              <a:rPr b="0" lang="ko-KR"/>
            </a:br>
            <a:r>
              <a:rPr b="0" lang="ko-KR"/>
              <a:t>만드는 운영체제 내부 프로그램</a:t>
            </a:r>
            <a:endParaRPr b="0"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485" y="2764331"/>
            <a:ext cx="5238322" cy="88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/>
          <p:nvPr/>
        </p:nvSpPr>
        <p:spPr>
          <a:xfrm flipH="1" rot="10800000">
            <a:off x="1615736" y="4378504"/>
            <a:ext cx="8313989" cy="196655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8"/>
          <p:cNvGrpSpPr/>
          <p:nvPr/>
        </p:nvGrpSpPr>
        <p:grpSpPr>
          <a:xfrm>
            <a:off x="1487488" y="4148595"/>
            <a:ext cx="8313989" cy="435894"/>
            <a:chOff x="1624614" y="3429000"/>
            <a:chExt cx="8313989" cy="435894"/>
          </a:xfrm>
        </p:grpSpPr>
        <p:sp>
          <p:nvSpPr>
            <p:cNvPr id="121" name="Google Shape;121;p8"/>
            <p:cNvSpPr/>
            <p:nvPr/>
          </p:nvSpPr>
          <p:spPr>
            <a:xfrm>
              <a:off x="1624614" y="3547697"/>
              <a:ext cx="831398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" name="Google Shape;126;p8"/>
          <p:cNvSpPr txBox="1"/>
          <p:nvPr/>
        </p:nvSpPr>
        <p:spPr>
          <a:xfrm>
            <a:off x="1588015" y="4674717"/>
            <a:ext cx="7910004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운영체제의 입출력장치 및 캐시 메모리 관리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컴퓨터의 핵심 부품인 CPU, 메모리, 보조기억장치 외에 입출력장치와 캐시 메모리도 운영체제에 의해 관리되는 자원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운영체제는 일부 입출력장치의 장치 드라이버, 하드웨어 인터럽트 서비스 루틴을 제공하거나 캐시 메모리의 일관성을 유지하는 등의 기능을 제공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운영체제의 큰 그림(6)</a:t>
            </a:r>
            <a:endParaRPr/>
          </a:p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프로세스 및 스레드 관리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운영체제는 동시다발적으로 실행되는 프로세스와 스레드가 올바르게 처리되도록 실행의 순서를 </a:t>
            </a:r>
            <a:br>
              <a:rPr lang="ko-KR"/>
            </a:br>
            <a:r>
              <a:rPr lang="ko-KR"/>
              <a:t>제어하고, 프로세스와 스레드가 요구하는 자원을 적절하게 배분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225" y="3119159"/>
            <a:ext cx="615315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7488" y="2147156"/>
            <a:ext cx="4533752" cy="7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6489577" y="2203082"/>
            <a:ext cx="45955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프로세스(process) - ‘실행 중인 프로그램’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스레드(thread) -  프로세스를 이루는 실행의 단위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