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6" roundtripDataSignature="AMtx7miseomzWqyygthvV4TPKPi1uHsx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운영 체제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03-5 가상 메모리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0108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메모리(7)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연속 메모리 할당은 메모리를 효율적으로 사용하지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외부 단편화라는 문제를 내포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현재 이 메모리에 새로운 프로세스가 적재될 수 있는 빈 공간은 총 50MB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하지만 남아 있는 빈 공간의 총합이 50MB라 하더라도 크기가 50MB인 프로세스 적재는 불가능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메모리에 남아 있는 공간이 각각 30MB와 20MB이기 때문임</a:t>
            </a:r>
            <a:endParaRPr/>
          </a:p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822" y="2852738"/>
            <a:ext cx="3584356" cy="348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메모리(8)</a:t>
            </a:r>
            <a:endParaRPr/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외부 단편화(external fragmentation)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프로세스들이 메모리에 연속적으로 할당되는 환경에서는 프로세스의 실행과 종료를 반복하며 메모리 </a:t>
            </a:r>
            <a:br>
              <a:rPr lang="ko-KR"/>
            </a:br>
            <a:r>
              <a:rPr lang="ko-KR"/>
              <a:t>사이 사이에 빈 공간이 생김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바깥에 생기는 빈 공간들은 분명 빈 공간이 맞지만 그보다 큰 프로세스를 적재하기 어려운 상황을 초래하고, 이는 메모리 낭비로 이어짐</a:t>
            </a:r>
            <a:endParaRPr/>
          </a:p>
        </p:txBody>
      </p:sp>
      <p:sp>
        <p:nvSpPr>
          <p:cNvPr id="146" name="Google Shape;14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메모리(9)</a:t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페이징을 통한 가상 메모리 관리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스와핑과 연속 메모리 할당의 2가지 문제점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적재와 삭제를 반복하며 프로세스들 사이에 발생하는 외부 단편화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물리 메모리보다 큰 프로세스를 실행할 수 없음</a:t>
            </a:r>
            <a:br>
              <a:rPr lang="ko-KR"/>
            </a:br>
            <a:r>
              <a:rPr lang="ko-KR"/>
              <a:t>- 프로세스를 반드시 연속적으로 메모리에 할당해야 한다면 메모리보다 큰 프로그램은 적재할 수 없음</a:t>
            </a:r>
            <a:endParaRPr/>
          </a:p>
        </p:txBody>
      </p:sp>
      <p:sp>
        <p:nvSpPr>
          <p:cNvPr id="155" name="Google Shape;15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178" y="2918763"/>
            <a:ext cx="8075644" cy="250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메모리(10)</a:t>
            </a:r>
            <a:endParaRPr/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가상 메모리(virtual memory)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실행하고자 하는 프로그램의 일부만 메모리에 적재해, 실제 메모리보다 더 큰 프로세스를 실행할 수 있도록 만드는 메모리 관리 기법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보조기억장치의 일부를 메모리처럼 사용하거나 프로세스의 일부만 메모리에 적재함으로써 메모리를 실제 </a:t>
            </a:r>
            <a:br>
              <a:rPr lang="ko-KR"/>
            </a:br>
            <a:r>
              <a:rPr lang="ko-KR"/>
              <a:t>크기보다 더 크게 보이게 하는 기술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대표적인 가상 메모리 관리 기법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세그멘테이션</a:t>
            </a:r>
            <a:endParaRPr/>
          </a:p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597979" y="5252012"/>
            <a:ext cx="8140825" cy="64698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 주소 공간(virtual address space)  - 가상 메모리 기법으로 생성된 논리 주소 공간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메모리(11)</a:t>
            </a:r>
            <a:endParaRPr/>
          </a:p>
        </p:txBody>
      </p:sp>
      <p:sp>
        <p:nvSpPr>
          <p:cNvPr id="173" name="Google Shape;173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페이징(paging)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프로세스의 논리 주소 공간을 페이지(page)라는 일정한 단위로 나누고, 물리 주소 공간을 페이지와 동일한 </a:t>
            </a:r>
            <a:br>
              <a:rPr lang="ko-KR"/>
            </a:br>
            <a:r>
              <a:rPr lang="ko-KR"/>
              <a:t>크기의 프레임(frame)이라는 일정한 단위로 나눈 뒤 페이지를 프레임에 할당하는 가상 메모리 관리 기법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프로세스를 구성하는 페이지는 물리 메모리 내에 불연속적으로 배치될 수 있다는 점에 유의</a:t>
            </a:r>
            <a:endParaRPr/>
          </a:p>
        </p:txBody>
      </p:sp>
      <p:sp>
        <p:nvSpPr>
          <p:cNvPr id="175" name="Google Shape;175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209" y="2281562"/>
            <a:ext cx="5925484" cy="435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메모리(12)</a:t>
            </a:r>
            <a:endParaRPr/>
          </a:p>
        </p:txBody>
      </p: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4" name="Google Shape;184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flipH="1" rot="10800000">
            <a:off x="947738" y="1164557"/>
            <a:ext cx="10477499" cy="532018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187" name="Google Shape;187;p1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89" name="Google Shape;189;p1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90" name="Google Shape;190;p1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2" name="Google Shape;192;p15"/>
          <p:cNvSpPr txBox="1"/>
          <p:nvPr/>
        </p:nvSpPr>
        <p:spPr>
          <a:xfrm>
            <a:off x="1154097" y="1254785"/>
            <a:ext cx="1027114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세그멘테이션(segmentation)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프로세스를 일정한 크기의 페이지 단위가 아닌 가변적인 크기의 세그먼트(segment) 단위로 분할하는 방식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한 세그먼트는 코드 영역(의 일부)일 수도 있고, 데이터 영역(의 일부)일 수도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세그멘테이션 기법을 사용하면 세그먼트의 크기가 일정하지 않기 때문에 외부 단편화가 발생할 수 있음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126" y="2517557"/>
            <a:ext cx="5060272" cy="394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메모리(13)</a:t>
            </a:r>
            <a:endParaRPr/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페이징 기법에서 스와핑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단위로 스왑 아웃/스왑 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아웃(page out), 페이지 인(page in)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문제점 - 물리 메모리 내에 페이지가 불연속적으로 배치되어 있다면, CPU 입장에서는 다음으로 실행할 </a:t>
            </a:r>
            <a:br>
              <a:rPr lang="ko-KR"/>
            </a:br>
            <a:r>
              <a:rPr lang="ko-KR"/>
              <a:t>페이지의 위치를 찾기가 어려움</a:t>
            </a:r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852738"/>
            <a:ext cx="83058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메모리(14)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페이지 테이블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페이지 테이블(page table) - 프로세스의 페이지와 실제로 적재된 프레임을 짝지어주는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번호와 실제로 적재된 프레임 번호가 대응되어 CPU는 페이지 테이블의 페이지 번호만 보고도 적재된 프레임을 찾을 수 있음</a:t>
            </a:r>
            <a:endParaRPr/>
          </a:p>
        </p:txBody>
      </p:sp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093" y="2416412"/>
            <a:ext cx="7488895" cy="415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메모리(15)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 엔트리(PTE, Page Table Entry)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테이블을 구성하고 있는 각각의 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테이블 엔트리에 포함되는 대표적인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번호, 프레임 번호, 유효 비트, 보호 비트, 참조 비트, 수정 비트</a:t>
            </a:r>
            <a:endParaRPr/>
          </a:p>
        </p:txBody>
      </p:sp>
      <p:sp>
        <p:nvSpPr>
          <p:cNvPr id="222" name="Google Shape;222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055" y="2516384"/>
            <a:ext cx="9053890" cy="232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메모리(16)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유효 비트(valid bit)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페이지에 접근이 가능한지 여부를 알려 주는 매우 중요한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현재 페이지가 메모리, 아니면 보조기억장치에 적재되어 있는지 알려 주는 비트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페이지가 메모리에 적재되어 있다면 1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페이지가 메모리에 적재되어 있지 않다면 0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CPU가 메모리에 적재되지 않은 페이지, 즉 유효 비트가 0인 페이지에 접근하려고 하면 페이지 폴트(page fault)라는 예외(Exception)가 발생</a:t>
            </a:r>
            <a:endParaRPr/>
          </a:p>
        </p:txBody>
      </p:sp>
      <p:sp>
        <p:nvSpPr>
          <p:cNvPr id="232" name="Google Shape;232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메모리(17)</a:t>
            </a:r>
            <a:endParaRPr/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현재 처리하고 있는 페이지 폴트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[리소스 모니터] - [메모리] 탭</a:t>
            </a:r>
            <a:endParaRPr/>
          </a:p>
        </p:txBody>
      </p:sp>
      <p:sp>
        <p:nvSpPr>
          <p:cNvPr id="241" name="Google Shape;241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592293"/>
            <a:ext cx="811530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메모리(18)</a:t>
            </a:r>
            <a:endParaRPr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CPU의 페이지 폴트 처리 과정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기존 작업 내역을 백업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페이지 폴트 처리 루틴을 실행</a:t>
            </a:r>
            <a:br>
              <a:rPr lang="ko-KR"/>
            </a:br>
            <a:r>
              <a:rPr lang="ko-KR"/>
              <a:t>- 페이지 폴트 처리 루틴은 원하는 페이지를 메모리로 가져와 유효 비트를 1로 변경해 주는 작업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페이지 폴트 처리 루틴 실행 후, 메모리에 적재된 페이지를 실행</a:t>
            </a:r>
            <a:endParaRPr/>
          </a:p>
        </p:txBody>
      </p:sp>
      <p:sp>
        <p:nvSpPr>
          <p:cNvPr id="251" name="Google Shape;251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메모리(19)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보호 비트(protection bit)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보호 기능을 위해 존재하는 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읽기(Read)를 나타내는 r, 쓰기(Write)를 나타내는 w, 실행(eXecute)을 나타내는 x의 조합으로 페이지에 접근할 권한을 제한함으로써 페이지를 보호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참조 비트(reference bit)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해당 페이지에 접근한 적이 있는지의 여부를 나타내는 비트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수정 비트(modified bit)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페이지에 데이터를 쓴 적이 있는지의 여부를 알려 주는 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더티 비트(dirty bit)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수정 비트가 1이면 변경된 적이 있는 페이지이고, 0이면 변경된 적이 없는 페이지</a:t>
            </a:r>
            <a:endParaRPr/>
          </a:p>
        </p:txBody>
      </p:sp>
      <p:sp>
        <p:nvSpPr>
          <p:cNvPr id="260" name="Google Shape;260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메모리(20)</a:t>
            </a:r>
            <a:endParaRPr/>
          </a:p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내부 단편화(Internal Fragmentation)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하나의 크기보다 작은 크기로 발생하게 되는 메모리 낭비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페이징은 프로세스의 논리 주소 공간을 페이지라는 일정한 크기의 단위로 나누는 방식이지만, </a:t>
            </a:r>
            <a:br>
              <a:rPr lang="ko-KR"/>
            </a:br>
            <a:r>
              <a:rPr lang="ko-KR"/>
              <a:t>모든 프로세스가 페이지 크기에 딱 맞게 잘리는 것이 아님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페이지 크기는 10KB인데 프로세스의 크기가 107KB인 경우, 마지막 페이지는 3KB만큼이 남음</a:t>
            </a:r>
            <a:endParaRPr/>
          </a:p>
        </p:txBody>
      </p:sp>
      <p:sp>
        <p:nvSpPr>
          <p:cNvPr id="269" name="Google Shape;269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554" y="2608997"/>
            <a:ext cx="6220704" cy="39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메모리(21)</a:t>
            </a:r>
            <a:endParaRPr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계층적 페이징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프로세스의 페이지 테이블을 여러 개의 페이지로 자르고, CPU와 가까이 위치한 바깥 쪽에 페이지 테이블(Outer 페이지 테이블)을 하나 더 두어 잘린 페이지 테이블의 페이지들을 가리키게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테이블을 계층적으로 구성하면 모든 페이지 테이블을 항상 메모리에 유지할 필요가 없어짐</a:t>
            </a:r>
            <a:endParaRPr/>
          </a:p>
        </p:txBody>
      </p:sp>
      <p:sp>
        <p:nvSpPr>
          <p:cNvPr id="279" name="Google Shape;279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025" y="2272890"/>
            <a:ext cx="56959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메모리(22)</a:t>
            </a:r>
            <a:endParaRPr/>
          </a:p>
        </p:txBody>
      </p:sp>
      <p:sp>
        <p:nvSpPr>
          <p:cNvPr id="287" name="Google Shape;287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페이징 주소 체계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&lt;페이지 번호, 변위&gt;의 논리 주소는 페이지 테이블을 통해 물리 주소 &lt;프레임 번호, 변위&gt;로 변환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페이지 번호(page number) - 몇 번째 페이지 번호에 접근할지를 나타냄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변위(offset) - 접근하려는 주소가 페이지(프레임) 시작 번지로부터 얼만큼 떨어져 있는지를 나타내는 정보</a:t>
            </a:r>
            <a:endParaRPr/>
          </a:p>
        </p:txBody>
      </p:sp>
      <p:sp>
        <p:nvSpPr>
          <p:cNvPr id="289" name="Google Shape;289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2600741"/>
            <a:ext cx="8267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메모리(23)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페이지 및 프레임이 4개의 주소로 구성되어 있는 상황을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CPU가 5번 페이지, 변위 2 논리 주소 &lt;5, 2&gt;에 접근한다면 실제로 CPU가 접근하게 될 물리 주소는?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아래 그림의 페이지 테이블에서 현재 5번 페이지는 1번 프레임에 있음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CPU는 1번 프레임, 변위 2에 접근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 프레임은 물리 주소 공간의 8번지부터 시작하므로 결국 CPU는 10번지에 접근</a:t>
            </a:r>
            <a:endParaRPr/>
          </a:p>
        </p:txBody>
      </p:sp>
      <p:sp>
        <p:nvSpPr>
          <p:cNvPr id="299" name="Google Shape;299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430" y="2732960"/>
            <a:ext cx="7195491" cy="384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메모리(24)</a:t>
            </a:r>
            <a:endParaRPr/>
          </a:p>
        </p:txBody>
      </p:sp>
      <p:sp>
        <p:nvSpPr>
          <p:cNvPr id="307" name="Google Shape;307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페이지 교체 알고리즘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요구 페이징(demand paging) - 메모리에 필요한(요구되는) 페이지만을 적재하는 기법.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CPU가 특정 페이지에 접근하는 명령어를 실행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해당 페이지가 현재 메모리에 있을 경우(유효 비트가 1일 경우) CPU는 페이지가 적재된 프레임에 접근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해당 페이지가 현재 메모리에 없을 경우(유효 비트가 0일 경우) 페이지 폴트가 발생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페이지 폴트가 발생하면 페이지 폴트 처리 루틴을 통해 해당 페이지를 메모리로 적재하고, 유효 비트를 </a:t>
            </a:r>
            <a:br>
              <a:rPr lang="ko-KR"/>
            </a:br>
            <a:r>
              <a:rPr lang="ko-KR"/>
              <a:t>1로 설정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다시 ①의 과정을 수행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순수 요구 페이징(pure demand paging)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아무런 페이지도 메모리에 적재하지 않은 채 무작정 프로세스를 실행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페이지 교체 알고리즘(page replacement algorithm)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메모리에 적재된 페이지 중 보조기억장치로 내보낼 페이지를 선택하는 방법</a:t>
            </a:r>
            <a:endParaRPr/>
          </a:p>
        </p:txBody>
      </p:sp>
      <p:sp>
        <p:nvSpPr>
          <p:cNvPr id="309" name="Google Shape;309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메모리(25)</a:t>
            </a:r>
            <a:endParaRPr/>
          </a:p>
        </p:txBody>
      </p:sp>
      <p:sp>
        <p:nvSpPr>
          <p:cNvPr id="316" name="Google Shape;316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7" name="Google Shape;317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대표적인 페이지 교체 알고리즘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FIFO 페이지 교체 알고리즘(First-In First-Out Page Replacement Algorithm)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메모리에 가장 먼저 적재된 페이지부터 스왑 아웃하는 페이지 교체 알고리즘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최적 페이지 교체 알고리즘(Optimal Page Replacement Algorithm)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앞으로의 사용 빈도가 가장 낮은 페이지를 교체하는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‘앞으로 가장 적게 사용할 페이지’를 미리 예측하기가 어렵기 때문에 실제 구현이 어려운 알고리즘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LRU 페이지 교체 알고리즘(Least Recently Used Page Replacement Algorithm)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적게 ‘사용한’ 페이지를 교체하는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보편적으로 사용되는 페이지 교체 알고리즘의 원형</a:t>
            </a:r>
            <a:endParaRPr/>
          </a:p>
        </p:txBody>
      </p:sp>
      <p:sp>
        <p:nvSpPr>
          <p:cNvPr id="318" name="Google Shape;318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메모리(26)</a:t>
            </a:r>
            <a:endParaRPr/>
          </a:p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6" name="Google Shape;326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 flipH="1" rot="10800000">
            <a:off x="947738" y="1164557"/>
            <a:ext cx="10477499" cy="347172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9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29" name="Google Shape;329;p2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31" name="Google Shape;331;p2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32" name="Google Shape;332;p2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29"/>
          <p:cNvSpPr txBox="1"/>
          <p:nvPr/>
        </p:nvSpPr>
        <p:spPr>
          <a:xfrm>
            <a:off x="1078058" y="1435407"/>
            <a:ext cx="10166203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페이지 폴트의 종류</a:t>
            </a:r>
            <a:endParaRPr/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메이저 페이지 폴트(major page fault 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보조기억장치에서 CPU가 원하는 페이지를 읽어 들이기 위해 입출력 작업이 필요한 페이지 폴트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CPU가 접근하려는 페이지가 물리 메모리에 없을 때 발생하는 페이지 폴트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마이너 페이지 폴트(minor page fault 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보조기억장치와의 입출력이 필요하지 않은 페이지 폴트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CPU가 요청한 페이지가 물리 메모리에는 존재하지만, 페이지 테이블 상에는 반영되지 않은 경우에 발생할 수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일반적으로 메이저 페이지 폴트에 비해 성능 상의 악영향이 적은 페이지 폴트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가상 메모리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논리 주소와 가상 메모리, 페이징의 개념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471" y="1469254"/>
            <a:ext cx="8891058" cy="391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물리 주소와 논리 주소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주소(physical address) - CPU와 프로세스는 메모리의 하드웨어 상 실제 주소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논리 주소(logical address) - 프로세스마다 부여되는 0번지부터 시작하는 주소 체계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메모리 관리 장치(MMU, Memory Management Unit)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CPU와 메모리 사이에 위치하며, CPU가 이해하는 논리 주소를 메모리가 이해하는 물리 주소로 변환하는 역할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266" y="2982870"/>
            <a:ext cx="5989468" cy="348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스와핑과 연속 메모리 할당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스와핑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스왑 영역(swap space)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입출력 작업을 요구하며 대기 상태가 되었거나 오랫동안 사용되지 않은 프로세스들을 임시로 보조기억장치의 일부인 스왑 영역으로 보냄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스와핑(swapping)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프로세스를 쫓아낸 자리에 생긴 메모리 상의 빈 공간에 다른 프로세스를 적재하여 실행하는 메모리 관리 방식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맥OS와 리눅스 운영체제에서 확인할 수 있는 스왑 영역의 크기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196" y="1263862"/>
            <a:ext cx="7285608" cy="50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메모리(5)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스왑 아웃되었던 프로세스가 다시 스왑 인될 때는 스왑 아웃되기 전의 물리 주소와는 다른 주소에 </a:t>
            </a:r>
            <a:br>
              <a:rPr lang="ko-KR"/>
            </a:br>
            <a:r>
              <a:rPr lang="ko-KR"/>
              <a:t>적재될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스왑 아웃(swap-out) - 현재 실행되지 않는 프로세스가 메모리에서 스왑 영역으로 옮겨지는 것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스왑 인(swap-in) - 스왑 영역에 있는 프로세스가 다시 메모리로 옮겨오는 것</a:t>
            </a:r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478812"/>
            <a:ext cx="81153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03-5 </a:t>
            </a:r>
            <a:r>
              <a:rPr lang="ko-KR"/>
              <a:t>가상 메모리(6)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연속 메모리 할당과 외부 단편화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연속 메모리 할당 - 프로세스에 연속적인 메모리 공간을 할당하는 방식</a:t>
            </a:r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954" y="1991214"/>
            <a:ext cx="29622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