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6" roundtripDataSignature="AMtx7miL79DpuO112fs5/e3INa8K/F55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2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2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2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42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3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4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4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03 운영 체제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03-6 파일 시스템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01083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시스템(7)</a:t>
            </a:r>
            <a:endParaRPr/>
          </a:p>
        </p:txBody>
      </p:sp>
      <p:sp>
        <p:nvSpPr>
          <p:cNvPr id="150" name="Google Shape;150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디렉터리 엔트리(directory entry) - 테이블 형태로 표현된 정보의 행 하나 하나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디렉터리에 속한 요소의 관련 정보는 테이블(표)의 형태로 표현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042" y="1773006"/>
            <a:ext cx="5760370" cy="403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시스템(8)</a:t>
            </a:r>
            <a:endParaRPr/>
          </a:p>
        </p:txBody>
      </p:sp>
      <p:sp>
        <p:nvSpPr>
          <p:cNvPr id="160" name="Google Shape;160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367" y="1376363"/>
            <a:ext cx="9150348" cy="419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시스템(9)</a:t>
            </a:r>
            <a:endParaRPr/>
          </a:p>
        </p:txBody>
      </p:sp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일부 파일 시스템은 디렉터리 엔트리에 파일 이름과 저장된 위치를 유추할 수 있는 정보뿐만 아니라 다음과 같은 파일의 속성을 함께 명시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1" name="Google Shape;171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134" y="1762216"/>
            <a:ext cx="9377732" cy="265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시스템(10)</a:t>
            </a:r>
            <a:endParaRPr/>
          </a:p>
        </p:txBody>
      </p:sp>
      <p:sp>
        <p:nvSpPr>
          <p:cNvPr id="179" name="Google Shape;179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리눅스 운영체제의 디렉터리 엔트리 관련 소스 코드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‘파일의 아이노드 번호’로 설명된 부분이 ‘파일이 저장된 위치를 유추할 수 있는 정보’에 해당</a:t>
            </a:r>
            <a:endParaRPr/>
          </a:p>
        </p:txBody>
      </p:sp>
      <p:sp>
        <p:nvSpPr>
          <p:cNvPr id="181" name="Google Shape;181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783" y="1744461"/>
            <a:ext cx="9356434" cy="2765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시스템(11)</a:t>
            </a:r>
            <a:endParaRPr/>
          </a:p>
        </p:txBody>
      </p:sp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파일 할당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블록(block)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파일과 디렉터리를 읽고 쓰는 단위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하나의 파일이 보조기억장치에 저장될 때는 하나 이상의 블록을 할당받아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블록 하나는 보통 4096바이트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블록 주소</a:t>
            </a:r>
            <a:endParaRPr/>
          </a:p>
        </p:txBody>
      </p:sp>
      <p:sp>
        <p:nvSpPr>
          <p:cNvPr id="191" name="Google Shape;191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443" y="3127661"/>
            <a:ext cx="3983114" cy="325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시스템(12)</a:t>
            </a:r>
            <a:endParaRPr/>
          </a:p>
        </p:txBody>
      </p:sp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연결 할당(linked allocation)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블록의 일부에 다음 블록의 주소를 저장하여 각각의 블록이 다음 블록을 가리키는 형태로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디렉터리 엔트리에 명시되는 정보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 이름, 파일을 이루는 첫 번째 블록 주소, 파일을 이루는 블록 단위의 길이</a:t>
            </a:r>
            <a:endParaRPr/>
          </a:p>
        </p:txBody>
      </p:sp>
      <p:sp>
        <p:nvSpPr>
          <p:cNvPr id="201" name="Google Shape;201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49" y="2381592"/>
            <a:ext cx="7747432" cy="392776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5"/>
          <p:cNvSpPr txBox="1"/>
          <p:nvPr/>
        </p:nvSpPr>
        <p:spPr>
          <a:xfrm>
            <a:off x="6772979" y="5980500"/>
            <a:ext cx="30546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※ 블록이 없다’는 표현을 ‘-1’로 표시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시스템(13)</a:t>
            </a:r>
            <a:endParaRPr/>
          </a:p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색인 할당(indexed allocation)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파일을 이루는 모든 블록의 주소를 색인 블록(index block)에 모아 관리하는 방식으로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색인 할당을 사용하는 파일 시스템에서는 디렉터리 엔트리에 파일 이름과 함께 색인 블록 주소가 명시</a:t>
            </a:r>
            <a:endParaRPr/>
          </a:p>
        </p:txBody>
      </p:sp>
      <p:sp>
        <p:nvSpPr>
          <p:cNvPr id="212" name="Google Shape;212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3" name="Google Shape;2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028" y="2078344"/>
            <a:ext cx="74390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시스템(14)</a:t>
            </a:r>
            <a:endParaRPr/>
          </a:p>
        </p:txBody>
      </p:sp>
      <p:sp>
        <p:nvSpPr>
          <p:cNvPr id="220" name="Google Shape;220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파일 시스템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다양한 파일 시스템 중 어떤 파일 시스템을 사용할지는 보조기억장치를 포매팅할 때 결정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포매팅(formatting) - 파일 시스템을 설정하여 어떤 방식으로 파일을 저장하고 관리할 것인지를 결정하고, </a:t>
            </a:r>
            <a:br>
              <a:rPr lang="ko-KR"/>
            </a:br>
            <a:r>
              <a:rPr lang="ko-KR"/>
              <a:t>새로운 데이터를 쓸 준비를 하는 작업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각각 USB 메모리의 포매팅과 데스크탑에 리눅스 운영체제(Red Hat Enterprise Linux 7.1)를 설치하는 </a:t>
            </a:r>
            <a:br>
              <a:rPr lang="ko-KR"/>
            </a:br>
            <a:r>
              <a:rPr lang="ko-KR"/>
              <a:t>과정에서 SSD를 포매팅하는 화면</a:t>
            </a:r>
            <a:endParaRPr/>
          </a:p>
        </p:txBody>
      </p:sp>
      <p:sp>
        <p:nvSpPr>
          <p:cNvPr id="222" name="Google Shape;222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506" y="3081508"/>
            <a:ext cx="6397840" cy="347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시스템(15)</a:t>
            </a:r>
            <a:endParaRPr/>
          </a:p>
        </p:txBody>
      </p:sp>
      <p:sp>
        <p:nvSpPr>
          <p:cNvPr id="230" name="Google Shape;230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1" name="Google Shape;231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 rot="10800000">
            <a:off x="839788" y="1215200"/>
            <a:ext cx="10585450" cy="525710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18"/>
          <p:cNvGrpSpPr/>
          <p:nvPr/>
        </p:nvGrpSpPr>
        <p:grpSpPr>
          <a:xfrm>
            <a:off x="839789" y="779306"/>
            <a:ext cx="10585449" cy="435894"/>
            <a:chOff x="1624614" y="3429000"/>
            <a:chExt cx="10585449" cy="435894"/>
          </a:xfrm>
        </p:grpSpPr>
        <p:sp>
          <p:nvSpPr>
            <p:cNvPr id="234" name="Google Shape;234;p18"/>
            <p:cNvSpPr/>
            <p:nvPr/>
          </p:nvSpPr>
          <p:spPr>
            <a:xfrm>
              <a:off x="1624614" y="3547697"/>
              <a:ext cx="1058544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8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36" name="Google Shape;236;p18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37" name="Google Shape;237;p18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9" name="Google Shape;239;p18"/>
          <p:cNvSpPr txBox="1"/>
          <p:nvPr/>
        </p:nvSpPr>
        <p:spPr>
          <a:xfrm>
            <a:off x="947738" y="1336119"/>
            <a:ext cx="10404474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파티셔닝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하나의 보조기억장치 내에는 다양한 종류의 파일 시스템이 사용될 수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파티셔닝(partitioning) - 보조기억장치의 영역을 구획하는 작업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파티션(partition) - 파티셔닝되어 나누어진 하나 하나의 영역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50" y="2795866"/>
            <a:ext cx="75819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시스템(16)</a:t>
            </a:r>
            <a:endParaRPr/>
          </a:p>
        </p:txBody>
      </p:sp>
      <p:sp>
        <p:nvSpPr>
          <p:cNvPr id="247" name="Google Shape;247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운영체제별로 지원하는 파일 시스템의 종류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윈도우: NT 파일 시스템(NTFS), Resilient File System(ReFS) 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리눅스: EXT, EXT2, EXT3, EXT4, XFS, ZFS 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맥OS: APFS(Apple File System) 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 중 개발자가 자주 접하게 될 많은 파일 시스템(EXT, EXT2, EXT3, EXT4, XFS, ZFS 등)에서는 </a:t>
            </a:r>
            <a:br>
              <a:rPr lang="ko-KR"/>
            </a:br>
            <a:r>
              <a:rPr lang="ko-KR" u="sng"/>
              <a:t>아이노드</a:t>
            </a:r>
            <a:r>
              <a:rPr lang="ko-KR"/>
              <a:t>라는 색인 블록을 기반으로 파일을 할당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아이노드에는 파일이 저장된 위치와 속성 등 사실상 (파일의 이름을 제외한)파일의 모든 것이 담겨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개발 과정에서 파일과 디렉터리, 파일 시스템을 다룰 때는 아이노드라는 용어를 자주 접하게 됨</a:t>
            </a:r>
            <a:endParaRPr/>
          </a:p>
        </p:txBody>
      </p:sp>
      <p:sp>
        <p:nvSpPr>
          <p:cNvPr id="249" name="Google Shape;249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시스템(17)</a:t>
            </a:r>
            <a:endParaRPr/>
          </a:p>
        </p:txBody>
      </p:sp>
      <p:sp>
        <p:nvSpPr>
          <p:cNvPr id="256" name="Google Shape;256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7" name="Google Shape;257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아이노드 기반 파일 시스템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아이노드(i-node, index-node) 기반 파일 시스템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파일마다 각각의 아이노드를 가지고 있으며, 아이노드에는 각각의 번호가 부여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아이노드 기반 파일 시스템을 활용하는 맥OS나 리눅스 운영체제의 경우에는 ls 커맨드의 i 옵션을 통해 확인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명령어 결과의 앞부분에 있는 숫자가 바로 아이노드 번호</a:t>
            </a:r>
            <a:br>
              <a:rPr lang="ko-KR"/>
            </a:br>
            <a:r>
              <a:rPr lang="ko-KR"/>
              <a:t>- 혹은 224쪽의 명령어 결과와 같은 파일 속성에서도 아이노드 번호를 볼 수 있음</a:t>
            </a:r>
            <a:endParaRPr/>
          </a:p>
        </p:txBody>
      </p:sp>
      <p:sp>
        <p:nvSpPr>
          <p:cNvPr id="258" name="Google Shape;258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9" name="Google Shape;2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12" y="3173165"/>
            <a:ext cx="81057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시스템(18)</a:t>
            </a:r>
            <a:endParaRPr/>
          </a:p>
        </p:txBody>
      </p:sp>
      <p:sp>
        <p:nvSpPr>
          <p:cNvPr id="266" name="Google Shape;266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7" name="Google Shape;267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아이노드 기반 파일 시스템의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아이노드 기반 파일 시스템인 EXT4 파일 시스템의 구성</a:t>
            </a:r>
            <a:endParaRPr/>
          </a:p>
        </p:txBody>
      </p:sp>
      <p:sp>
        <p:nvSpPr>
          <p:cNvPr id="268" name="Google Shape;268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9" name="Google Shape;2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1986" y="1629051"/>
            <a:ext cx="9208028" cy="333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시스템(19)</a:t>
            </a:r>
            <a:endParaRPr/>
          </a:p>
        </p:txBody>
      </p:sp>
      <p:sp>
        <p:nvSpPr>
          <p:cNvPr id="276" name="Google Shape;276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EXT4는 여러 블록의 그룹으로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(첫 번째 부트 블록 영역의 경우 실질적인 파일데이터가 저장되는 영역은 아니고, 부팅과 파티션 관리를 위한 특별한 정보가 모여 있는 영역)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슈퍼 블록, 그룹 식별자, 블록 비트맵, 아이노드 비트맵, 아이노드 테이블, 데이터 블록으로 구성</a:t>
            </a:r>
            <a:endParaRPr/>
          </a:p>
        </p:txBody>
      </p:sp>
      <p:sp>
        <p:nvSpPr>
          <p:cNvPr id="278" name="Google Shape;278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060" y="2480257"/>
            <a:ext cx="9011880" cy="2837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시스템(20)</a:t>
            </a:r>
            <a:endParaRPr/>
          </a:p>
        </p:txBody>
      </p:sp>
      <p:sp>
        <p:nvSpPr>
          <p:cNvPr id="286" name="Google Shape;286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7" name="Google Shape;287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 flipH="1" rot="10800000">
            <a:off x="947738" y="1215200"/>
            <a:ext cx="10477500" cy="5034680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23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90" name="Google Shape;290;p23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3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92" name="Google Shape;292;p23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93" name="Google Shape;293;p23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5" name="Google Shape;295;p23"/>
          <p:cNvSpPr txBox="1"/>
          <p:nvPr/>
        </p:nvSpPr>
        <p:spPr>
          <a:xfrm>
            <a:off x="1078058" y="1348382"/>
            <a:ext cx="10347180" cy="158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하드 링크와 심볼릭 링크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아이노드를 기반으로 만들 수 있는 하드 링크 파일과 심볼릭 링크 파일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다음과 같이 디렉터리 A에 속한 파일 A가 있다고 가정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디렉터리 엔트리에 파일 이름(A)과 아이노드 번호가 명시되어 있다면 해당 아이노드에 접근할 수 있고, 아이노드를 통해 파일 데이터에 접근할 수 있음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275" y="3092868"/>
            <a:ext cx="6307450" cy="234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시스템(21)</a:t>
            </a:r>
            <a:endParaRPr/>
          </a:p>
        </p:txBody>
      </p:sp>
      <p:sp>
        <p:nvSpPr>
          <p:cNvPr id="303" name="Google Shape;303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4" name="Google Shape;304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 flipH="1" rot="10800000">
            <a:off x="947738" y="1215200"/>
            <a:ext cx="10477500" cy="5034680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24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307" name="Google Shape;307;p24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4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09" name="Google Shape;309;p24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10" name="Google Shape;310;p24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4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2" name="Google Shape;312;p24"/>
          <p:cNvSpPr txBox="1"/>
          <p:nvPr/>
        </p:nvSpPr>
        <p:spPr>
          <a:xfrm>
            <a:off x="1012898" y="1376363"/>
            <a:ext cx="10347180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하드 링크(hard link) 파일 - 원본 파일과 같은 아이노드를 공유하는 파일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심볼릭 링크(symbolic link) 파일 - 원본 파일을 가리키는 파일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24"/>
          <p:cNvPicPr preferRelativeResize="0"/>
          <p:nvPr/>
        </p:nvPicPr>
        <p:blipFill rotWithShape="1">
          <a:blip r:embed="rId3">
            <a:alphaModFix/>
          </a:blip>
          <a:srcRect b="5218" l="0" r="0" t="50000"/>
          <a:stretch/>
        </p:blipFill>
        <p:spPr>
          <a:xfrm>
            <a:off x="3449760" y="4197243"/>
            <a:ext cx="5114925" cy="22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4"/>
          <p:cNvPicPr preferRelativeResize="0"/>
          <p:nvPr/>
        </p:nvPicPr>
        <p:blipFill rotWithShape="1">
          <a:blip r:embed="rId3">
            <a:alphaModFix/>
          </a:blip>
          <a:srcRect b="60323" l="0" r="0" t="0"/>
          <a:stretch/>
        </p:blipFill>
        <p:spPr>
          <a:xfrm>
            <a:off x="3449759" y="2136255"/>
            <a:ext cx="5114925" cy="196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4"/>
          <p:cNvSpPr txBox="1"/>
          <p:nvPr/>
        </p:nvSpPr>
        <p:spPr>
          <a:xfrm>
            <a:off x="2376711" y="2547840"/>
            <a:ext cx="9428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하드 링크</a:t>
            </a:r>
            <a:endParaRPr/>
          </a:p>
        </p:txBody>
      </p:sp>
      <p:sp>
        <p:nvSpPr>
          <p:cNvPr id="316" name="Google Shape;316;p24"/>
          <p:cNvSpPr txBox="1"/>
          <p:nvPr/>
        </p:nvSpPr>
        <p:spPr>
          <a:xfrm>
            <a:off x="2327336" y="4607444"/>
            <a:ext cx="11224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심볼릭 링크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시스템(22)</a:t>
            </a:r>
            <a:endParaRPr/>
          </a:p>
        </p:txBody>
      </p:sp>
      <p:sp>
        <p:nvSpPr>
          <p:cNvPr id="323" name="Google Shape;323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4" name="Google Shape;324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25" name="Google Shape;325;p25"/>
          <p:cNvSpPr/>
          <p:nvPr/>
        </p:nvSpPr>
        <p:spPr>
          <a:xfrm flipH="1" rot="10800000">
            <a:off x="947738" y="1215199"/>
            <a:ext cx="10477500" cy="526954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25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327" name="Google Shape;327;p25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29" name="Google Shape;329;p25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30" name="Google Shape;330;p25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2" name="Google Shape;332;p25"/>
          <p:cNvSpPr txBox="1"/>
          <p:nvPr/>
        </p:nvSpPr>
        <p:spPr>
          <a:xfrm>
            <a:off x="1012898" y="1376363"/>
            <a:ext cx="10347180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하드 링크 파일 - 동일한 파일을 여러 이름으로 참조하고 싶을 때 사용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심볼릭 링크 파일 - 복잡한 경로에 있는 파일을 바로가기 파일의 형태로 간단하게 참고할 때 사용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796" y="2044333"/>
            <a:ext cx="53625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시스템(23)</a:t>
            </a:r>
            <a:endParaRPr/>
          </a:p>
        </p:txBody>
      </p:sp>
      <p:sp>
        <p:nvSpPr>
          <p:cNvPr id="340" name="Google Shape;340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1" name="Google Shape;341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마운트(mount)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어떤 저장장치의 파일 시스템에서 다른 저장장치의 파일 시스템으로 접근할 수 있도록 파일 시스템을 편입시키는 작업</a:t>
            </a:r>
            <a:endParaRPr/>
          </a:p>
        </p:txBody>
      </p:sp>
      <p:sp>
        <p:nvSpPr>
          <p:cNvPr id="342" name="Google Shape;342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3" name="Google Shape;3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649" y="2179467"/>
            <a:ext cx="9476702" cy="344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시스템(24)</a:t>
            </a:r>
            <a:endParaRPr/>
          </a:p>
        </p:txBody>
      </p:sp>
      <p:sp>
        <p:nvSpPr>
          <p:cNvPr id="350" name="Google Shape;350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1" name="Google Shape;351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USB 메모리의 파일 시스템을 컴퓨터의 ‘/mnt’ 경로로 마운트하면 USB 메모리의 파일 시스템은 </a:t>
            </a:r>
            <a:br>
              <a:rPr lang="ko-KR"/>
            </a:br>
            <a:r>
              <a:rPr lang="ko-KR"/>
              <a:t>아래 그림처럼 ‘/mnt’ 경로를 통해 연결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데스크톱 컴퓨터의 ‘/mnt/homework/os/a.cpp’ 경로를 통해 ‘a.cpp’ 파일에 접근할 수 있고, ‘/mnt/pictures/Dog.jpg’ 경로를 통해 ‘Dog.jpg’ 파일에도 접근</a:t>
            </a:r>
            <a:endParaRPr/>
          </a:p>
        </p:txBody>
      </p:sp>
      <p:sp>
        <p:nvSpPr>
          <p:cNvPr id="352" name="Google Shape;352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3" name="Google Shape;3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808" y="2333310"/>
            <a:ext cx="7374384" cy="39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시스템(25)</a:t>
            </a:r>
            <a:endParaRPr/>
          </a:p>
        </p:txBody>
      </p:sp>
      <p:sp>
        <p:nvSpPr>
          <p:cNvPr id="360" name="Google Shape;360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1" name="Google Shape;361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일부 운영체제(맥OS)의 경우 다음과 같은 설정 메뉴를 통해 간단히 마운트하거나 마운트 해제(추출)</a:t>
            </a:r>
            <a:endParaRPr/>
          </a:p>
        </p:txBody>
      </p:sp>
      <p:sp>
        <p:nvSpPr>
          <p:cNvPr id="362" name="Google Shape;362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3" name="Google Shape;3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044" y="1416006"/>
            <a:ext cx="8801912" cy="4292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시스템(26)</a:t>
            </a:r>
            <a:endParaRPr/>
          </a:p>
        </p:txBody>
      </p:sp>
      <p:sp>
        <p:nvSpPr>
          <p:cNvPr id="370" name="Google Shape;370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1" name="Google Shape;371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명령어를 기반으로 마운트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유닉스나 리눅스와 같은 운영체제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 ‘/dev/sda 장치에 있는 EXT4 파일 시스템을(-t ext4 ) 읽기 전용으로(-o ro ) /mnt/test 디렉토리에 마운트(mount)하라’라는 의미의 명령어</a:t>
            </a:r>
            <a:endParaRPr/>
          </a:p>
        </p:txBody>
      </p:sp>
      <p:sp>
        <p:nvSpPr>
          <p:cNvPr id="372" name="Google Shape;372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3" name="Google Shape;3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945" y="2405412"/>
            <a:ext cx="5446588" cy="847818"/>
          </a:xfrm>
          <a:prstGeom prst="rect">
            <a:avLst/>
          </a:prstGeom>
          <a:noFill/>
          <a:ln cap="flat" cmpd="sng" w="9525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03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파일 시스템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시스템(27)</a:t>
            </a:r>
            <a:endParaRPr/>
          </a:p>
        </p:txBody>
      </p:sp>
      <p:sp>
        <p:nvSpPr>
          <p:cNvPr id="380" name="Google Shape;380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1" name="Google Shape;381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82" name="Google Shape;382;p30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30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384" name="Google Shape;384;p30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385" name="Google Shape;385;p30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7" name="Google Shape;387;p30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0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389" name="Google Shape;389;p30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전원 버튼을 누르고 부팅이 되기까지(1)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0"/>
          <p:cNvSpPr txBox="1"/>
          <p:nvPr/>
        </p:nvSpPr>
        <p:spPr>
          <a:xfrm>
            <a:off x="1136342" y="1580122"/>
            <a:ext cx="1021587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부팅(booting, 시스템 부팅) - 커널을 메모리에 적재하여 컴퓨터를 시작하는 과정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부팅의 과정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처음 컴퓨터의 전원 버튼을 누르면(이를 ‘전원이 인가된다’고 합니다) 휘발성 메모리인 RAM이 아니라 비휘발성 메모리인 ROM과 같은 메모리에서 정보를 읽어 들임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CPU는 컴퓨터에 전원이 들어오면 미리 정해진 특정 주소를 읽어 들임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이 주소에는 다음과 같은 바이오스(BIOS, Basic Input/Output System )라는 프로그램이 있음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(PowerOn Self Test) - 바이오스는 하드웨어를 검색한 뒤 문제가 있는지 여부를 검사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하드웨어에 이상이 없으면 바이오스는 보조기억장치의 마스터 부트 레코드(MBR, Master Boot Record) 영역으로부터 부팅에 필요한 특별한 정보를 읽음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보조기억장치의 첫 부분(하드 디스크의 경우 첫 번째 섹터)에 위치해 있는 MBR의 부트스트랩(bootstrap, 보통 부트 로더)이 바로 커널의 위치를 찾아 메모리에 적재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시스템(28)</a:t>
            </a:r>
            <a:endParaRPr/>
          </a:p>
        </p:txBody>
      </p:sp>
      <p:sp>
        <p:nvSpPr>
          <p:cNvPr id="397" name="Google Shape;397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8" name="Google Shape;398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31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01" name="Google Shape;401;p31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02" name="Google Shape;402;p31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4" name="Google Shape;404;p31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06" name="Google Shape;406;p31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전원 버튼을 누르고 부팅이 되기까지(2)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7" name="Google Shape;4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5322" y="1595698"/>
            <a:ext cx="6338796" cy="4490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시스템(29)</a:t>
            </a:r>
            <a:endParaRPr/>
          </a:p>
        </p:txBody>
      </p:sp>
      <p:sp>
        <p:nvSpPr>
          <p:cNvPr id="414" name="Google Shape;414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5" name="Google Shape;415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16" name="Google Shape;416;p32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32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18" name="Google Shape;418;p32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19" name="Google Shape;419;p32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1" name="Google Shape;421;p32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2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23" name="Google Shape;423;p32"/>
          <p:cNvSpPr txBox="1"/>
          <p:nvPr/>
        </p:nvSpPr>
        <p:spPr>
          <a:xfrm>
            <a:off x="1136342" y="1580122"/>
            <a:ext cx="102158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바이오스는 최근 대용량 환경에서도 부팅이 가능하고, 빠르고 안전한 부팅 기능 및 그래픽 인터페이스를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지원하는 UEFI (Unified Extensible Firmware Interface, 통합 확장 펌웨어 인터페이스)로 대체되는 추세</a:t>
            </a:r>
            <a:endParaRPr/>
          </a:p>
        </p:txBody>
      </p:sp>
      <p:pic>
        <p:nvPicPr>
          <p:cNvPr id="424" name="Google Shape;4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9537" y="2218940"/>
            <a:ext cx="5012926" cy="4083428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2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전원 버튼을 누르고 부팅이 되기까지(3)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시스템(30)</a:t>
            </a:r>
            <a:endParaRPr/>
          </a:p>
        </p:txBody>
      </p:sp>
      <p:sp>
        <p:nvSpPr>
          <p:cNvPr id="432" name="Google Shape;432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3" name="Google Shape;433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5" name="Google Shape;435;p33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36" name="Google Shape;436;p33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37" name="Google Shape;437;p33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9" name="Google Shape;439;p33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3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41" name="Google Shape;441;p33"/>
          <p:cNvSpPr txBox="1"/>
          <p:nvPr/>
        </p:nvSpPr>
        <p:spPr>
          <a:xfrm>
            <a:off x="1136342" y="1580122"/>
            <a:ext cx="1021587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가상 머신(virtual machine) - 소프트웨어적으로 만들어 낸 가상의 컴퓨터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하이퍼바이저(hypervisor) - 가상 머신을 만들고 실행하기 위해 사용하는 소프트웨어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윈도우 운영체제의 대표적인 하이퍼바이저 중 하나인 VirtualBox를 활용해 리눅스 운영체제가 설치된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가상 머신을 생성하는 화면</a:t>
            </a:r>
            <a:endParaRPr/>
          </a:p>
        </p:txBody>
      </p:sp>
      <p:sp>
        <p:nvSpPr>
          <p:cNvPr id="442" name="Google Shape;442;p33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가상 머신과 컨테이너(1)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3325" y="2657340"/>
            <a:ext cx="5455848" cy="294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9518" y="3032187"/>
            <a:ext cx="3848100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3"/>
          <p:cNvSpPr/>
          <p:nvPr/>
        </p:nvSpPr>
        <p:spPr>
          <a:xfrm>
            <a:off x="6488217" y="5687404"/>
            <a:ext cx="284086" cy="213064"/>
          </a:xfrm>
          <a:custGeom>
            <a:rect b="b" l="l" r="r" t="t"/>
            <a:pathLst>
              <a:path extrusionOk="0" h="213064" w="284086">
                <a:moveTo>
                  <a:pt x="0" y="0"/>
                </a:moveTo>
                <a:lnTo>
                  <a:pt x="0" y="213064"/>
                </a:lnTo>
                <a:lnTo>
                  <a:pt x="284086" y="213064"/>
                </a:lnTo>
                <a:lnTo>
                  <a:pt x="284086" y="213064"/>
                </a:lnTo>
              </a:path>
            </a:pathLst>
          </a:custGeom>
          <a:noFill/>
          <a:ln cap="flat" cmpd="sng" w="5715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시스템(31)</a:t>
            </a:r>
            <a:endParaRPr/>
          </a:p>
        </p:txBody>
      </p:sp>
      <p:sp>
        <p:nvSpPr>
          <p:cNvPr id="452" name="Google Shape;452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3" name="Google Shape;453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54" name="Google Shape;454;p34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5" name="Google Shape;455;p34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56" name="Google Shape;456;p34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57" name="Google Shape;457;p34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9" name="Google Shape;459;p34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4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61" name="Google Shape;461;p34"/>
          <p:cNvSpPr txBox="1"/>
          <p:nvPr/>
        </p:nvSpPr>
        <p:spPr>
          <a:xfrm>
            <a:off x="1136342" y="1580122"/>
            <a:ext cx="102158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컨테이너(container) - 가상화 및 자원 격리 기술 / 대표적인 컨테이너는 도커(docker), LXC 등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가상 머신 - 하드웨어 수준의 가상화 및 자원 격리를 제공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컨테이너는 - 운영체제 수준의 가상화 및 자원 격리에 해당</a:t>
            </a:r>
            <a:endParaRPr/>
          </a:p>
        </p:txBody>
      </p:sp>
      <p:sp>
        <p:nvSpPr>
          <p:cNvPr id="462" name="Google Shape;462;p34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가상 머신과 컨테이너(2)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954" y="2629678"/>
            <a:ext cx="2998092" cy="2825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시스템(32)</a:t>
            </a:r>
            <a:endParaRPr/>
          </a:p>
        </p:txBody>
      </p:sp>
      <p:sp>
        <p:nvSpPr>
          <p:cNvPr id="470" name="Google Shape;470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1" name="Google Shape;471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72" name="Google Shape;472;p35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35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74" name="Google Shape;474;p35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75" name="Google Shape;475;p35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35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7" name="Google Shape;477;p35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5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79" name="Google Shape;479;p35"/>
          <p:cNvSpPr txBox="1"/>
          <p:nvPr/>
        </p:nvSpPr>
        <p:spPr>
          <a:xfrm>
            <a:off x="1136342" y="1580122"/>
            <a:ext cx="102158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컨테이너는 가상 머신에 비해 더 경량화되어 있고, 플랫폼에 구애받지 않는 실행에 유리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최근 애플리케이션을 개발하고 배포할 때 적극적으로 활용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일례로, 구글에서는 매주 40억 개 이상의 컨테이너를 실행</a:t>
            </a:r>
            <a:endParaRPr/>
          </a:p>
        </p:txBody>
      </p:sp>
      <p:sp>
        <p:nvSpPr>
          <p:cNvPr id="480" name="Google Shape;480;p35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가상 머신과 컨테이너(3)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116" y="2681023"/>
            <a:ext cx="6303768" cy="340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시스템(33)</a:t>
            </a:r>
            <a:endParaRPr/>
          </a:p>
        </p:txBody>
      </p:sp>
      <p:sp>
        <p:nvSpPr>
          <p:cNvPr id="488" name="Google Shape;488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9" name="Google Shape;489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90" name="Google Shape;490;p36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1" name="Google Shape;491;p36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92" name="Google Shape;492;p36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93" name="Google Shape;493;p36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5" name="Google Shape;495;p36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6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97" name="Google Shape;497;p36"/>
          <p:cNvSpPr txBox="1"/>
          <p:nvPr/>
        </p:nvSpPr>
        <p:spPr>
          <a:xfrm>
            <a:off x="1136342" y="1580122"/>
            <a:ext cx="1021587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컨테이너 오케스트레이션(container orchestration)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많은 컨테이너가 배포되어 실행된다면 이들을 효율적으로 관리하기 위한 수단도 필요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대표적인 컨테이너 오케스트레이션 도구 - 쿠버네티스(kubernetes) 등</a:t>
            </a:r>
            <a:endParaRPr/>
          </a:p>
        </p:txBody>
      </p:sp>
      <p:sp>
        <p:nvSpPr>
          <p:cNvPr id="498" name="Google Shape;498;p36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가상 머신과 컨테이너(4)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" name="Google Shape;4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335" y="2566880"/>
            <a:ext cx="6413330" cy="3132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시스템(34)</a:t>
            </a:r>
            <a:endParaRPr/>
          </a:p>
        </p:txBody>
      </p:sp>
      <p:sp>
        <p:nvSpPr>
          <p:cNvPr id="506" name="Google Shape;506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7" name="Google Shape;507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508" name="Google Shape;508;p37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509" name="Google Shape;509;p37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510" name="Google Shape;510;p37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2" name="Google Shape;512;p37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7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514" name="Google Shape;514;p37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25(1)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37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16" name="Google Shape;516;p37"/>
          <p:cNvSpPr txBox="1"/>
          <p:nvPr/>
        </p:nvSpPr>
        <p:spPr>
          <a:xfrm>
            <a:off x="2848011" y="1432956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다음 코드에는 문제가 있음. 어떤 문제가 있는지 설명</a:t>
            </a:r>
            <a:endParaRPr/>
          </a:p>
        </p:txBody>
      </p:sp>
      <p:sp>
        <p:nvSpPr>
          <p:cNvPr id="517" name="Google Shape;517;p37"/>
          <p:cNvSpPr txBox="1"/>
          <p:nvPr/>
        </p:nvSpPr>
        <p:spPr>
          <a:xfrm>
            <a:off x="920898" y="4832310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★★★</a:t>
            </a:r>
            <a:endParaRPr/>
          </a:p>
        </p:txBody>
      </p:sp>
      <p:sp>
        <p:nvSpPr>
          <p:cNvPr id="518" name="Google Shape;518;p37"/>
          <p:cNvSpPr txBox="1"/>
          <p:nvPr/>
        </p:nvSpPr>
        <p:spPr>
          <a:xfrm>
            <a:off x="2843213" y="4832310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Q2. Q1에서 제시한 코드의 문제를 해결</a:t>
            </a:r>
            <a:endParaRPr/>
          </a:p>
        </p:txBody>
      </p:sp>
      <p:pic>
        <p:nvPicPr>
          <p:cNvPr id="519" name="Google Shape;51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554" y="1801212"/>
            <a:ext cx="7086600" cy="262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0" name="Google Shape;520;p37"/>
          <p:cNvGrpSpPr/>
          <p:nvPr/>
        </p:nvGrpSpPr>
        <p:grpSpPr>
          <a:xfrm>
            <a:off x="2539554" y="4430112"/>
            <a:ext cx="7086600" cy="159560"/>
            <a:chOff x="1876857" y="5902303"/>
            <a:chExt cx="8381561" cy="270919"/>
          </a:xfrm>
        </p:grpSpPr>
        <p:sp>
          <p:nvSpPr>
            <p:cNvPr id="521" name="Google Shape;521;p37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시스템(35)</a:t>
            </a:r>
            <a:endParaRPr/>
          </a:p>
        </p:txBody>
      </p:sp>
      <p:sp>
        <p:nvSpPr>
          <p:cNvPr id="535" name="Google Shape;535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6" name="Google Shape;536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538" name="Google Shape;538;p38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539" name="Google Shape;539;p38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1" name="Google Shape;541;p38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8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543" name="Google Shape;543;p38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25(2)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8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45" name="Google Shape;545;p38"/>
          <p:cNvSpPr txBox="1"/>
          <p:nvPr/>
        </p:nvSpPr>
        <p:spPr>
          <a:xfrm>
            <a:off x="2848011" y="1432956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 공유 메모리 기반 IPC가 소켓 통신보다 빠른 이유를 설명</a:t>
            </a:r>
            <a:endParaRPr/>
          </a:p>
        </p:txBody>
      </p:sp>
      <p:sp>
        <p:nvSpPr>
          <p:cNvPr id="546" name="Google Shape;546;p38"/>
          <p:cNvSpPr txBox="1"/>
          <p:nvPr/>
        </p:nvSpPr>
        <p:spPr>
          <a:xfrm>
            <a:off x="925695" y="183306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47" name="Google Shape;547;p38"/>
          <p:cNvSpPr txBox="1"/>
          <p:nvPr/>
        </p:nvSpPr>
        <p:spPr>
          <a:xfrm>
            <a:off x="2848010" y="1833066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Q4. 운영체제가 메모리에 적재되기까지의 과정을 설명(부팅의 과정)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8"/>
          <p:cNvSpPr txBox="1"/>
          <p:nvPr/>
        </p:nvSpPr>
        <p:spPr>
          <a:xfrm>
            <a:off x="925695" y="220556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49" name="Google Shape;549;p38"/>
          <p:cNvSpPr txBox="1"/>
          <p:nvPr/>
        </p:nvSpPr>
        <p:spPr>
          <a:xfrm>
            <a:off x="2848011" y="2205562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Q5. 운영체제의 커널이 무엇이며, 커널이 왜 존재하는지에 대해 설명</a:t>
            </a:r>
            <a:endParaRPr/>
          </a:p>
        </p:txBody>
      </p:sp>
      <p:sp>
        <p:nvSpPr>
          <p:cNvPr id="550" name="Google Shape;550;p38"/>
          <p:cNvSpPr txBox="1"/>
          <p:nvPr/>
        </p:nvSpPr>
        <p:spPr>
          <a:xfrm>
            <a:off x="925695" y="260567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51" name="Google Shape;551;p38"/>
          <p:cNvSpPr txBox="1"/>
          <p:nvPr/>
        </p:nvSpPr>
        <p:spPr>
          <a:xfrm>
            <a:off x="2848010" y="2605672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Q6. 스레드 안전하지 않은 메서드를 동기화하지 않으면 어떤 문제가 생길 수 있나?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8"/>
          <p:cNvSpPr txBox="1"/>
          <p:nvPr/>
        </p:nvSpPr>
        <p:spPr>
          <a:xfrm>
            <a:off x="925695" y="2978168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★★★</a:t>
            </a:r>
            <a:endParaRPr/>
          </a:p>
        </p:txBody>
      </p:sp>
      <p:sp>
        <p:nvSpPr>
          <p:cNvPr id="553" name="Google Shape;553;p38"/>
          <p:cNvSpPr txBox="1"/>
          <p:nvPr/>
        </p:nvSpPr>
        <p:spPr>
          <a:xfrm>
            <a:off x="2848010" y="2978168"/>
            <a:ext cx="9145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Q7. 리눅스 운영체제에서 일반적인 사용자 프로세스가 어떻게 CPU를 할당받아 실행되는지 설명</a:t>
            </a:r>
            <a:endParaRPr/>
          </a:p>
        </p:txBody>
      </p:sp>
      <p:sp>
        <p:nvSpPr>
          <p:cNvPr id="554" name="Google Shape;554;p38"/>
          <p:cNvSpPr txBox="1"/>
          <p:nvPr/>
        </p:nvSpPr>
        <p:spPr>
          <a:xfrm>
            <a:off x="925695" y="3350664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55" name="Google Shape;555;p38"/>
          <p:cNvSpPr txBox="1"/>
          <p:nvPr/>
        </p:nvSpPr>
        <p:spPr>
          <a:xfrm>
            <a:off x="2848011" y="3350664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Q8. 지나치게 문맥 교환이 반복되면 어떤 문제가 발생할 수 있나?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/>
          <p:cNvSpPr txBox="1"/>
          <p:nvPr/>
        </p:nvSpPr>
        <p:spPr>
          <a:xfrm>
            <a:off x="925695" y="4275271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57" name="Google Shape;557;p38"/>
          <p:cNvSpPr txBox="1"/>
          <p:nvPr/>
        </p:nvSpPr>
        <p:spPr>
          <a:xfrm>
            <a:off x="2848010" y="4275271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Q10. 페이지 폴트를 처리하는 과정을 설명</a:t>
            </a:r>
            <a:endParaRPr/>
          </a:p>
        </p:txBody>
      </p:sp>
      <p:sp>
        <p:nvSpPr>
          <p:cNvPr id="558" name="Google Shape;558;p38"/>
          <p:cNvSpPr txBox="1"/>
          <p:nvPr/>
        </p:nvSpPr>
        <p:spPr>
          <a:xfrm>
            <a:off x="925695" y="464776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59" name="Google Shape;559;p38"/>
          <p:cNvSpPr txBox="1"/>
          <p:nvPr/>
        </p:nvSpPr>
        <p:spPr>
          <a:xfrm>
            <a:off x="2848010" y="4647767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Q11. 파일 디스크립터는 무엇을 식별하는 정보인가?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8"/>
          <p:cNvSpPr txBox="1"/>
          <p:nvPr/>
        </p:nvSpPr>
        <p:spPr>
          <a:xfrm>
            <a:off x="925695" y="501932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61" name="Google Shape;561;p38"/>
          <p:cNvSpPr txBox="1"/>
          <p:nvPr/>
        </p:nvSpPr>
        <p:spPr>
          <a:xfrm>
            <a:off x="2848010" y="5019322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Q12. EXT4 파일 시스템에서 디렉터리 내 파일의 데이터를 찾는 과정을 설명</a:t>
            </a:r>
            <a:endParaRPr/>
          </a:p>
        </p:txBody>
      </p:sp>
      <p:sp>
        <p:nvSpPr>
          <p:cNvPr id="562" name="Google Shape;562;p38"/>
          <p:cNvSpPr txBox="1"/>
          <p:nvPr/>
        </p:nvSpPr>
        <p:spPr>
          <a:xfrm>
            <a:off x="920898" y="539087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63" name="Google Shape;563;p38"/>
          <p:cNvSpPr txBox="1"/>
          <p:nvPr/>
        </p:nvSpPr>
        <p:spPr>
          <a:xfrm>
            <a:off x="2843213" y="5390877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Q13. 아이노드란 무엇이며, 아이노드에는 어떤 정보를 저장하는지 설명</a:t>
            </a:r>
            <a:endParaRPr/>
          </a:p>
        </p:txBody>
      </p:sp>
      <p:sp>
        <p:nvSpPr>
          <p:cNvPr id="564" name="Google Shape;564;p38"/>
          <p:cNvSpPr txBox="1"/>
          <p:nvPr/>
        </p:nvSpPr>
        <p:spPr>
          <a:xfrm>
            <a:off x="920898" y="576243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65" name="Google Shape;565;p38"/>
          <p:cNvSpPr txBox="1"/>
          <p:nvPr/>
        </p:nvSpPr>
        <p:spPr>
          <a:xfrm>
            <a:off x="2843213" y="5762432"/>
            <a:ext cx="85820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Q14. 공장 초기화된 보조기억장치가 있다고 가정해 보세요. 이때 파일 시스템을 만들고,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텍스트 파일을 저장하기까지의 과정을 설명</a:t>
            </a:r>
            <a:endParaRPr/>
          </a:p>
        </p:txBody>
      </p:sp>
      <p:sp>
        <p:nvSpPr>
          <p:cNvPr id="566" name="Google Shape;566;p38"/>
          <p:cNvSpPr txBox="1"/>
          <p:nvPr/>
        </p:nvSpPr>
        <p:spPr>
          <a:xfrm>
            <a:off x="920898" y="36975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67" name="Google Shape;567;p38"/>
          <p:cNvSpPr txBox="1"/>
          <p:nvPr/>
        </p:nvSpPr>
        <p:spPr>
          <a:xfrm>
            <a:off x="2843213" y="3697556"/>
            <a:ext cx="85820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Q9. 4GB보다 큰 크기의 프로그램을 4GB인 물리 메모리로 실행할 수 있을까?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실행할 수 있다면 어떻게 가능할까?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시스템(36)</a:t>
            </a:r>
            <a:endParaRPr/>
          </a:p>
        </p:txBody>
      </p:sp>
      <p:sp>
        <p:nvSpPr>
          <p:cNvPr id="574" name="Google Shape;574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75" name="Google Shape;575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576" name="Google Shape;576;p39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577" name="Google Shape;577;p39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578" name="Google Shape;578;p39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0" name="Google Shape;580;p39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9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582" name="Google Shape;582;p39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25(3)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9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84" name="Google Shape;584;p39"/>
          <p:cNvSpPr txBox="1"/>
          <p:nvPr/>
        </p:nvSpPr>
        <p:spPr>
          <a:xfrm>
            <a:off x="2848011" y="1432956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Q15. 메모리 누수는 무엇이며, 어떻게 해결할 수 있는지 설명</a:t>
            </a:r>
            <a:endParaRPr/>
          </a:p>
        </p:txBody>
      </p:sp>
      <p:sp>
        <p:nvSpPr>
          <p:cNvPr id="585" name="Google Shape;585;p39"/>
          <p:cNvSpPr txBox="1"/>
          <p:nvPr/>
        </p:nvSpPr>
        <p:spPr>
          <a:xfrm>
            <a:off x="925695" y="183306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86" name="Google Shape;586;p39"/>
          <p:cNvSpPr txBox="1"/>
          <p:nvPr/>
        </p:nvSpPr>
        <p:spPr>
          <a:xfrm>
            <a:off x="2848010" y="1833066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Q16. 스레드를 생성하고 실행할 때 사용하는 join에 대해 설명</a:t>
            </a:r>
            <a:endParaRPr/>
          </a:p>
        </p:txBody>
      </p:sp>
      <p:sp>
        <p:nvSpPr>
          <p:cNvPr id="587" name="Google Shape;587;p39"/>
          <p:cNvSpPr txBox="1"/>
          <p:nvPr/>
        </p:nvSpPr>
        <p:spPr>
          <a:xfrm>
            <a:off x="925695" y="220556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88" name="Google Shape;588;p39"/>
          <p:cNvSpPr txBox="1"/>
          <p:nvPr/>
        </p:nvSpPr>
        <p:spPr>
          <a:xfrm>
            <a:off x="2848011" y="2205562"/>
            <a:ext cx="85820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Q17. 동일한 코드를 여러 프로세스로 동시에 실행하는 것과 여러 스레드로 프로세스를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실행하는 것에는 어떤 차이가 있나?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9"/>
          <p:cNvSpPr txBox="1"/>
          <p:nvPr/>
        </p:nvSpPr>
        <p:spPr>
          <a:xfrm>
            <a:off x="925695" y="2774949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90" name="Google Shape;590;p39"/>
          <p:cNvSpPr txBox="1"/>
          <p:nvPr/>
        </p:nvSpPr>
        <p:spPr>
          <a:xfrm>
            <a:off x="2848010" y="2774949"/>
            <a:ext cx="85820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Q18. 응용 프로그램이 새로운 파일을 만들고, “hello”라는 문자열을 입력한 뒤에 저장했음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이 과정에서 컴퓨터 내부(커널)에서는 어떤 일이 발생하는지 설명</a:t>
            </a:r>
            <a:endParaRPr/>
          </a:p>
        </p:txBody>
      </p:sp>
      <p:sp>
        <p:nvSpPr>
          <p:cNvPr id="591" name="Google Shape;591;p39"/>
          <p:cNvSpPr txBox="1"/>
          <p:nvPr/>
        </p:nvSpPr>
        <p:spPr>
          <a:xfrm>
            <a:off x="925695" y="3347948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★★★</a:t>
            </a:r>
            <a:endParaRPr/>
          </a:p>
        </p:txBody>
      </p:sp>
      <p:sp>
        <p:nvSpPr>
          <p:cNvPr id="592" name="Google Shape;592;p39"/>
          <p:cNvSpPr txBox="1"/>
          <p:nvPr/>
        </p:nvSpPr>
        <p:spPr>
          <a:xfrm>
            <a:off x="2848010" y="3347948"/>
            <a:ext cx="9145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Q19. 교착 상태가 무엇인지, 왜 발생하는지 설명</a:t>
            </a:r>
            <a:endParaRPr/>
          </a:p>
        </p:txBody>
      </p:sp>
      <p:sp>
        <p:nvSpPr>
          <p:cNvPr id="593" name="Google Shape;593;p39"/>
          <p:cNvSpPr txBox="1"/>
          <p:nvPr/>
        </p:nvSpPr>
        <p:spPr>
          <a:xfrm>
            <a:off x="925695" y="3720444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594" name="Google Shape;594;p39"/>
          <p:cNvSpPr txBox="1"/>
          <p:nvPr/>
        </p:nvSpPr>
        <p:spPr>
          <a:xfrm>
            <a:off x="2848011" y="3720444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Q20. 블로킹 입출력과 논블로킹 입출력의 차이점에 대해 설명</a:t>
            </a:r>
            <a:endParaRPr/>
          </a:p>
        </p:txBody>
      </p:sp>
      <p:sp>
        <p:nvSpPr>
          <p:cNvPr id="595" name="Google Shape;595;p39"/>
          <p:cNvSpPr txBox="1"/>
          <p:nvPr/>
        </p:nvSpPr>
        <p:spPr>
          <a:xfrm>
            <a:off x="925695" y="4424434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96" name="Google Shape;596;p39"/>
          <p:cNvSpPr txBox="1"/>
          <p:nvPr/>
        </p:nvSpPr>
        <p:spPr>
          <a:xfrm>
            <a:off x="2848010" y="4424434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Q22. 메모리가 부족하면 어떤 현상이 발생할 수 있는지 설명</a:t>
            </a:r>
            <a:endParaRPr/>
          </a:p>
        </p:txBody>
      </p:sp>
      <p:sp>
        <p:nvSpPr>
          <p:cNvPr id="597" name="Google Shape;597;p39"/>
          <p:cNvSpPr txBox="1"/>
          <p:nvPr/>
        </p:nvSpPr>
        <p:spPr>
          <a:xfrm>
            <a:off x="925695" y="4796930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598" name="Google Shape;598;p39"/>
          <p:cNvSpPr txBox="1"/>
          <p:nvPr/>
        </p:nvSpPr>
        <p:spPr>
          <a:xfrm>
            <a:off x="2848010" y="4796930"/>
            <a:ext cx="85820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Q23. 소스 코드를 실행했더니 ‘Segmentation fault(core dumped)’라는 메시지와 함께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코드가 작동하지 않음. 어떻게 해야 할까?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9"/>
          <p:cNvSpPr txBox="1"/>
          <p:nvPr/>
        </p:nvSpPr>
        <p:spPr>
          <a:xfrm>
            <a:off x="925695" y="538910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00" name="Google Shape;600;p39"/>
          <p:cNvSpPr txBox="1"/>
          <p:nvPr/>
        </p:nvSpPr>
        <p:spPr>
          <a:xfrm>
            <a:off x="2848010" y="5389102"/>
            <a:ext cx="85820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Q24. 프로세스의 페이지 테이블이 모두 메모리에 적재될 경우에 발생할 수 있는 문제점과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해결 방안을 설명</a:t>
            </a:r>
            <a:endParaRPr/>
          </a:p>
        </p:txBody>
      </p:sp>
      <p:sp>
        <p:nvSpPr>
          <p:cNvPr id="601" name="Google Shape;601;p39"/>
          <p:cNvSpPr txBox="1"/>
          <p:nvPr/>
        </p:nvSpPr>
        <p:spPr>
          <a:xfrm>
            <a:off x="920898" y="5911189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02" name="Google Shape;602;p39"/>
          <p:cNvSpPr txBox="1"/>
          <p:nvPr/>
        </p:nvSpPr>
        <p:spPr>
          <a:xfrm>
            <a:off x="2843213" y="5911189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Q25. 가상 머신과 컨테이너의 차이점에 대해 설명</a:t>
            </a:r>
            <a:endParaRPr/>
          </a:p>
        </p:txBody>
      </p:sp>
      <p:sp>
        <p:nvSpPr>
          <p:cNvPr id="603" name="Google Shape;603;p39"/>
          <p:cNvSpPr txBox="1"/>
          <p:nvPr/>
        </p:nvSpPr>
        <p:spPr>
          <a:xfrm>
            <a:off x="920898" y="406733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04" name="Google Shape;604;p39"/>
          <p:cNvSpPr txBox="1"/>
          <p:nvPr/>
        </p:nvSpPr>
        <p:spPr>
          <a:xfrm>
            <a:off x="2843213" y="4067336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Q21. 디버깅할 때 주로 볼 수 있는 주소는 실제 물리 메모리의 주소일까?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파일과 디렉터리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파일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파일(file)의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파일의 이름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파일을 실행하기 위한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파일과 관련한 부가 정보 - 속성(attribute) 또는 메타데이터(metadata)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파일의 형식, 위치, 크기 등 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0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시스템(2)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094" y="779306"/>
            <a:ext cx="812482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9194" y="1129853"/>
            <a:ext cx="3474365" cy="544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시스템(3)</a:t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파일을 다루는 모든 작업이 운영체제에 의해 이루어짐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응용 프로그램은 임의로 파일을 할당받아 조작하고 저장할 수 없고, 파일을 다루는 시스템 콜을 이용해야 함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가령 프로세스가 시스템 콜을 통해 읽고 쓸 수 있는 10개의 파일을 할당받았다면 프로세스는 할당을 받아 사용 중인 파일을 구분할 수 있어야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이를 위해 프로세스는 파일 디스크립터(file descriptor)라는 정보를 사용</a:t>
            </a:r>
            <a:br>
              <a:rPr lang="ko-KR"/>
            </a:br>
            <a:r>
              <a:rPr lang="ko-KR"/>
              <a:t>- 윈도우에서는 파일 핸들(file handle)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 디스크립터는 저수준에서 파일을 식별하는 정보로, 0 이상의 정수 형태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운영체제는 프로세스가 새로 파일을 열거나 생성할 때 해당 파일에 대한 파일 디스크립터를 프로세스에 할당</a:t>
            </a:r>
            <a:endParaRPr/>
          </a:p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시스템(4)</a:t>
            </a:r>
            <a:endParaRPr/>
          </a:p>
        </p:txBody>
      </p:sp>
      <p:sp>
        <p:nvSpPr>
          <p:cNvPr id="103" name="Google Shape;103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파일 디스크립터는 특히 저수준의 파일 식별 및 입출력에 자주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open() - 파일을 여는 데 사용되는 시스템 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write() - 파일 입출력을 위한 시스템 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close() - 파일을 닫는 시스템 콜</a:t>
            </a:r>
            <a:endParaRPr/>
          </a:p>
        </p:txBody>
      </p:sp>
      <p:sp>
        <p:nvSpPr>
          <p:cNvPr id="105" name="Google Shape;105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513213"/>
            <a:ext cx="5705475" cy="291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7"/>
          <p:cNvGrpSpPr/>
          <p:nvPr/>
        </p:nvGrpSpPr>
        <p:grpSpPr>
          <a:xfrm>
            <a:off x="1487488" y="5393220"/>
            <a:ext cx="5705475" cy="137568"/>
            <a:chOff x="1876857" y="5902303"/>
            <a:chExt cx="8381561" cy="270919"/>
          </a:xfrm>
        </p:grpSpPr>
        <p:sp>
          <p:nvSpPr>
            <p:cNvPr id="108" name="Google Shape;108;p7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996" y="3562184"/>
            <a:ext cx="36861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시스템(5)</a:t>
            </a:r>
            <a:endParaRPr/>
          </a:p>
        </p:txBody>
      </p:sp>
      <p:sp>
        <p:nvSpPr>
          <p:cNvPr id="123" name="Google Shape;123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4" name="Google Shape;124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 flipH="1" rot="10800000">
            <a:off x="947738" y="1215199"/>
            <a:ext cx="10820328" cy="474479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947739" y="779306"/>
            <a:ext cx="10820328" cy="435894"/>
            <a:chOff x="1624614" y="3429000"/>
            <a:chExt cx="10820328" cy="435894"/>
          </a:xfrm>
        </p:grpSpPr>
        <p:sp>
          <p:nvSpPr>
            <p:cNvPr id="127" name="Google Shape;127;p8"/>
            <p:cNvSpPr/>
            <p:nvPr/>
          </p:nvSpPr>
          <p:spPr>
            <a:xfrm>
              <a:off x="1624614" y="3547697"/>
              <a:ext cx="10820328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29" name="Google Shape;129;p8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2" name="Google Shape;132;p8"/>
          <p:cNvSpPr txBox="1"/>
          <p:nvPr/>
        </p:nvSpPr>
        <p:spPr>
          <a:xfrm>
            <a:off x="1041576" y="1333897"/>
            <a:ext cx="10613673" cy="250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파일 디스크립터는 파일만 식별하지는 않는다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참고로, 파일 디스크립터는 리눅스를 포함한 여러 운영체제에서 파일만을 식별하지 않음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파일뿐만 아니라 입출력장치, IPC의 수단인 파이프, 소켓 또한 (일종의 파일로 간주하여)파일 디스크립터로 식별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앞선 예시에서 소스 코드를 실행한 결과가 ‘3, 4, 5’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이는 파일에 접근하기 위해 ‘3, 4, 5’라는 파일 디스크립터가 할당된 것이라 볼 수 있음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‘0’부터 할당되지 않고 ‘3’부터 할당된 이유는 파일 디스크립터 ‘0, 1, 2’가 이미 표준 입력, 표준 출력, 표준 에러를 나타내기 위해 할당되었기 때문임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421" y="3909980"/>
            <a:ext cx="5728240" cy="1732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03-6 </a:t>
            </a:r>
            <a:r>
              <a:rPr lang="ko-KR"/>
              <a:t>파일 시스템(6)</a:t>
            </a:r>
            <a:endParaRPr/>
          </a:p>
        </p:txBody>
      </p:sp>
      <p:sp>
        <p:nvSpPr>
          <p:cNvPr id="140" name="Google Shape;140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디렉터리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디렉터리(directory) - 운영체제는 여러 파일들을 일목요연하게 관리(윈도우에서는 폴더)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트리 구조 디렉터리(tree-structured directory)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최상위 디렉터리와 서브 디렉터리(하위 디렉터리)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루트 디렉터리(root directory)라고 불리는 최상위 디렉터리는 흔히 슬래시(/)로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슬래시(/)는 디렉터리를 구분하는 구분자로도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경로(path) - 디렉터리 정보를 활용해 파일 위치를 특정하는 정보</a:t>
            </a:r>
            <a:endParaRPr/>
          </a:p>
        </p:txBody>
      </p:sp>
      <p:sp>
        <p:nvSpPr>
          <p:cNvPr id="142" name="Google Shape;142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1821" y="3590137"/>
            <a:ext cx="5425131" cy="280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