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5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  <p15:guide id="14" orient="horz" pos="259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4" roundtripDataSignature="AMtx7mivXYH5FI7ye5kXfOWWPnfCwcy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5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778"/>
        <p:guide pos="1118"/>
        <p:guide pos="279"/>
        <p:guide pos="6289"/>
        <p:guide pos="259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5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5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5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5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5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응용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05-3 HTTP 헤더와 HTTP 기반 기술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기술(7)</a:t>
            </a:r>
            <a:endParaRPr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응답 시 활용되는 HTTP 헤더</a:t>
            </a:r>
            <a:endParaRPr u="sng">
              <a:solidFill>
                <a:srgbClr val="97480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Server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요청을 처리하는 서버 측의 소프트웨어와 관련된 정보를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‘Unix 운영체제에서 동작하는 아파치 HTTP 서버’를 의미하는 헤더</a:t>
            </a:r>
            <a:endParaRPr/>
          </a:p>
        </p:txBody>
      </p:sp>
      <p:sp>
        <p:nvSpPr>
          <p:cNvPr id="148" name="Google Shape;148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533650"/>
            <a:ext cx="8543925" cy="6381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기술(8)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Allow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Allow 헤더는 클라이언트에게 허용된 HTTP 메서드 목록을 알려 주기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405(Method Not Allowed)를 응답하는 메시지에서 Allow 헤더가 함께 사용</a:t>
            </a:r>
            <a:endParaRPr/>
          </a:p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844" y="2063180"/>
            <a:ext cx="8250312" cy="390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기술(9)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Retry-After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503(Service Unavailable) ‘현재는 요청을 처리할 수 없으나 추후 가능할 수도 있음’ 응답과 </a:t>
            </a:r>
            <a:br>
              <a:rPr lang="ko-KR"/>
            </a:br>
            <a:r>
              <a:rPr lang="ko-KR"/>
              <a:t>함께 사용될 수 있는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자원을 사용할 수 있는 날짜 혹은 시각을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‘2024년 8월 23일 금요일 09시 이후에 사용 가능함’</a:t>
            </a:r>
            <a:br>
              <a:rPr lang="ko-KR"/>
            </a:br>
            <a:r>
              <a:rPr lang="ko-KR"/>
              <a:t>     ‘120초 이후에 사용 가능함’</a:t>
            </a:r>
            <a:endParaRPr/>
          </a:p>
        </p:txBody>
      </p:sp>
      <p:sp>
        <p:nvSpPr>
          <p:cNvPr id="168" name="Google Shape;168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962275"/>
            <a:ext cx="8534400" cy="933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기술(10)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Location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클라이언트에게 자원의 위치를 알려 주기 위해 사용되는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리다이렉션이 발생했을 때나 새로운 자원이 생성되었을 때 사용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⑤ WWW-Authenticate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401(Unauthorized)과 함께 사용되는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자원에 접근하기 위한 인증 방식을 설명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실제로는 이보다 조금 더 많은 정보를 알려 주는 경우가 많음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보안 영역(realm), 인증에 사용될 문자집합(charset) 등</a:t>
            </a:r>
            <a:endParaRPr/>
          </a:p>
        </p:txBody>
      </p:sp>
      <p:sp>
        <p:nvSpPr>
          <p:cNvPr id="178" name="Google Shape;178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058013"/>
            <a:ext cx="8496300" cy="6191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4487879"/>
            <a:ext cx="8572500" cy="6381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기술(11)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1151138" y="1206015"/>
            <a:ext cx="10052481" cy="210535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4"/>
          <p:cNvGrpSpPr/>
          <p:nvPr/>
        </p:nvGrpSpPr>
        <p:grpSpPr>
          <a:xfrm>
            <a:off x="1151139" y="1030756"/>
            <a:ext cx="4768824" cy="350520"/>
            <a:chOff x="726196" y="204672"/>
            <a:chExt cx="4768824" cy="350520"/>
          </a:xfrm>
        </p:grpSpPr>
        <p:grpSp>
          <p:nvGrpSpPr>
            <p:cNvPr id="191" name="Google Shape;191;p14"/>
            <p:cNvGrpSpPr/>
            <p:nvPr/>
          </p:nvGrpSpPr>
          <p:grpSpPr>
            <a:xfrm>
              <a:off x="726196" y="204672"/>
              <a:ext cx="4768824" cy="350520"/>
              <a:chOff x="726196" y="204672"/>
              <a:chExt cx="4768824" cy="350520"/>
            </a:xfrm>
          </p:grpSpPr>
          <p:sp>
            <p:nvSpPr>
              <p:cNvPr id="192" name="Google Shape;192;p14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2303536" y="204672"/>
                <a:ext cx="319148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영역(realm)이란?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14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4"/>
          <p:cNvSpPr txBox="1"/>
          <p:nvPr/>
        </p:nvSpPr>
        <p:spPr>
          <a:xfrm>
            <a:off x="1376444" y="1547623"/>
            <a:ext cx="9827175" cy="161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WWW-Authenticate 헤더에서 ‘realm’은 보안이 적용될 영역을 의미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영역이 달라지면 요구되는 권한도 달라질 수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같은 서버가 제공하는 자원일지라도 ‘Engineering site’라는 영역에 속한 자원에 접근 가능한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사용자는 ‘Financial site’라는 영역에 속한 자원에 접근이 불가능할 수 있음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기술(12)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HTTP 인증(Basic 인증) 수행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Authorization과 WWW-Authenticate 헤더를 통해 인증되지 않은 클라이언트가 </a:t>
            </a:r>
            <a:br>
              <a:rPr lang="ko-KR"/>
            </a:br>
            <a:r>
              <a:rPr lang="ko-KR"/>
              <a:t>HTTP 인증(Basic 인증)을 수행하는 과정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인증되지 않은 클라이언트가 서버에 GET 요청 메시지를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서버는 클라이언트에게 상태 코드 401(Unauthorized)과 함께 WWW-Authenticate 헤더를 통해 </a:t>
            </a:r>
            <a:br>
              <a:rPr lang="ko-KR"/>
            </a:br>
            <a:r>
              <a:rPr lang="ko-KR"/>
              <a:t>인증 방식을 알림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클라이언트는 사용자로부터 인증 정보(사용자 아이디와 비밀번호)를 전달받음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“사용자 아이디:비밀번호”를 Base64 인코딩한 값을 인증 정보로 삼은 Authorization 헤더를 통해 </a:t>
            </a:r>
            <a:br>
              <a:rPr lang="ko-KR"/>
            </a:br>
            <a:r>
              <a:rPr lang="ko-KR"/>
              <a:t>다시 GET 요청 메시지를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서버는 인증 정보를 확인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인증이 유효하면 상태 코드 200으로 응답하고, 인증되지 않았으면 상태 코드 401로 응답</a:t>
            </a:r>
            <a:endParaRPr/>
          </a:p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기술(13)</a:t>
            </a:r>
            <a:endParaRPr/>
          </a:p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469" y="1171852"/>
            <a:ext cx="10265062" cy="451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기술(14)</a:t>
            </a:r>
            <a:endParaRPr/>
          </a:p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요청과 응답 모두에서 활용되는 HTTP 헤더</a:t>
            </a:r>
            <a:endParaRPr u="sng">
              <a:solidFill>
                <a:srgbClr val="97480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Date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메시지가 생성된 날짜와 시각에 관련된 정보를 담은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클라이언트와 서버 모두에서 사용될 수 있는 헤더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Connection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클라이언트의 요청과 응답 간의 연결 방식을 설정하는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지속 연결이 Connection에 명시되는 대표적인 연결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Connection 필드에는 다양한 값이 명시될 수 있지만, 가장 대표적으로 사용되는 값은 keep-alive와 close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5" y="2471367"/>
            <a:ext cx="8562975" cy="6191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5075" y="4615907"/>
            <a:ext cx="8486775" cy="914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기술(15)</a:t>
            </a:r>
            <a:endParaRPr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Content-Length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본문의 바이트 단위 크기(길이)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Content-Type, Content-Language, Content-Encoding(1)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본문의 표현 방식을 설명하는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표현 헤더(representation header)의 일종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/>
              <a:t>Content-Type 헤더</a:t>
            </a:r>
            <a:r>
              <a:rPr lang="ko-KR"/>
              <a:t>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본문에서 사용된 미디어 타입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366" y="1608601"/>
            <a:ext cx="8524875" cy="5619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078" y="4135607"/>
            <a:ext cx="8553450" cy="6286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기술(16)</a:t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Content-Type, Content-Language, Content-Encoding(2)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/>
              <a:t>Content-Language 헤더</a:t>
            </a:r>
            <a:r>
              <a:rPr lang="ko-KR"/>
              <a:t>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본문에 사용된 자연어를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언어 태그로 명시되며, 언어 태그는 하이픈(-)으로 구분된 구조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	Content-Language 헤더 값이 en이거나 ko일 경우 첫 번째 서브 태그만 사용</a:t>
            </a:r>
            <a:br>
              <a:rPr lang="ko-KR"/>
            </a:br>
            <a:r>
              <a:rPr lang="ko-KR"/>
              <a:t>	Content-Language 헤더 값이 en-US, ko-KR일 경우 두 번째 서브 태그까지 사용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8" y="3073838"/>
            <a:ext cx="4640428" cy="13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474" y="3073838"/>
            <a:ext cx="24574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491" y="3073838"/>
            <a:ext cx="2333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기술(17)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Content-Type, Content-Language, Content-Encoding(3)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/>
              <a:t>Content-Encoding 헤더</a:t>
            </a:r>
            <a:r>
              <a:rPr lang="ko-KR"/>
              <a:t>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본문을 압축하거나 변환한 방식이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헤더에 명시될 수 있는 대표적인 값은 ‘gzip’, ‘compress’, ‘deflate’, ‘br’ 등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400161"/>
            <a:ext cx="8553450" cy="27146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기술(18)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974806"/>
                </a:solidFill>
              </a:rPr>
              <a:t> </a:t>
            </a:r>
            <a:r>
              <a:rPr b="1" lang="ko-KR">
                <a:solidFill>
                  <a:srgbClr val="366092"/>
                </a:solidFill>
              </a:rPr>
              <a:t>캐시(</a:t>
            </a:r>
            <a:r>
              <a:rPr lang="ko-KR">
                <a:solidFill>
                  <a:srgbClr val="366092"/>
                </a:solidFill>
              </a:rPr>
              <a:t>cache)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불필요한 대역폭 낭비와 응답 지연을 방지하기 위해 정보의 사본을 임시로 저장하는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사본을 임시로 저장해 두면 동일한 요청에 대해 캐시된 데이터를 활용할 수 있기 때문에 불필요한 </a:t>
            </a:r>
            <a:br>
              <a:rPr lang="ko-KR"/>
            </a:br>
            <a:r>
              <a:rPr lang="ko-KR"/>
              <a:t>대역폭 낭비를 줄일 수 있고, 더 빠르게 데이터에 접근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개인 전용 캐시(private cache)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공용 캐시(public cache)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클라이언트와 서버 사이에 위치한 중간 서버에 저장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585" y="3929386"/>
            <a:ext cx="3664906" cy="217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기술(19)</a:t>
            </a:r>
            <a:endParaRPr/>
          </a:p>
        </p:txBody>
      </p:sp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b="1" lang="ko-KR"/>
              <a:t>캐시</a:t>
            </a:r>
            <a:r>
              <a:rPr lang="ko-KR"/>
              <a:t> 신선도의 검사와 유지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신선도(cache freshness)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캐시된 사본 데이터가 얼마나 최신 원본 데이터와 유사한지를 표현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42" y="2270418"/>
            <a:ext cx="6648716" cy="270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기술(20)</a:t>
            </a:r>
            <a:endParaRPr/>
          </a:p>
        </p:txBody>
      </p:sp>
      <p:sp>
        <p:nvSpPr>
          <p:cNvPr id="284" name="Google Shape;28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Char char="⁃"/>
            </a:pPr>
            <a:r>
              <a:rPr b="1" lang="ko-KR">
                <a:solidFill>
                  <a:srgbClr val="974806"/>
                </a:solidFill>
              </a:rPr>
              <a:t>캐시 신선도의 검사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‘캐시된 데이터에 유효 기간을 설정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 데이터에 유효 기간을 설정하고, 기간이 만료되었다면 원본 데이터를 다시 요청하는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캐시할 데이터에 유효 기간을 부여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메시지의 Expires 헤더(날짜)와 Cache-Control 헤더의 Max-Age 값(초)을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캐시의 유효 시간을 2024년 2월 6일 화요일 12:00:00로 설정, 또는 1200초로 설정하는 응답 메시지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1513782" y="3206942"/>
            <a:ext cx="8470006" cy="2836051"/>
            <a:chOff x="1774825" y="3429000"/>
            <a:chExt cx="8470006" cy="2836051"/>
          </a:xfrm>
        </p:grpSpPr>
        <p:pic>
          <p:nvPicPr>
            <p:cNvPr id="288" name="Google Shape;288;p23"/>
            <p:cNvPicPr preferRelativeResize="0"/>
            <p:nvPr/>
          </p:nvPicPr>
          <p:blipFill rotWithShape="1">
            <a:blip r:embed="rId3">
              <a:alphaModFix/>
            </a:blip>
            <a:srcRect b="0" l="0" r="8576" t="0"/>
            <a:stretch/>
          </p:blipFill>
          <p:spPr>
            <a:xfrm>
              <a:off x="1863849" y="3429000"/>
              <a:ext cx="4232151" cy="280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3"/>
            <p:cNvPicPr preferRelativeResize="0"/>
            <p:nvPr/>
          </p:nvPicPr>
          <p:blipFill rotWithShape="1">
            <a:blip r:embed="rId4">
              <a:alphaModFix/>
            </a:blip>
            <a:srcRect b="0" l="0" r="16061" t="0"/>
            <a:stretch/>
          </p:blipFill>
          <p:spPr>
            <a:xfrm>
              <a:off x="6263289" y="3883801"/>
              <a:ext cx="3981542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3"/>
            <p:cNvSpPr/>
            <p:nvPr/>
          </p:nvSpPr>
          <p:spPr>
            <a:xfrm>
              <a:off x="1774825" y="3429000"/>
              <a:ext cx="8470006" cy="2836051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기술(21)</a:t>
            </a:r>
            <a:endParaRPr/>
          </a:p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Char char="⁃"/>
            </a:pPr>
            <a:r>
              <a:rPr b="1" lang="ko-KR">
                <a:solidFill>
                  <a:srgbClr val="974806"/>
                </a:solidFill>
              </a:rPr>
              <a:t>캐시 신선도의 재검사(1)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날짜를 기반으로 서버에게 물어보는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If-Modified-Since 헤더를 통해 서버에게 특정 시점 이후로 원본 데이터에 </a:t>
            </a:r>
            <a:br>
              <a:rPr lang="ko-KR"/>
            </a:br>
            <a:r>
              <a:rPr lang="ko-KR"/>
              <a:t>변경이 있었는지 물어볼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If-Modified-Since 헤더의 값으로 특정 시점(날짜와 시각)이 명시되는데, 이 시점 이후로 </a:t>
            </a:r>
            <a:br>
              <a:rPr lang="ko-KR"/>
            </a:br>
            <a:r>
              <a:rPr lang="ko-KR"/>
              <a:t>원본에 변경이 있었다면 그때만 새 자원으로 응답하도록 서버에게 요청하는 헤더</a:t>
            </a:r>
            <a:endParaRPr/>
          </a:p>
        </p:txBody>
      </p:sp>
      <p:sp>
        <p:nvSpPr>
          <p:cNvPr id="299" name="Google Shape;299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66" y="3008313"/>
            <a:ext cx="51720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기술(22)</a:t>
            </a:r>
            <a:endParaRPr/>
          </a:p>
        </p:txBody>
      </p:sp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3" marL="1600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‘2024년 8월 23일 금요일 09:00:00 이후에 www.example.com/index.html의 자원이 변경되었는가? </a:t>
            </a:r>
            <a:br>
              <a:rPr lang="ko-KR"/>
            </a:br>
            <a:r>
              <a:rPr lang="ko-KR"/>
              <a:t>- 변경이 되었을 경우에만 새 자원으로 응답하라는 요청 메시지와 서버 응답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변경되었음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변경되지 않았음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삭제되었음</a:t>
            </a:r>
            <a:endParaRPr/>
          </a:p>
        </p:txBody>
      </p:sp>
      <p:sp>
        <p:nvSpPr>
          <p:cNvPr id="309" name="Google Shape;309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0" name="Google Shape;3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599461"/>
            <a:ext cx="8543925" cy="1743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기술(23)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8" name="Google Shape;318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 rotWithShape="1">
          <a:blip r:embed="rId3">
            <a:alphaModFix/>
          </a:blip>
          <a:srcRect b="66010" l="0" r="0" t="0"/>
          <a:stretch/>
        </p:blipFill>
        <p:spPr>
          <a:xfrm>
            <a:off x="1774825" y="1484313"/>
            <a:ext cx="8380521" cy="221169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6"/>
          <p:cNvSpPr txBox="1"/>
          <p:nvPr/>
        </p:nvSpPr>
        <p:spPr>
          <a:xfrm>
            <a:off x="1695635" y="947143"/>
            <a:ext cx="61078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요청받은 자원이 변경되었음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기술(24)</a:t>
            </a:r>
            <a:endParaRPr/>
          </a:p>
        </p:txBody>
      </p:sp>
      <p:sp>
        <p:nvSpPr>
          <p:cNvPr id="327" name="Google Shape;327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8" name="Google Shape;328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32173" l="0" r="0" t="36718"/>
          <a:stretch/>
        </p:blipFill>
        <p:spPr>
          <a:xfrm>
            <a:off x="1774825" y="1484313"/>
            <a:ext cx="8380521" cy="202410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1695635" y="947143"/>
            <a:ext cx="61078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요청받은 자원이 변경되지 않았음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기술(25)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8" name="Google Shape;338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39" name="Google Shape;339;p28"/>
          <p:cNvPicPr preferRelativeResize="0"/>
          <p:nvPr/>
        </p:nvPicPr>
        <p:blipFill rotWithShape="1">
          <a:blip r:embed="rId3">
            <a:alphaModFix/>
          </a:blip>
          <a:srcRect b="0" l="0" r="0" t="72329"/>
          <a:stretch/>
        </p:blipFill>
        <p:spPr>
          <a:xfrm>
            <a:off x="1754110" y="1484313"/>
            <a:ext cx="8380521" cy="18005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 txBox="1"/>
          <p:nvPr/>
        </p:nvSpPr>
        <p:spPr>
          <a:xfrm>
            <a:off x="1695635" y="947143"/>
            <a:ext cx="61078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요청받은 자원이 삭제되었음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기술(26)</a:t>
            </a:r>
            <a:endParaRPr/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Last-Modified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304(Not Modified)를 통한 자원의 ‘변경 여부’뿐만 아니라 </a:t>
            </a:r>
            <a:br>
              <a:rPr lang="ko-KR"/>
            </a:br>
            <a:r>
              <a:rPr lang="ko-KR"/>
              <a:t>자원의 ‘마지막 변경 시점’도 클라이언트에게 알려 줄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자원이 마지막으로 수정된 시점</a:t>
            </a:r>
            <a:endParaRPr/>
          </a:p>
        </p:txBody>
      </p:sp>
      <p:sp>
        <p:nvSpPr>
          <p:cNvPr id="349" name="Google Shape;349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301" y="2363171"/>
            <a:ext cx="6166374" cy="340547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 txBox="1"/>
          <p:nvPr/>
        </p:nvSpPr>
        <p:spPr>
          <a:xfrm>
            <a:off x="2432482" y="5804343"/>
            <a:ext cx="7696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2019년 10월 17일 목요일 7시 18분 26초에 변경되었음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5-3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HTTP 헤더와 HTTP 기반 기술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HTTP의 주요 헤더들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기반 기술인 캐시, 쿠키, 콘텐츠 협상의 개념 및 관련 헤더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기술(27)</a:t>
            </a:r>
            <a:endParaRPr/>
          </a:p>
        </p:txBody>
      </p:sp>
      <p:sp>
        <p:nvSpPr>
          <p:cNvPr id="358" name="Google Shape;358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 startAt="2"/>
            </a:pPr>
            <a:r>
              <a:rPr lang="ko-KR"/>
              <a:t>엔티티 태그를 기반으로 서버에게 물어보는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Etag는 ‘자원의 버전’을 식별하기 위한 정보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버전 version이란 ‘유의미한 변경 사항’을 의미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자원이 변경될 때마다 자원의 버전을 식별하는 Etag 값이 변경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 자원이 변경되지 않았다면 Etag 값도 변경되지 않음</a:t>
            </a:r>
            <a:endParaRPr/>
          </a:p>
        </p:txBody>
      </p:sp>
      <p:sp>
        <p:nvSpPr>
          <p:cNvPr id="360" name="Google Shape;360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355" y="2852738"/>
            <a:ext cx="6116729" cy="151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기술(28)</a:t>
            </a:r>
            <a:endParaRPr/>
          </a:p>
        </p:txBody>
      </p: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If-None-Match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Etag 값이 부여된 자원을 캐시할 때 캐시 신선도를 검사하기 위해 서버에게 ‘이 Etag 값과 일치하는 자원이 있는가?’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‘혹시 Etag 값이 abc인 www.example.com/index.html이라는 자원이 있는가? </a:t>
            </a:r>
            <a:br>
              <a:rPr lang="ko-KR"/>
            </a:br>
            <a:r>
              <a:rPr lang="ko-KR"/>
              <a:t>- 자원이 변경되었다면(Etag 값이 바뀌었다면) 그때만 새 자원으로 응답해 줘’라는 요청 메시지와 응답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변경되었음(Etag 값이 변경됨)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200(OK)과 함께 변경된 데이터와 Etag 값을 응답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변경되지 않았음(Etag 값이 동일함)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메시지 본문 없는 상태 코드 304(Not Modified)를 응답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요청받은 자원이 삭제되었음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404(Not Found)를 응답</a:t>
            </a:r>
            <a:endParaRPr/>
          </a:p>
        </p:txBody>
      </p:sp>
      <p:sp>
        <p:nvSpPr>
          <p:cNvPr id="370" name="Google Shape;370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13674"/>
            <a:ext cx="8534400" cy="133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기술(29)</a:t>
            </a:r>
            <a:endParaRPr/>
          </a:p>
        </p:txBody>
      </p:sp>
      <p:sp>
        <p:nvSpPr>
          <p:cNvPr id="378" name="Google Shape;37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쿠키(cookie)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서버에서 생성되어 클라이언트 측에 저장되는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상태를 유지하지 않는 HTTP의 특성을 보완하기 위한 수단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쿠키를 이루는 정보는 기본적으로 &lt;이름, 값&gt; 쌍의 형태를 띠고 있고, 추가로 적용 범위와 만료 기간 등 </a:t>
            </a:r>
            <a:br>
              <a:rPr lang="ko-KR"/>
            </a:br>
            <a:r>
              <a:rPr lang="ko-KR"/>
              <a:t>다양한 속성을 가질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서버는 쿠키를 생성하여 클라이언트에게 전송하고, 클라이언트는 전달받은 쿠키를 저장해 두었다가</a:t>
            </a:r>
            <a:br>
              <a:rPr lang="ko-KR"/>
            </a:br>
            <a:r>
              <a:rPr lang="ko-KR"/>
              <a:t>추후 동일한 서버에 보내는 요청 메시지에 쿠키를 포함하여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서버는 쿠키 정보를 참고해 두 개의 요청이 같은 클라이언트에서 왔는지, 로그인 상태를 유지하고 </a:t>
            </a:r>
            <a:br>
              <a:rPr lang="ko-KR"/>
            </a:br>
            <a:r>
              <a:rPr lang="ko-KR"/>
              <a:t>있는지 등을 알 수 있음</a:t>
            </a:r>
            <a:endParaRPr/>
          </a:p>
        </p:txBody>
      </p:sp>
      <p:sp>
        <p:nvSpPr>
          <p:cNvPr id="380" name="Google Shape;380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4195312"/>
            <a:ext cx="6891306" cy="264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기술(30)</a:t>
            </a:r>
            <a:endParaRPr/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9" name="Google Shape;389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1151138" y="1206014"/>
            <a:ext cx="10052481" cy="518761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33"/>
          <p:cNvGrpSpPr/>
          <p:nvPr/>
        </p:nvGrpSpPr>
        <p:grpSpPr>
          <a:xfrm>
            <a:off x="1151139" y="1030756"/>
            <a:ext cx="3445815" cy="350520"/>
            <a:chOff x="726196" y="204672"/>
            <a:chExt cx="3445815" cy="350520"/>
          </a:xfrm>
        </p:grpSpPr>
        <p:grpSp>
          <p:nvGrpSpPr>
            <p:cNvPr id="392" name="Google Shape;392;p33"/>
            <p:cNvGrpSpPr/>
            <p:nvPr/>
          </p:nvGrpSpPr>
          <p:grpSpPr>
            <a:xfrm>
              <a:off x="726196" y="204672"/>
              <a:ext cx="3445815" cy="350520"/>
              <a:chOff x="726196" y="204672"/>
              <a:chExt cx="3445815" cy="350520"/>
            </a:xfrm>
          </p:grpSpPr>
          <p:sp>
            <p:nvSpPr>
              <p:cNvPr id="393" name="Google Shape;393;p33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2303536" y="204672"/>
                <a:ext cx="1868475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세션 인증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" name="Google Shape;395;p33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3"/>
          <p:cNvSpPr txBox="1"/>
          <p:nvPr/>
        </p:nvSpPr>
        <p:spPr>
          <a:xfrm>
            <a:off x="1376444" y="1547623"/>
            <a:ext cx="9827175" cy="4846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HTTP는 스테이트리스 프로토콜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같은 클라이언트가 서버에 여러 번 요청을 보낸다고 해도, 기본적으로 서버는 모든 요청들을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별개의 요청으로 간주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클라이언트가 서버에 요청 메시지를 보낼 때마다 (아이디, 비밀 번호와 같은) 인증 정보를 보내고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번거로운 인증 과정을 거쳐야 하는 것일까?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세션 아이디(session id)와 세션 인증(session authentication)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클라이언트는 서버에게 (아이디, 비밀번호와 같은) 인증 정보를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인증 정보가 올바르다면, 서버는 세션 아이디를 생성해 클라이언트에게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서버는 생성한 세션 아이디를 데이터베이스 등에 저장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클라이언트는 추후 요청을 보낼 때 쿠키 내에 세션 아이디를 포함하여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서버는 쿠키 속 세션 아이디와 저장된 세션 아이디를 비교하여 클라이언트를 식별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위와 같이 쿠키를 통해 세션 아이디를 전송하면 요청을 보낼 때마다 번거로운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인증 과정을 거칠 필요가 없어서 효율적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기술(31)</a:t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쿠키는 서버가 생성하고, 클라이언트는 서버로부터 전달받은 쿠키를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이들은 각각 응답 메시지의 Set-Cookie 헤더와 요청 메시지의 Cookie 헤더를 통해 전달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응답 메시지의 Set-Cookie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쿠키의 이름, 값과 더불어 세미콜론(;)으로 구분되는 속성(들)을 전달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응답 메시지에 전달할 쿠키가 여러 개라면 다음과 같이 여러 개의 Set-Cookie를 사용</a:t>
            </a:r>
            <a:endParaRPr/>
          </a:p>
        </p:txBody>
      </p:sp>
      <p:sp>
        <p:nvSpPr>
          <p:cNvPr id="405" name="Google Shape;405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161144"/>
            <a:ext cx="8601075" cy="1743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기술(32)</a:t>
            </a:r>
            <a:endParaRPr/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 메시지의 Cookie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서버에 전달할 쿠키의 이름과 값을 나타내는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개의 쿠키 값을 서버에 전달해야 할 때는 세미 콜론(;)을 사용</a:t>
            </a:r>
            <a:endParaRPr/>
          </a:p>
        </p:txBody>
      </p:sp>
      <p:sp>
        <p:nvSpPr>
          <p:cNvPr id="415" name="Google Shape;415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990078"/>
            <a:ext cx="8582025" cy="1066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기술(33)</a:t>
            </a:r>
            <a:endParaRPr/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name=“minchul”, phone=“100-100”, message=“Hello”라는 쿠키를 클라이언트에게 전송하는 </a:t>
            </a:r>
            <a:br>
              <a:rPr lang="ko-KR"/>
            </a:br>
            <a:r>
              <a:rPr lang="ko-KR"/>
              <a:t>서버의 응답 메시지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서버로부터 전달받은 쿠키를 활용하는 클라이언트의 요청 메시지</a:t>
            </a:r>
            <a:endParaRPr/>
          </a:p>
        </p:txBody>
      </p:sp>
      <p:sp>
        <p:nvSpPr>
          <p:cNvPr id="425" name="Google Shape;425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26" name="Google Shape;4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5" y="1685925"/>
            <a:ext cx="8562975" cy="3486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기술(34)</a:t>
            </a:r>
            <a:endParaRPr/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서버로부터 전달받은 쿠키를 활용하는 클라이언트의 요청 메시지</a:t>
            </a:r>
            <a:endParaRPr/>
          </a:p>
        </p:txBody>
      </p:sp>
      <p:sp>
        <p:nvSpPr>
          <p:cNvPr id="435" name="Google Shape;435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5" y="1314450"/>
            <a:ext cx="8582025" cy="2114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기술(35)</a:t>
            </a:r>
            <a:endParaRPr/>
          </a:p>
        </p:txBody>
      </p:sp>
      <p:sp>
        <p:nvSpPr>
          <p:cNvPr id="443" name="Google Shape;443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p3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크롬에서 쿠키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쿠키는 브라우저에서 저장되고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크롬 브라우저에서 개발자 도구를 열고, [Application] → [Storage] → [Cookies]를 확인</a:t>
            </a:r>
            <a:endParaRPr/>
          </a:p>
        </p:txBody>
      </p:sp>
      <p:sp>
        <p:nvSpPr>
          <p:cNvPr id="445" name="Google Shape;445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46" name="Google Shape;4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2200274"/>
            <a:ext cx="9626455" cy="27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기술(36)</a:t>
            </a:r>
            <a:endParaRPr/>
          </a:p>
        </p:txBody>
      </p:sp>
      <p:sp>
        <p:nvSpPr>
          <p:cNvPr id="453" name="Google Shape;45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쿠키는 사용 가능한 도메인이 정해져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 관련 정보로 이름(Name)과 값(Value) 외에도 도메인(Domain)과 경로(Path) 등 www.naver.com에게 받은 쿠키를 전혀 다른 웹 사이트인 www.google.com에게 전송하면 안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메시지 속 Set-Cookie 헤더의 ‘domain’ 속성으로 정함</a:t>
            </a:r>
            <a:endParaRPr/>
          </a:p>
        </p:txBody>
      </p:sp>
      <p:sp>
        <p:nvSpPr>
          <p:cNvPr id="455" name="Google Shape;455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386521"/>
            <a:ext cx="8582025" cy="1133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헤더는 필드 이름(헤더 이름)과 필드 값(헤더 값)이 콜론(:)을 기준으로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특별한 사전 지식이 필요하지 않은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사전 지식이 필요한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캐시, 쿠키, 콘텐츠 협상 관련 헤더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781" y="3094654"/>
            <a:ext cx="4448221" cy="197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기술(37)</a:t>
            </a:r>
            <a:endParaRPr/>
          </a:p>
        </p:txBody>
      </p:sp>
      <p:sp>
        <p:nvSpPr>
          <p:cNvPr id="463" name="Google Shape;463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같은 도메인이라도 경로별로 쿠키를 구분하여 사용하고 싶을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www.example.com/lectures를 포함한 하위 경로에서 사용하고자 하는 쿠키와 www.example.com/books를 포함한 하위 경로에서 사용하고자 하는 쿠키가 다를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이럴 때는 다음 예시에서 붉은색 글자로 표시한 부분처럼 “path”로 쿠키가 적용될 경로를 명시</a:t>
            </a:r>
            <a:br>
              <a:rPr lang="ko-KR"/>
            </a:br>
            <a:r>
              <a:rPr lang="ko-KR"/>
              <a:t>- path로 지정된 경로와 그 앞부분이 일치하는 경로(하위 경로)에서 해당 쿠키 정보를 활용</a:t>
            </a:r>
            <a:endParaRPr/>
          </a:p>
        </p:txBody>
      </p:sp>
      <p:sp>
        <p:nvSpPr>
          <p:cNvPr id="465" name="Google Shape;465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581763"/>
            <a:ext cx="8591550" cy="10953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기술(38)</a:t>
            </a:r>
            <a:endParaRPr/>
          </a:p>
        </p:txBody>
      </p:sp>
      <p:sp>
        <p:nvSpPr>
          <p:cNvPr id="473" name="Google Shape;473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쿠키의 유효 기간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Expires는 [요일, DD-MM-YY HH:MM:SS GMT] 형식으로 표기되는 쿠키 만료 시점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Max-Age는 초 단위 유효 기간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Expires로 명시된 시점이 지나거나 Max-Age로 명시된 유효 기간이 지나면 해당 쿠키는 삭제되어 전달되지 않음</a:t>
            </a:r>
            <a:endParaRPr/>
          </a:p>
        </p:txBody>
      </p:sp>
      <p:sp>
        <p:nvSpPr>
          <p:cNvPr id="475" name="Google Shape;475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76" name="Google Shape;4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364280"/>
            <a:ext cx="8562975" cy="14192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기술(39)</a:t>
            </a:r>
            <a:endParaRPr/>
          </a:p>
        </p:txBody>
      </p:sp>
      <p:sp>
        <p:nvSpPr>
          <p:cNvPr id="483" name="Google Shape;483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쿠키의 한계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쿠키의 대표적인 한계는 보안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 정보는 쉽게 노출되거나 조작될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Secure와 HttpOnly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Secure는 HTTPS 프로토콜이 사용되는 경우에만 쿠키를 전송되도록 하는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 프로토콜은 HTTP를 더 안전한 방식으로 전송할 수 있는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HttpOnly는 HTTP 송수신을 통해서만 쿠키를 이용하도록 제한하는 속성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 관련 데이터는 자바스크립트 언어를 통해서도 접근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HttpOnly는 자바스크립트에서 쿠키에 접근하지 못하도록 하는 속성</a:t>
            </a:r>
            <a:endParaRPr/>
          </a:p>
        </p:txBody>
      </p:sp>
      <p:sp>
        <p:nvSpPr>
          <p:cNvPr id="485" name="Google Shape;485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기술(40)</a:t>
            </a:r>
            <a:endParaRPr/>
          </a:p>
        </p:txBody>
      </p:sp>
      <p:sp>
        <p:nvSpPr>
          <p:cNvPr id="492" name="Google Shape;492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3" name="Google Shape;493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1151138" y="1206014"/>
            <a:ext cx="10274100" cy="518761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43"/>
          <p:cNvGrpSpPr/>
          <p:nvPr/>
        </p:nvGrpSpPr>
        <p:grpSpPr>
          <a:xfrm>
            <a:off x="1151139" y="1030756"/>
            <a:ext cx="6616822" cy="350520"/>
            <a:chOff x="726196" y="204672"/>
            <a:chExt cx="6616822" cy="350520"/>
          </a:xfrm>
        </p:grpSpPr>
        <p:grpSp>
          <p:nvGrpSpPr>
            <p:cNvPr id="496" name="Google Shape;496;p43"/>
            <p:cNvGrpSpPr/>
            <p:nvPr/>
          </p:nvGrpSpPr>
          <p:grpSpPr>
            <a:xfrm>
              <a:off x="726196" y="204672"/>
              <a:ext cx="6616822" cy="350520"/>
              <a:chOff x="726196" y="204672"/>
              <a:chExt cx="6616822" cy="350520"/>
            </a:xfrm>
          </p:grpSpPr>
          <p:sp>
            <p:nvSpPr>
              <p:cNvPr id="497" name="Google Shape;497;p43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498" name="Google Shape;498;p43"/>
              <p:cNvSpPr/>
              <p:nvPr/>
            </p:nvSpPr>
            <p:spPr>
              <a:xfrm>
                <a:off x="2303536" y="204672"/>
                <a:ext cx="5039482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웹 스토리지: 로컬 스토리지와 세션 스토리지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9" name="Google Shape;499;p43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43"/>
          <p:cNvSpPr txBox="1"/>
          <p:nvPr/>
        </p:nvSpPr>
        <p:spPr>
          <a:xfrm>
            <a:off x="1376444" y="1547623"/>
            <a:ext cx="10208915" cy="26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스토리지(web storage)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클라이언트가 저장하고 클라이언트의 상태를 추측할 수 있는 &lt;키-값&gt; 쌍 형태의 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스토리지는 웹 브라우저 내의 저장 공간으로, 일반적으로 쿠키보다 더 큰 데이터를 저장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쿠키는 서버로 자동 전송되지만, 웹 스토리지의 정보는 서버로 자동 전송되지 않고. 필요할 때 조회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 종류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로컬 스토리지(local storage) - 별도로 삭제하지 않는 한 영구적으로 저장이 가능한 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세션 스토리지(session storage) - 세션이 유지되는 동안(브라우저가 열려 있는 동안) 유지되는 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개발자 도구를 열고 [Application] → [Storage]를 보면 로컬 스토리지와 세션 스토리지를 확인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503" y="4278862"/>
            <a:ext cx="7347750" cy="198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기술(41)</a:t>
            </a:r>
            <a:endParaRPr/>
          </a:p>
        </p:txBody>
      </p:sp>
      <p:sp>
        <p:nvSpPr>
          <p:cNvPr id="508" name="Google Shape;508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콘텐츠 협상과 표현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한국에서 접속하거나 한국어 계정으로 특정 URL에 접속하면 한국어로 된 웹 페이지를 볼 수 있고,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다른 지역에서 접속하거나 영어 계정으로 같은 URL에 접속하면 영어로 된 웹 페이지를 볼 수 있는 상황</a:t>
            </a:r>
            <a:endParaRPr/>
          </a:p>
        </p:txBody>
      </p:sp>
      <p:sp>
        <p:nvSpPr>
          <p:cNvPr id="510" name="Google Shape;510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11" name="Google Shape;5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242518"/>
            <a:ext cx="86201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기술(42)</a:t>
            </a:r>
            <a:endParaRPr/>
          </a:p>
        </p:txBody>
      </p:sp>
      <p:sp>
        <p:nvSpPr>
          <p:cNvPr id="518" name="Google Shape;518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9" name="Google Shape;519;p45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HTTP의 콘텐츠 협상(content negotiation)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같은 URI에 대해 가장 적합한 ‘자원의 형태’를 제공하는 메커니즘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URI로 식별 가능한 HTML 문서라 해도, 영어로 요청하면 영어로 된 형태로 제공하고, </a:t>
            </a:r>
            <a:br>
              <a:rPr lang="ko-KR"/>
            </a:br>
            <a:r>
              <a:rPr lang="ko-KR"/>
              <a:t>한국어로 요청하면 한국어로 된 형태를 제공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자원의 표현(representation)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 가능한 자원의 형태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즉, 콘텐츠 협상은 클라이언트에게 가장 적합한 자원의 표현을 제공하는 메커니즘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GET 메서드의 정의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‘자원의 특정 표현을 습득하기 위한 메서드’</a:t>
            </a:r>
            <a:endParaRPr/>
          </a:p>
        </p:txBody>
      </p:sp>
      <p:sp>
        <p:nvSpPr>
          <p:cNvPr id="520" name="Google Shape;520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9" y="4271823"/>
            <a:ext cx="9617867" cy="85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기술(43)</a:t>
            </a:r>
            <a:endParaRPr/>
          </a:p>
        </p:txBody>
      </p:sp>
      <p:sp>
        <p:nvSpPr>
          <p:cNvPr id="528" name="Google Shape;528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9" name="Google Shape;529;p46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콘텐츠 협상 관련 HTTP 헤더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Accept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선호하는 미디어 타입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Accept-Language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선호하는 언어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Accept-Charset 및 Accept-Encoding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선호하는 문자 인코딩과 압축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클라이언트가 선호하는 언어가 한국어 및 클라이언트가 HTML 문서 타입을 선호</a:t>
            </a:r>
            <a:endParaRPr/>
          </a:p>
        </p:txBody>
      </p:sp>
      <p:sp>
        <p:nvSpPr>
          <p:cNvPr id="530" name="Google Shape;530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31" name="Google Shape;5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4000454"/>
            <a:ext cx="8601075" cy="2124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기술(44)</a:t>
            </a:r>
            <a:endParaRPr/>
          </a:p>
        </p:txBody>
      </p:sp>
      <p:sp>
        <p:nvSpPr>
          <p:cNvPr id="538" name="Google Shape;538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9" name="Google Shape;539;p47"/>
          <p:cNvSpPr txBox="1"/>
          <p:nvPr>
            <p:ph idx="1" type="body"/>
          </p:nvPr>
        </p:nvSpPr>
        <p:spPr>
          <a:xfrm>
            <a:off x="482153" y="815007"/>
            <a:ext cx="1161045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선호도에 우선순위를 반영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‘언어는 한국어를 가장 선호하지만, 영어도 받을 용의가 있다’라는 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혹은 ‘미디어 타입은 HTML 문서를 가장 선호하지만, XML을 그 다음으로 선호하고, 일반 텍스트를 </a:t>
            </a:r>
            <a:br>
              <a:rPr lang="ko-KR"/>
            </a:br>
            <a:r>
              <a:rPr lang="ko-KR"/>
              <a:t>그다음으로 선호한다’라는 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우선순위는 콘텐츠 협상 관련 헤더의 q 값으로 표현(q는 Quality Value의 약자)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생략되었을 경우에는 1을 의미하고, 범위는 0부터 1까지이며, 값이 클수록 우선순위가 높음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한국어(ko-KR, ko), 영어(en-US, en)순으로 선호하고, HTML, XML, 일반 텍스트순으로 선호</a:t>
            </a:r>
            <a:endParaRPr/>
          </a:p>
        </p:txBody>
      </p:sp>
      <p:sp>
        <p:nvSpPr>
          <p:cNvPr id="540" name="Google Shape;540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41" name="Google Shape;5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592080"/>
            <a:ext cx="8620125" cy="2124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헤더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요청 시 주로 사용되는 헤더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응답 시 주로 사용되는 헤더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요청과 응답 모두에서 자주 활용되는 헤더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기술(3)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요청 시 활용되는 HTTP 헤더</a:t>
            </a:r>
            <a:endParaRPr u="sng">
              <a:solidFill>
                <a:srgbClr val="97480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Host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요청을 보낼 호스트를 나타내는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도메인 네임으로 명시되며, 포트 번호가 포함되어 있을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http://info.cern.ch/hypertext/WWW/TheProject.html에 접속할 때의 HTTP 요청 메시지 일부</a:t>
            </a:r>
            <a:endParaRPr/>
          </a:p>
        </p:txBody>
      </p:sp>
      <p:sp>
        <p:nvSpPr>
          <p:cNvPr id="106" name="Google Shape;10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3024676"/>
            <a:ext cx="8553450" cy="130492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기술(4)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User-Agent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유저 에이전트(user agent) - 웹 브라우저와 같이 HTTP 요청을 시작하는 클라이언트 측의 프로그램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User-Agent 헤더에는 요청 메시지 생성에 관여한 클라이언트 프로그램과 관련된 다양한 정보가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운영체제, 브라우저 종류 및 버전, 렌더링 엔진 등</a:t>
            </a:r>
            <a:endParaRPr/>
          </a:p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338" y="2391191"/>
            <a:ext cx="10044406" cy="22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기술(5)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Referer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Referer는 개발 시 아주 유용한 헤더 중 하나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요청을 보낼 때 머무르고 있던 URL이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클라이언트가 https://en.wikipedia.org에서 요청을 보냈음을 의미하는 헤더</a:t>
            </a:r>
            <a:br>
              <a:rPr lang="ko-KR"/>
            </a:br>
            <a:r>
              <a:rPr lang="ko-KR"/>
              <a:t>- Referer를 통해 클라이언트의 유입 경로를 파악</a:t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719876"/>
            <a:ext cx="8515350" cy="6381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8"/>
          <p:cNvSpPr txBox="1"/>
          <p:nvPr/>
        </p:nvSpPr>
        <p:spPr>
          <a:xfrm>
            <a:off x="1419178" y="5145205"/>
            <a:ext cx="9225148" cy="790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[참고]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영문법적으로는 Referrer가 맞지만, 초기 개발 당시의 오타로 인해 Referer라는 표기가 오늘날까지 사용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HTTP 헤더와 HTTP 기반 기술(6)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Authorization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클라이언트의 인증 정보를 담는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 타입(type)과 인증을 위한 정보(credentials)가 차례로 명시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 타입에 따라 인증 정보에 명시될 값이 달라짐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기본적인 HTTP 인증 타입은 Basic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username:password와 같이 사용자 아이디(username)와 비밀번호(password)를 콜론을 이용해 합친 뒤, </a:t>
            </a:r>
            <a:br>
              <a:rPr lang="ko-KR"/>
            </a:br>
            <a:r>
              <a:rPr lang="ko-KR"/>
              <a:t>이를 Base64 인코딩한 값을 인증 정보(credential)로 삼는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사용자 아이디가 ‘minchul’이고 비밀번호는 ‘1234’라고 가정</a:t>
            </a:r>
            <a:br>
              <a:rPr lang="ko-KR"/>
            </a:br>
            <a:r>
              <a:rPr lang="ko-KR"/>
              <a:t>‘minchul:1234’를 Base64 방식으로 인코딩하면 ‘bWluY2h1bDoxMjM0’</a:t>
            </a:r>
            <a:endParaRPr/>
          </a:p>
        </p:txBody>
      </p:sp>
      <p:sp>
        <p:nvSpPr>
          <p:cNvPr id="137" name="Google Shape;13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938706"/>
            <a:ext cx="8524875" cy="61912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5886" y="4796446"/>
            <a:ext cx="5934075" cy="5619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